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9" r:id="rId9"/>
    <p:sldId id="270" r:id="rId10"/>
    <p:sldId id="261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Functional MRI</a:t>
            </a:r>
            <a:r>
              <a:rPr lang="ko-KR" altLang="en-US"/>
              <a:t>를 이용한 그래프 신경망 </a:t>
            </a:r>
            <a:br>
              <a:rPr lang="ko-KR" altLang="en-US"/>
            </a:br>
            <a:r>
              <a:rPr lang="ko-KR" altLang="en-US"/>
              <a:t>기반 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ChebConv</a:t>
            </a:r>
            <a:r>
              <a:rPr lang="ko-KR" altLang="en-US"/>
              <a:t> </a:t>
            </a:r>
            <a:r>
              <a:rPr lang="en-US" altLang="ko-KR"/>
              <a:t>Layer 3 (feature# -&gt; 64 -&gt; 64-&gt; 128) : </a:t>
            </a:r>
            <a:r>
              <a:rPr lang="ko-KR" altLang="en-US"/>
              <a:t>최대 </a:t>
            </a:r>
            <a:r>
              <a:rPr lang="en-US" altLang="ko-KR"/>
              <a:t>6</a:t>
            </a:r>
            <a:r>
              <a:rPr lang="ko-KR" altLang="en-US"/>
              <a:t>차로 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Linear Layer 1(128 -&gt; 2(class#))</a:t>
            </a:r>
          </a:p>
          <a:p>
            <a:pPr marL="0" indent="0">
              <a:buNone/>
            </a:pPr>
            <a:r>
              <a:rPr lang="en-US" altLang="ko-KR"/>
              <a:t>Log_softmax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Activation function : ReLU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2,3 layer</a:t>
            </a:r>
            <a:r>
              <a:rPr lang="ko-KR" altLang="en-US"/>
              <a:t> </a:t>
            </a:r>
            <a:r>
              <a:rPr lang="en-US" altLang="ko-KR"/>
              <a:t>dropout(0.5</a:t>
            </a:r>
            <a:r>
              <a:rPr lang="ko-KR" altLang="en-US"/>
              <a:t>비율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Linear Layer </a:t>
            </a:r>
            <a:r>
              <a:rPr lang="ko-KR" altLang="en-US"/>
              <a:t>전 </a:t>
            </a:r>
            <a:r>
              <a:rPr lang="en-US" altLang="ko-KR"/>
              <a:t>Global mean pooling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linear kernel SVM</a:t>
            </a:r>
            <a:r>
              <a:rPr lang="ko-KR" altLang="en-US"/>
              <a:t>을 활용한 조현병 진단 모델은 </a:t>
            </a:r>
            <a:r>
              <a:rPr lang="en-US" altLang="ko-KR"/>
              <a:t>Balanced Accuracy : 0.809, Sensitivity : 0.699, specificity : 0.919 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50 epoch</a:t>
            </a:r>
          </a:p>
          <a:p>
            <a:pPr marL="0" indent="0">
              <a:buNone/>
            </a:pPr>
            <a:r>
              <a:rPr lang="en-US" altLang="ko-KR"/>
              <a:t>stratified 10 fold</a:t>
            </a:r>
          </a:p>
          <a:p>
            <a:pPr marL="0" indent="0">
              <a:buNone/>
            </a:pPr>
            <a:r>
              <a:rPr lang="en-US" altLang="ko-KR"/>
              <a:t>Upsampling X</a:t>
            </a:r>
          </a:p>
          <a:p>
            <a:pPr marL="0" indent="0">
              <a:buNone/>
            </a:pPr>
            <a:r>
              <a:rPr lang="en-US" altLang="ko-KR"/>
              <a:t>Optimizer : </a:t>
            </a:r>
            <a:r>
              <a:rPr lang="en-US" altLang="ko-KR">
                <a:highlight>
                  <a:srgbClr val="FFFF00"/>
                </a:highlight>
              </a:rPr>
              <a:t>Adam</a:t>
            </a:r>
          </a:p>
          <a:p>
            <a:pPr marL="0" indent="0">
              <a:buNone/>
            </a:pPr>
            <a:r>
              <a:rPr lang="en-US" altLang="ko-KR"/>
              <a:t>L2 regularization : 5e-4</a:t>
            </a:r>
          </a:p>
          <a:p>
            <a:pPr marL="0" indent="0">
              <a:buNone/>
            </a:pPr>
            <a:r>
              <a:rPr lang="en-US" altLang="ko-KR"/>
              <a:t>Learning rate: 0.001</a:t>
            </a:r>
          </a:p>
          <a:p>
            <a:pPr marL="0" indent="0">
              <a:buNone/>
            </a:pPr>
            <a:r>
              <a:rPr lang="en-US" altLang="ko-KR"/>
              <a:t>Loss :  log_softmax + NLL loss = ? : Class weight: (0.72,1.66)</a:t>
            </a:r>
          </a:p>
          <a:p>
            <a:pPr marL="0" indent="0">
              <a:buNone/>
            </a:pPr>
            <a:r>
              <a:rPr lang="en-US" altLang="ko-KR"/>
              <a:t>Threshold : 0.5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SEN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95741" y="1992604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SPE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BAC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50B4D5-7311-EB16-04FA-2A0C9DD4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" y="2390187"/>
            <a:ext cx="3511031" cy="263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53C10-BC0A-C6C2-602C-FE58AF91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5" y="2244731"/>
            <a:ext cx="3969421" cy="29770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F045B6-E867-2B7C-43C9-F4CD760C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4" y="2390187"/>
            <a:ext cx="3961930" cy="29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1281406" y="1170821"/>
            <a:ext cx="481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</a:p>
          <a:p>
            <a:pPr marL="342900" indent="-342900">
              <a:buAutoNum type="arabicPeriod"/>
            </a:pPr>
            <a:r>
              <a:rPr lang="en-US" altLang="ko-KR"/>
              <a:t>functional connectivity </a:t>
            </a:r>
            <a:r>
              <a:rPr lang="ko-KR" altLang="en-US"/>
              <a:t>제작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Graph </a:t>
            </a:r>
            <a:r>
              <a:rPr lang="ko-KR" altLang="en-US"/>
              <a:t>데이터 변환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 model </a:t>
            </a:r>
            <a:r>
              <a:rPr lang="ko-KR" altLang="en-US"/>
              <a:t>구축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fMRI data preprocessing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90B1-8909-190E-E75F-9442052D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13" y="1595685"/>
            <a:ext cx="10515600" cy="4318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초기 </a:t>
            </a:r>
            <a:r>
              <a:rPr lang="en-US" altLang="ko-KR" sz="2000" dirty="0"/>
              <a:t>10 time</a:t>
            </a:r>
            <a:r>
              <a:rPr lang="ko-KR" altLang="en-US" sz="2000" dirty="0"/>
              <a:t> </a:t>
            </a:r>
            <a:r>
              <a:rPr lang="en-US" altLang="ko-KR" sz="2000" dirty="0"/>
              <a:t>points</a:t>
            </a:r>
            <a:r>
              <a:rPr lang="ko-KR" altLang="en-US" sz="2000" dirty="0"/>
              <a:t> 제거 </a:t>
            </a:r>
            <a:r>
              <a:rPr lang="en-US" altLang="ko-KR" sz="2000" dirty="0"/>
              <a:t>: </a:t>
            </a:r>
            <a:r>
              <a:rPr lang="ko-KR" altLang="en-US" sz="2000" dirty="0"/>
              <a:t>초기 </a:t>
            </a:r>
            <a:r>
              <a:rPr lang="en-US" altLang="ko-KR" sz="2000" dirty="0"/>
              <a:t>MRI signal</a:t>
            </a:r>
            <a:r>
              <a:rPr lang="ko-KR" altLang="en-US" sz="2000" dirty="0"/>
              <a:t>의 </a:t>
            </a:r>
            <a:r>
              <a:rPr lang="en-US" altLang="ko-KR" sz="2000" dirty="0"/>
              <a:t>instability impact </a:t>
            </a:r>
            <a:r>
              <a:rPr lang="ko-KR" altLang="en-US" sz="2000" dirty="0"/>
              <a:t>최소화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3200" dirty="0"/>
              <a:t>2. </a:t>
            </a:r>
            <a:r>
              <a:rPr lang="en-US" altLang="ko-KR" sz="3200" dirty="0" err="1"/>
              <a:t>Friston</a:t>
            </a:r>
            <a:r>
              <a:rPr lang="en-US" altLang="ko-KR" sz="3200" dirty="0"/>
              <a:t> 24-parameter correction + head motion scrubbing method : head</a:t>
            </a:r>
            <a:r>
              <a:rPr lang="ko-KR" altLang="en-US" sz="3200" dirty="0"/>
              <a:t> </a:t>
            </a:r>
            <a:r>
              <a:rPr lang="en-US" altLang="ko-KR" sz="3200" dirty="0"/>
              <a:t>motion</a:t>
            </a:r>
            <a:r>
              <a:rPr lang="ko-KR" altLang="en-US" sz="3200" dirty="0"/>
              <a:t> </a:t>
            </a:r>
            <a:r>
              <a:rPr lang="en-US" altLang="ko-KR" sz="3200" dirty="0"/>
              <a:t>artifacts</a:t>
            </a:r>
            <a:r>
              <a:rPr lang="ko-KR" altLang="en-US" sz="3200" dirty="0"/>
              <a:t> 영향 최소화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2000" dirty="0"/>
              <a:t>3. 0.5mm</a:t>
            </a:r>
            <a:r>
              <a:rPr lang="ko-KR" altLang="en-US" sz="2000" dirty="0"/>
              <a:t>이상 </a:t>
            </a:r>
            <a:r>
              <a:rPr lang="en-US" altLang="ko-KR" sz="2000" dirty="0" err="1"/>
              <a:t>framwise</a:t>
            </a:r>
            <a:r>
              <a:rPr lang="en-US" altLang="ko-KR" sz="2000" dirty="0"/>
              <a:t> displacement(FD) volume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200" dirty="0"/>
              <a:t>4. 3x3x3mm^3</a:t>
            </a:r>
            <a:r>
              <a:rPr lang="ko-KR" altLang="en-US" sz="3200" dirty="0"/>
              <a:t> </a:t>
            </a:r>
            <a:r>
              <a:rPr lang="en-US" altLang="ko-KR" sz="3200" dirty="0"/>
              <a:t>MNI</a:t>
            </a:r>
            <a:r>
              <a:rPr lang="ko-KR" altLang="en-US" sz="3200" dirty="0"/>
              <a:t> </a:t>
            </a:r>
            <a:r>
              <a:rPr lang="en-US" altLang="ko-KR" sz="3200" dirty="0"/>
              <a:t>152</a:t>
            </a:r>
            <a:r>
              <a:rPr lang="ko-KR" altLang="en-US" sz="3200" dirty="0"/>
              <a:t> </a:t>
            </a:r>
            <a:r>
              <a:rPr lang="en-US" altLang="ko-KR" sz="3200" dirty="0"/>
              <a:t>template</a:t>
            </a:r>
            <a:r>
              <a:rPr lang="ko-KR" altLang="en-US" sz="3200" dirty="0"/>
              <a:t> </a:t>
            </a:r>
            <a:r>
              <a:rPr lang="en-US" altLang="ko-KR" sz="3200" dirty="0"/>
              <a:t>normalization</a:t>
            </a:r>
          </a:p>
          <a:p>
            <a:pPr marL="0" indent="0">
              <a:buNone/>
            </a:pPr>
            <a:r>
              <a:rPr lang="en-US" altLang="ko-KR" sz="2000" dirty="0"/>
              <a:t>5. linearly</a:t>
            </a:r>
            <a:r>
              <a:rPr lang="ko-KR" altLang="en-US" sz="2000" dirty="0"/>
              <a:t> </a:t>
            </a:r>
            <a:r>
              <a:rPr lang="en-US" altLang="ko-KR" sz="2000" dirty="0"/>
              <a:t>detrended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temporally bandpass filtered(0.01~0.08Hz) : low frequency drift, high frequency physiological noise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6. Global signal, white matter signal, cerebrospinal fluid signal, motion parameter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</a:rPr>
              <a:t>regressed out</a:t>
            </a:r>
          </a:p>
          <a:p>
            <a:pPr marL="0" indent="0">
              <a:buNone/>
            </a:pPr>
            <a:r>
              <a:rPr lang="en-US" altLang="ko-KR" sz="2000" dirty="0"/>
              <a:t>7. Scanning </a:t>
            </a:r>
            <a:r>
              <a:rPr lang="ko-KR" altLang="en-US" sz="2000" dirty="0"/>
              <a:t>동안 일정 수준 이상의 </a:t>
            </a:r>
            <a:r>
              <a:rPr lang="en-US" altLang="ko-KR" sz="2000" dirty="0"/>
              <a:t>head motion(1.5</a:t>
            </a:r>
            <a:r>
              <a:rPr lang="ko-KR" altLang="en-US" sz="2000" dirty="0"/>
              <a:t>도 이상 회전</a:t>
            </a:r>
            <a:r>
              <a:rPr lang="en-US" altLang="ko-KR" sz="2000" dirty="0"/>
              <a:t>, 1.5mm</a:t>
            </a:r>
            <a:r>
              <a:rPr lang="ko-KR" altLang="en-US" sz="2000" dirty="0"/>
              <a:t>이상 움직임</a:t>
            </a:r>
            <a:r>
              <a:rPr lang="en-US" altLang="ko-KR" sz="2000" dirty="0"/>
              <a:t>)</a:t>
            </a:r>
            <a:r>
              <a:rPr lang="ko-KR" altLang="en-US" sz="2000" dirty="0"/>
              <a:t>이 보여진 </a:t>
            </a:r>
            <a:r>
              <a:rPr lang="en-US" altLang="ko-KR" sz="2000" dirty="0"/>
              <a:t>subject </a:t>
            </a:r>
            <a:r>
              <a:rPr lang="ko-KR" altLang="en-US" sz="2000" dirty="0"/>
              <a:t>제거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73B1-2EB1-91A1-2EE7-EF1A96B7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AA2E-B205-6576-369E-70DC531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9AC2-6B15-9439-6B53-51B2CD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Dataset 1 (UCLA_CNP)</a:t>
            </a:r>
          </a:p>
          <a:p>
            <a:pPr marL="0" indent="0">
              <a:buNone/>
            </a:pPr>
            <a:r>
              <a:rPr lang="en-US" altLang="ko-KR"/>
              <a:t>Subject</a:t>
            </a:r>
            <a:r>
              <a:rPr lang="ko-KR" altLang="en-US"/>
              <a:t> </a:t>
            </a:r>
            <a:r>
              <a:rPr lang="en-US" altLang="ko-KR"/>
              <a:t>272</a:t>
            </a:r>
            <a:r>
              <a:rPr lang="ko-KR" altLang="en-US"/>
              <a:t>명 중</a:t>
            </a:r>
            <a:r>
              <a:rPr lang="en-US" altLang="ko-KR"/>
              <a:t> 263</a:t>
            </a:r>
            <a:r>
              <a:rPr lang="ko-KR" altLang="en-US"/>
              <a:t>명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Dataset 2 (COBRE)</a:t>
            </a:r>
          </a:p>
          <a:p>
            <a:pPr marL="0" indent="0">
              <a:buNone/>
            </a:pPr>
            <a:r>
              <a:rPr lang="en-US" altLang="ko-KR"/>
              <a:t>Subject 148</a:t>
            </a:r>
            <a:r>
              <a:rPr lang="ko-KR" altLang="en-US"/>
              <a:t>명 중</a:t>
            </a:r>
            <a:r>
              <a:rPr lang="en-US" altLang="ko-KR"/>
              <a:t> 148</a:t>
            </a:r>
            <a:r>
              <a:rPr lang="ko-KR" altLang="en-US"/>
              <a:t>명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D28E-9CBF-E8DA-38DC-E0CF61B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693B-255A-DEB9-AA0E-E3AA04E6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824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&lt;Input&gt;</a:t>
            </a:r>
          </a:p>
          <a:p>
            <a:pPr marL="0" indent="0">
              <a:buNone/>
            </a:pPr>
            <a:r>
              <a:rPr lang="en-US" altLang="ko-KR" dirty="0"/>
              <a:t>Atlas </a:t>
            </a:r>
            <a:r>
              <a:rPr lang="ko-KR" altLang="en-US" dirty="0"/>
              <a:t>적용한 </a:t>
            </a:r>
            <a:r>
              <a:rPr lang="en-US" altLang="ko-KR" dirty="0"/>
              <a:t>mask</a:t>
            </a:r>
            <a:r>
              <a:rPr lang="ko-KR" altLang="en-US" dirty="0"/>
              <a:t>를 </a:t>
            </a:r>
            <a:r>
              <a:rPr lang="en-US" altLang="ko-KR" dirty="0"/>
              <a:t>fMRI image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ROI</a:t>
            </a:r>
            <a:r>
              <a:rPr lang="ko-KR" altLang="en-US" dirty="0"/>
              <a:t> 간 </a:t>
            </a:r>
            <a:r>
              <a:rPr lang="en-US" altLang="ko-KR" dirty="0" err="1"/>
              <a:t>pearson</a:t>
            </a:r>
            <a:r>
              <a:rPr lang="en-US" altLang="ko-KR" dirty="0"/>
              <a:t> correlation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DDD-D560-7E84-413A-6C1F55C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6E32-FE29-04E9-062C-C3313E4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553D-EDA3-C1A3-F0DD-3DF778AA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9" y="1690688"/>
            <a:ext cx="118393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Schaefer2018 (400Parcels_17Networks_1mm)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Dataset1(UCLA_CNP) : subject 263</a:t>
            </a:r>
            <a:r>
              <a:rPr lang="ko-KR" altLang="en-US" dirty="0"/>
              <a:t>명 중 </a:t>
            </a:r>
            <a:r>
              <a:rPr lang="en-US" altLang="ko-KR" dirty="0"/>
              <a:t>117</a:t>
            </a:r>
            <a:r>
              <a:rPr lang="ko-KR" altLang="en-US" dirty="0"/>
              <a:t>명 가능</a:t>
            </a:r>
            <a:r>
              <a:rPr lang="en-US" altLang="ko-KR" dirty="0"/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AAL3v1 (164parcels)</a:t>
            </a:r>
          </a:p>
          <a:p>
            <a:pPr marL="0" indent="0">
              <a:buNone/>
            </a:pPr>
            <a:r>
              <a:rPr lang="en-US" altLang="ko-KR" dirty="0"/>
              <a:t>-&gt; Dataset 1 (UCLA_CNP) : subject</a:t>
            </a:r>
            <a:r>
              <a:rPr lang="ko-KR" altLang="en-US" dirty="0"/>
              <a:t> </a:t>
            </a:r>
            <a:r>
              <a:rPr lang="en-US" altLang="ko-KR" dirty="0"/>
              <a:t>263</a:t>
            </a:r>
            <a:r>
              <a:rPr lang="ko-KR" altLang="en-US" dirty="0"/>
              <a:t>명 중 </a:t>
            </a:r>
            <a:r>
              <a:rPr lang="en-US" altLang="ko-KR" dirty="0"/>
              <a:t>223</a:t>
            </a:r>
            <a:r>
              <a:rPr lang="ko-KR" altLang="en-US" dirty="0"/>
              <a:t>명 가능</a:t>
            </a:r>
            <a:r>
              <a:rPr lang="en-US" altLang="ko-KR" dirty="0"/>
              <a:t>(HC104, SCZ44)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Dataset2(COBRE) : subject 148</a:t>
            </a:r>
            <a:r>
              <a:rPr lang="ko-KR" altLang="en-US" dirty="0"/>
              <a:t>명 중 </a:t>
            </a:r>
            <a:r>
              <a:rPr lang="en-US" altLang="ko-KR" dirty="0"/>
              <a:t>130</a:t>
            </a:r>
            <a:r>
              <a:rPr lang="ko-KR" altLang="en-US" dirty="0"/>
              <a:t>명 가능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AAL1 (116parcels)</a:t>
            </a:r>
          </a:p>
          <a:p>
            <a:pPr marL="0" indent="0">
              <a:buNone/>
            </a:pPr>
            <a:r>
              <a:rPr lang="en-US" altLang="ko-KR" dirty="0"/>
              <a:t>-&gt; Dataset1(UCLA_CNP) 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Graph dataset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FC7-628C-3DF6-CE7F-4EF3BEFC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57" y="1422805"/>
            <a:ext cx="10515600" cy="50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 = (V, E, W)</a:t>
            </a:r>
          </a:p>
          <a:p>
            <a:r>
              <a:rPr lang="en-US" altLang="ko-KR" sz="2000" dirty="0"/>
              <a:t>G : subject 1</a:t>
            </a:r>
            <a:r>
              <a:rPr lang="ko-KR" altLang="en-US" sz="2000" dirty="0"/>
              <a:t>명의 </a:t>
            </a:r>
            <a:r>
              <a:rPr lang="en-US" altLang="ko-KR" sz="2000" dirty="0"/>
              <a:t>brain network</a:t>
            </a:r>
          </a:p>
          <a:p>
            <a:r>
              <a:rPr lang="en-US" altLang="ko-KR" sz="2000" dirty="0"/>
              <a:t>V : brain regions (defined by atlas)</a:t>
            </a:r>
          </a:p>
          <a:p>
            <a:pPr marL="0" indent="0">
              <a:buNone/>
            </a:pPr>
            <a:r>
              <a:rPr lang="en-US" altLang="ko-KR" sz="2000" dirty="0"/>
              <a:t>	feature(x) : </a:t>
            </a:r>
            <a:r>
              <a:rPr lang="ko-KR" altLang="en-US" sz="2000" dirty="0"/>
              <a:t>다른 </a:t>
            </a:r>
            <a:r>
              <a:rPr lang="en-US" altLang="ko-KR" sz="2000" dirty="0"/>
              <a:t>ROI</a:t>
            </a:r>
            <a:r>
              <a:rPr lang="ko-KR" altLang="en-US" sz="2000" dirty="0"/>
              <a:t>와의 </a:t>
            </a:r>
            <a:r>
              <a:rPr lang="en-US" altLang="ko-KR" sz="2000" dirty="0"/>
              <a:t>functional connectivity</a:t>
            </a:r>
          </a:p>
          <a:p>
            <a:r>
              <a:rPr lang="en-US" altLang="ko-KR" sz="2000" dirty="0"/>
              <a:t>E(</a:t>
            </a:r>
            <a:r>
              <a:rPr lang="en-US" altLang="ko-KR" sz="2000" dirty="0" err="1"/>
              <a:t>edge_index</a:t>
            </a:r>
            <a:r>
              <a:rPr lang="en-US" altLang="ko-KR" sz="2000" dirty="0"/>
              <a:t>) : brain regions</a:t>
            </a:r>
            <a:r>
              <a:rPr lang="ko-KR" altLang="en-US" sz="2000"/>
              <a:t>간 </a:t>
            </a:r>
            <a:r>
              <a:rPr lang="en-US" altLang="ko-KR" sz="2000"/>
              <a:t>functional </a:t>
            </a:r>
            <a:r>
              <a:rPr lang="en-US" altLang="ko-KR" sz="2000" dirty="0"/>
              <a:t>connections (KNN, k=10)</a:t>
            </a:r>
          </a:p>
          <a:p>
            <a:pPr marL="0" indent="0">
              <a:buNone/>
            </a:pPr>
            <a:r>
              <a:rPr lang="en-US" altLang="ko-KR" sz="2000" dirty="0"/>
              <a:t>	feature(</a:t>
            </a:r>
            <a:r>
              <a:rPr lang="en-US" altLang="ko-KR" sz="2000" dirty="0" err="1"/>
              <a:t>edge_attr</a:t>
            </a:r>
            <a:r>
              <a:rPr lang="en-US" altLang="ko-KR" sz="2000" dirty="0"/>
              <a:t>) </a:t>
            </a:r>
            <a:r>
              <a:rPr lang="en-US" altLang="ko-KR" sz="2000"/>
              <a:t>:  </a:t>
            </a:r>
            <a:r>
              <a:rPr lang="ko-KR" altLang="en-US" sz="2000"/>
              <a:t>두 </a:t>
            </a:r>
            <a:r>
              <a:rPr lang="en-US" altLang="ko-KR" sz="2000"/>
              <a:t>node</a:t>
            </a:r>
            <a:r>
              <a:rPr lang="ko-KR" altLang="en-US" sz="2000"/>
              <a:t>간 연결의 </a:t>
            </a:r>
            <a:r>
              <a:rPr lang="en-US" altLang="ko-KR" sz="2000"/>
              <a:t>weight </a:t>
            </a:r>
          </a:p>
          <a:p>
            <a:pPr marL="0" indent="0">
              <a:buNone/>
            </a:pPr>
            <a:r>
              <a:rPr lang="en-US" altLang="ko-KR" sz="2000"/>
              <a:t>	(</a:t>
            </a:r>
            <a:r>
              <a:rPr lang="ko-KR" altLang="en-US" sz="2000" dirty="0"/>
              <a:t>두 </a:t>
            </a:r>
            <a:r>
              <a:rPr lang="en-US" altLang="ko-KR" sz="2000" dirty="0"/>
              <a:t>node</a:t>
            </a:r>
            <a:r>
              <a:rPr lang="ko-KR" altLang="en-US" sz="2000"/>
              <a:t>의</a:t>
            </a:r>
            <a:r>
              <a:rPr lang="en-US" altLang="ko-KR" sz="2000"/>
              <a:t> functional connectivity pattern</a:t>
            </a:r>
            <a:r>
              <a:rPr lang="ko-KR" altLang="en-US" sz="2000"/>
              <a:t>간의</a:t>
            </a:r>
            <a:r>
              <a:rPr lang="en-US" altLang="ko-KR" sz="2000"/>
              <a:t> </a:t>
            </a:r>
            <a:r>
              <a:rPr lang="ko-KR" altLang="en-US" sz="2000"/>
              <a:t>유사성을 기반으로 </a:t>
            </a:r>
            <a:r>
              <a:rPr lang="en-US" altLang="ko-KR" sz="2000"/>
              <a:t>weight </a:t>
            </a:r>
            <a:r>
              <a:rPr lang="ko-KR" altLang="en-US" sz="2000"/>
              <a:t>계산</a:t>
            </a:r>
            <a:r>
              <a:rPr lang="en-US" altLang="ko-KR" sz="2000"/>
              <a:t>)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FCGraphDataset</a:t>
            </a:r>
            <a:r>
              <a:rPr lang="en-US" altLang="ko-KR" sz="2000" dirty="0"/>
              <a:t>(146)</a:t>
            </a:r>
          </a:p>
          <a:p>
            <a:pPr marL="0" indent="0">
              <a:buNone/>
            </a:pPr>
            <a:r>
              <a:rPr lang="en-US" altLang="ko-KR" sz="2000" dirty="0" err="1"/>
              <a:t>FCGraphDataset</a:t>
            </a:r>
            <a:r>
              <a:rPr lang="en-US" altLang="ko-KR" sz="2000" dirty="0"/>
              <a:t> [0] = Data(x=[164, 164], </a:t>
            </a:r>
            <a:r>
              <a:rPr lang="en-US" altLang="ko-KR" sz="2000" dirty="0" err="1"/>
              <a:t>edge_index</a:t>
            </a:r>
            <a:r>
              <a:rPr lang="en-US" altLang="ko-KR" sz="2000" dirty="0"/>
              <a:t>=[2, 2084], </a:t>
            </a:r>
            <a:r>
              <a:rPr lang="en-US" altLang="ko-KR" sz="2000" dirty="0" err="1"/>
              <a:t>edge_attr</a:t>
            </a:r>
            <a:r>
              <a:rPr lang="en-US" altLang="ko-KR" sz="2000" dirty="0"/>
              <a:t>=[2084], y=[1])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Graph dataset – weighted adjacency matrix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109728" y="150602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Functional connectivity(X)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A09A0-493B-49A2-B2D5-D76F2613C599}"/>
              </a:ext>
            </a:extLst>
          </p:cNvPr>
          <p:cNvSpPr txBox="1"/>
          <p:nvPr/>
        </p:nvSpPr>
        <p:spPr>
          <a:xfrm>
            <a:off x="6992112" y="145305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Adjacency matrix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E7F9CD-45AE-44CD-A225-F78A6E47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4" y="2091404"/>
            <a:ext cx="2389632" cy="17017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117218" y="3934716"/>
            <a:ext cx="3249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값이 클 수록 두 </a:t>
            </a:r>
            <a:r>
              <a:rPr lang="en-US" altLang="ko-KR"/>
              <a:t>node</a:t>
            </a:r>
            <a:r>
              <a:rPr lang="ko-KR" altLang="en-US"/>
              <a:t>간의 </a:t>
            </a:r>
            <a:endParaRPr lang="en-US" altLang="ko-KR"/>
          </a:p>
          <a:p>
            <a:r>
              <a:rPr lang="en-US" altLang="ko-KR"/>
              <a:t>functional connectivity </a:t>
            </a:r>
            <a:r>
              <a:rPr lang="ko-KR" altLang="en-US"/>
              <a:t>크다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08BE1F-7552-46C5-B387-30A2396D4657}"/>
              </a:ext>
            </a:extLst>
          </p:cNvPr>
          <p:cNvSpPr/>
          <p:nvPr/>
        </p:nvSpPr>
        <p:spPr>
          <a:xfrm>
            <a:off x="547166" y="2170693"/>
            <a:ext cx="2294008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113712" y="1986983"/>
            <a:ext cx="3986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n0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n2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functional</a:t>
            </a:r>
            <a:r>
              <a:rPr lang="ko-KR" altLang="en-US" dirty="0"/>
              <a:t> </a:t>
            </a:r>
            <a:r>
              <a:rPr lang="en-US" altLang="ko-KR" dirty="0"/>
              <a:t>connectivity pattern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</a:p>
          <a:p>
            <a:r>
              <a:rPr lang="ko-KR" altLang="en-US"/>
              <a:t>유사성 계산</a:t>
            </a:r>
            <a:r>
              <a:rPr lang="en-US" altLang="ko-KR"/>
              <a:t>(pairwise distance)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C34E41-0515-4625-9A38-69B3EDB95A69}"/>
              </a:ext>
            </a:extLst>
          </p:cNvPr>
          <p:cNvSpPr/>
          <p:nvPr/>
        </p:nvSpPr>
        <p:spPr>
          <a:xfrm>
            <a:off x="547166" y="2811214"/>
            <a:ext cx="2294008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5047488" y="3762137"/>
            <a:ext cx="676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값이 작을 수록 두 </a:t>
            </a:r>
            <a:r>
              <a:rPr lang="en-US" altLang="ko-KR" dirty="0"/>
              <a:t>node</a:t>
            </a:r>
            <a:r>
              <a:rPr lang="ko-KR" altLang="en-US" dirty="0"/>
              <a:t>간의 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들과 가지는 </a:t>
            </a:r>
            <a:r>
              <a:rPr lang="en-US" altLang="ko-KR" dirty="0"/>
              <a:t>functional connectivity pattern</a:t>
            </a:r>
            <a:r>
              <a:rPr lang="ko-KR" altLang="en-US" dirty="0"/>
              <a:t> 유사하다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81BD62-28A1-4003-99A2-F7BB207D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12" y="2049946"/>
            <a:ext cx="3691145" cy="155320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4E59A1-9FAB-447D-8685-06446FBBECD8}"/>
              </a:ext>
            </a:extLst>
          </p:cNvPr>
          <p:cNvSpPr/>
          <p:nvPr/>
        </p:nvSpPr>
        <p:spPr>
          <a:xfrm>
            <a:off x="8559352" y="2074371"/>
            <a:ext cx="535880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12C71C-A9E1-4BB9-A376-F6E30CCACBDC}"/>
              </a:ext>
            </a:extLst>
          </p:cNvPr>
          <p:cNvSpPr txBox="1"/>
          <p:nvPr/>
        </p:nvSpPr>
        <p:spPr>
          <a:xfrm>
            <a:off x="87613" y="2122853"/>
            <a:ext cx="487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N0</a:t>
            </a:r>
          </a:p>
          <a:p>
            <a:r>
              <a:rPr lang="en-US" altLang="ko-KR" dirty="0"/>
              <a:t>N1</a:t>
            </a:r>
          </a:p>
          <a:p>
            <a:r>
              <a:rPr lang="en-US" altLang="ko-KR" dirty="0"/>
              <a:t>N2</a:t>
            </a:r>
          </a:p>
          <a:p>
            <a:r>
              <a:rPr lang="en-US" altLang="ko-KR" dirty="0"/>
              <a:t>N3</a:t>
            </a:r>
          </a:p>
          <a:p>
            <a:r>
              <a:rPr lang="en-US" altLang="ko-KR" dirty="0"/>
              <a:t>N4</a:t>
            </a:r>
          </a:p>
          <a:p>
            <a:r>
              <a:rPr lang="en-US" altLang="ko-KR" dirty="0"/>
              <a:t>N5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0DF9C4-4360-4615-BC42-79D2366ACF90}"/>
              </a:ext>
            </a:extLst>
          </p:cNvPr>
          <p:cNvSpPr txBox="1"/>
          <p:nvPr/>
        </p:nvSpPr>
        <p:spPr>
          <a:xfrm>
            <a:off x="672574" y="1761490"/>
            <a:ext cx="26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N0 N1 N2 N3 N4 N5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345872" y="4981762"/>
            <a:ext cx="8505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크고</a:t>
            </a:r>
            <a:r>
              <a:rPr lang="en-US" altLang="ko-KR" dirty="0"/>
              <a:t>, pd </a:t>
            </a:r>
            <a:r>
              <a:rPr lang="ko-KR" altLang="en-US" dirty="0"/>
              <a:t>크다 </a:t>
            </a:r>
            <a:r>
              <a:rPr lang="en-US" altLang="ko-KR" dirty="0"/>
              <a:t>: </a:t>
            </a:r>
            <a:r>
              <a:rPr lang="ko-KR" altLang="en-US" dirty="0"/>
              <a:t>특정 작업이나 기능을 수행할 땐 밀접하게 협력하나 다른 </a:t>
            </a:r>
            <a:r>
              <a:rPr lang="en-US" altLang="ko-KR" dirty="0"/>
              <a:t>node</a:t>
            </a:r>
            <a:r>
              <a:rPr lang="ko-KR" altLang="en-US" dirty="0"/>
              <a:t>들과의 연결 패턴은 다르다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크고</a:t>
            </a:r>
            <a:r>
              <a:rPr lang="en-US" altLang="ko-KR" dirty="0"/>
              <a:t>, pd </a:t>
            </a:r>
            <a:r>
              <a:rPr lang="ko-KR" altLang="en-US" dirty="0"/>
              <a:t>작다 </a:t>
            </a:r>
            <a:r>
              <a:rPr lang="en-US" altLang="ko-KR" dirty="0"/>
              <a:t>: </a:t>
            </a:r>
            <a:r>
              <a:rPr lang="ko-KR" altLang="en-US" dirty="0"/>
              <a:t>기능적인 연결 강도 높고</a:t>
            </a:r>
            <a:r>
              <a:rPr lang="en-US" altLang="ko-KR" dirty="0"/>
              <a:t>, </a:t>
            </a:r>
            <a:r>
              <a:rPr lang="ko-KR" altLang="en-US" dirty="0"/>
              <a:t>유사한 역할을 수행한다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작고</a:t>
            </a:r>
            <a:r>
              <a:rPr lang="en-US" altLang="ko-KR" dirty="0"/>
              <a:t>, pd </a:t>
            </a:r>
            <a:r>
              <a:rPr lang="ko-KR" altLang="en-US" dirty="0"/>
              <a:t>작다 </a:t>
            </a:r>
            <a:r>
              <a:rPr lang="en-US" altLang="ko-KR" dirty="0"/>
              <a:t>: </a:t>
            </a:r>
            <a:r>
              <a:rPr lang="ko-KR" altLang="en-US" dirty="0"/>
              <a:t>기능 중복</a:t>
            </a:r>
            <a:r>
              <a:rPr lang="en-US" altLang="ko-KR" dirty="0"/>
              <a:t>,</a:t>
            </a:r>
            <a:r>
              <a:rPr lang="ko-KR" altLang="en-US" dirty="0"/>
              <a:t> 역할 분배 등으로 직접적인 기능적 연결은 적지만 유사한 역할을 수행한다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작고</a:t>
            </a:r>
            <a:r>
              <a:rPr lang="en-US" altLang="ko-KR" dirty="0"/>
              <a:t>, pd </a:t>
            </a:r>
            <a:r>
              <a:rPr lang="ko-KR" altLang="en-US" dirty="0"/>
              <a:t>크다 </a:t>
            </a:r>
            <a:r>
              <a:rPr lang="en-US" altLang="ko-KR" dirty="0"/>
              <a:t>: </a:t>
            </a:r>
            <a:r>
              <a:rPr lang="ko-KR" altLang="en-US" dirty="0"/>
              <a:t>직접적인 기능적 연결성도 낮고</a:t>
            </a:r>
            <a:r>
              <a:rPr lang="en-US" altLang="ko-KR" dirty="0"/>
              <a:t>, </a:t>
            </a:r>
            <a:r>
              <a:rPr lang="ko-KR" altLang="en-US" dirty="0"/>
              <a:t>수행하는 역할도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F030B2-D46D-471C-9915-7D8C912DBC85}"/>
              </a:ext>
            </a:extLst>
          </p:cNvPr>
          <p:cNvSpPr txBox="1"/>
          <p:nvPr/>
        </p:nvSpPr>
        <p:spPr>
          <a:xfrm>
            <a:off x="6552192" y="1946156"/>
            <a:ext cx="487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N0</a:t>
            </a:r>
          </a:p>
          <a:p>
            <a:r>
              <a:rPr lang="en-US" altLang="ko-KR" dirty="0"/>
              <a:t>N1</a:t>
            </a:r>
          </a:p>
          <a:p>
            <a:r>
              <a:rPr lang="en-US" altLang="ko-KR" dirty="0"/>
              <a:t>N2</a:t>
            </a:r>
          </a:p>
          <a:p>
            <a:r>
              <a:rPr lang="en-US" altLang="ko-KR" dirty="0"/>
              <a:t>N3</a:t>
            </a:r>
          </a:p>
          <a:p>
            <a:r>
              <a:rPr lang="en-US" altLang="ko-KR" dirty="0"/>
              <a:t>N4</a:t>
            </a:r>
          </a:p>
          <a:p>
            <a:r>
              <a:rPr lang="en-US" altLang="ko-KR" dirty="0"/>
              <a:t>N5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D0135A-C902-40D0-916F-9363C16B7616}"/>
              </a:ext>
            </a:extLst>
          </p:cNvPr>
          <p:cNvSpPr txBox="1"/>
          <p:nvPr/>
        </p:nvSpPr>
        <p:spPr>
          <a:xfrm>
            <a:off x="7039826" y="1718195"/>
            <a:ext cx="26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N0 N1 N2 N3 N4 N5</a:t>
            </a:r>
          </a:p>
        </p:txBody>
      </p: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3. Graph dataset – weighted adjacency matrix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52" y="1715084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N0</a:t>
            </a:r>
          </a:p>
          <a:p>
            <a:r>
              <a:rPr lang="en-US" altLang="ko-KR" dirty="0"/>
              <a:t>N1</a:t>
            </a:r>
          </a:p>
          <a:p>
            <a:r>
              <a:rPr lang="en-US" altLang="ko-KR" dirty="0"/>
              <a:t>N2</a:t>
            </a:r>
          </a:p>
          <a:p>
            <a:r>
              <a:rPr lang="en-US" altLang="ko-KR" dirty="0"/>
              <a:t>N3</a:t>
            </a:r>
          </a:p>
          <a:p>
            <a:r>
              <a:rPr lang="en-US" altLang="ko-KR"/>
              <a:t>N4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N0     N1      N2    N3   N4 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5004350" y="257165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Gaussian Kernel</a:t>
            </a:r>
            <a:r>
              <a:rPr lang="ko-KR" altLang="en-US"/>
              <a:t>을 사용해</a:t>
            </a:r>
            <a:endParaRPr lang="en-US" altLang="ko-KR"/>
          </a:p>
          <a:p>
            <a:r>
              <a:rPr lang="en-US" altLang="ko-KR"/>
              <a:t>Distance</a:t>
            </a:r>
            <a:r>
              <a:rPr lang="ko-KR" altLang="en-US"/>
              <a:t> 값을 </a:t>
            </a:r>
            <a:r>
              <a:rPr lang="en-US" altLang="ko-KR"/>
              <a:t>weight</a:t>
            </a:r>
            <a:r>
              <a:rPr lang="ko-KR" altLang="en-US"/>
              <a:t>으로 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540558" y="481592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558" y="548952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866093" y="496087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948674" y="547068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596891" y="494096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Edge_index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596891" y="542534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Edge_attribute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556803" y="1358505"/>
            <a:ext cx="320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Weighted adjacency matrix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KNN-based Adjacency matrix (k=3)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156328" y="366681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각 </a:t>
            </a:r>
            <a:r>
              <a:rPr lang="en-US" altLang="ko-KR"/>
              <a:t>node</a:t>
            </a:r>
            <a:r>
              <a:rPr lang="ko-KR" altLang="en-US"/>
              <a:t>마다 </a:t>
            </a:r>
            <a:endParaRPr lang="en-US" altLang="ko-KR"/>
          </a:p>
          <a:p>
            <a:r>
              <a:rPr lang="ko-KR" altLang="en-US"/>
              <a:t>유사성이 높은 특정 개수</a:t>
            </a:r>
            <a:r>
              <a:rPr lang="en-US" altLang="ko-KR"/>
              <a:t>(k)</a:t>
            </a:r>
            <a:r>
              <a:rPr lang="ko-KR" altLang="en-US"/>
              <a:t>의 </a:t>
            </a:r>
            <a:r>
              <a:rPr lang="en-US" altLang="ko-KR"/>
              <a:t>node</a:t>
            </a:r>
            <a:r>
              <a:rPr lang="ko-KR" altLang="en-US"/>
              <a:t>와의 관계만 고려</a:t>
            </a:r>
          </a:p>
        </p:txBody>
      </p: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781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Functional MRI를 이용한 그래프 신경망  기반 조현병 분류 모델 개발</vt:lpstr>
      <vt:lpstr>PowerPoint 프레젠테이션</vt:lpstr>
      <vt:lpstr>1. fMRI data preprocessing</vt:lpstr>
      <vt:lpstr>1. fMRI data preprocessing(fmri-prep) </vt:lpstr>
      <vt:lpstr>2. functional connectivity 제작</vt:lpstr>
      <vt:lpstr>2. functional connectivity 제작</vt:lpstr>
      <vt:lpstr>3. Graph dataset</vt:lpstr>
      <vt:lpstr>3. Graph dataset – weighted adjacency matrix</vt:lpstr>
      <vt:lpstr>3. Graph dataset – weighted adjacency matrix</vt:lpstr>
      <vt:lpstr>4. GCN model 구축</vt:lpstr>
      <vt:lpstr>5. GCN으로 schizophrenia 환자 분류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36</cp:revision>
  <dcterms:created xsi:type="dcterms:W3CDTF">2024-03-04T11:50:55Z</dcterms:created>
  <dcterms:modified xsi:type="dcterms:W3CDTF">2024-03-05T16:30:38Z</dcterms:modified>
</cp:coreProperties>
</file>