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74" r:id="rId6"/>
    <p:sldId id="263" r:id="rId7"/>
    <p:sldId id="260" r:id="rId8"/>
    <p:sldId id="269" r:id="rId9"/>
    <p:sldId id="270" r:id="rId10"/>
    <p:sldId id="271" r:id="rId11"/>
    <p:sldId id="272" r:id="rId12"/>
    <p:sldId id="261" r:id="rId13"/>
    <p:sldId id="262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지후 박" initials="지박" lastIdx="2" clrIdx="0">
    <p:extLst>
      <p:ext uri="{19B8F6BF-5375-455C-9EA6-DF929625EA0E}">
        <p15:presenceInfo xmlns:p15="http://schemas.microsoft.com/office/powerpoint/2012/main" userId="f54b2ae1d91f7c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A5B3B-DC5C-5B04-D37A-9316E21D5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EEDF13-1A26-8DC2-CF70-C011B0E9C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42EBF-E9CC-5769-AC1E-76F71030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252D9-7ABE-1EB9-05AB-C1262BB0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CA3A1-1FC7-C628-A3B8-AF034EAC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6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E22FA-29B6-1BCD-2BDD-D7059203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FA3D35-3233-DD53-BE97-979AF8B49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2A2E6-7916-FEA7-0A56-A7A0D863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1A61D-121D-7800-638D-E7157E62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15B8A-1D39-3D3F-430D-80249A0F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5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0A128E-585A-9CA7-0F19-EB4C26D1D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ABA6DF-50A4-170D-EFA4-6D09E8809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A617E1-7896-3462-2387-42D83302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FD53F-85D7-DC4F-3AC2-3683FA2E1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A92033-975C-2A07-6D66-DA7D376F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38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CE6A9-D795-B938-E70D-1012625D6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5EEB-0FE1-7FF3-A180-C14DA5B1A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AFFF-4B14-943C-986E-7325FBF6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2D8BD-0FA0-633F-4A8F-35E82550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10F14-4BA7-C3A7-327D-769CF82B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99E80-5E16-EAAB-68D0-2CDBA769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67A0BD-4F00-86AD-E391-29D183A9E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9D98B-DE65-0E8C-96EC-FE7863A8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0EAAE-EEF4-AEC8-0034-5F3A21CF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1966E5-983A-D467-DD8B-F5924C10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8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68F8F-3EB2-5379-9858-FCC09C25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73912-7DB5-1161-3BE8-B174E672B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3A04FB-A82F-2CB6-3C40-1088CFA89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0D501F-48A2-576A-7A14-4C86B2E5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13E169-8093-C691-A3E9-B9000C99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B1C362-E3C4-EA8D-3DB2-4C44C825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51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D4B67-6AB0-30E4-1B14-A308AF80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CB4962-43A9-E9E5-E53B-3E8C39420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DCC64-3D85-415A-5966-7699A9FE8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867B24-81B9-D4BB-E9C0-74EF85D8C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FB6A78-B1B1-5C28-8D17-27F7EDDFC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41A0C6-B076-50EE-093F-35CF0C82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35EFF5-3A07-611F-83F8-BC731167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D8419C-1394-4173-C909-84786D51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56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7746F-35B8-FF6A-1AE5-DF6B335B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E154B8-1B6A-C9A3-7195-725F23A4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D8630B-E2EC-E434-97EB-02FABE41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114682-50CF-1F5E-C2F0-14BA6EBF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22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302105-FCC4-0220-0957-F776534A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D769A2-DFB2-66EB-4DFD-0E351AC2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DA97A9-C8E0-B1C4-38C1-79EFAFBE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77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56C1A-A787-6C41-477D-14E8C3DE9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203D5-A703-5553-B966-7F2DB1E55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34FEF6-5490-B75F-83AD-C550A5FD2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665A78-8194-B463-EFB7-1AF3E97EF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5492DB-3E97-1293-C2C1-8CDF5891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FDF9BD-4866-A0FE-13E8-108BAC6D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31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6C109-625B-6C3A-3423-A81889F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25F29A-4527-5142-51A1-C45A3E1AA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249508-AA3B-D63D-386E-5D035FF08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04C4C-00F2-C42E-8B5D-706F033B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24AE-E14C-40FB-97A6-76E5215C3D05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CDB857-BF97-3AB2-BBE1-A98F1E96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B684D0-642B-D1E2-069E-E8318802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CB161-742F-43A2-B4A2-EA5BE96F7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99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56CF11-680F-0AAB-567B-D8F7F1EE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81F84-31B7-09A4-B6E4-5D4B69D69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D9BCE-28AA-B471-AA4C-F078B1BA0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defRPr>
            </a:lvl1pPr>
          </a:lstStyle>
          <a:p>
            <a:fld id="{578624AE-E14C-40FB-97A6-76E5215C3D05}" type="datetimeFigureOut">
              <a:rPr lang="ko-KR" altLang="en-US" smtClean="0"/>
              <a:pPr/>
              <a:t>2024-03-06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FF15D7-446A-5E58-67AA-AF9C1630F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D5BEE-D103-1D66-7B0E-7A642CF0C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defRPr>
            </a:lvl1pPr>
          </a:lstStyle>
          <a:p>
            <a:fld id="{067CB161-742F-43A2-B4A2-EA5BE96F7C5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50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네오 Regular" panose="00000500000000000000" pitchFamily="2" charset="-127"/>
          <a:ea typeface="나눔스퀘어 네오 Regular" panose="000005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 네오 Regular" panose="00000500000000000000" pitchFamily="2" charset="-127"/>
          <a:ea typeface="나눔스퀘어 네오 Regular" panose="000005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 네오 Regular" panose="00000500000000000000" pitchFamily="2" charset="-127"/>
          <a:ea typeface="나눔스퀘어 네오 Regular" panose="000005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 네오 Regular" panose="00000500000000000000" pitchFamily="2" charset="-127"/>
          <a:ea typeface="나눔스퀘어 네오 Regular" panose="000005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 네오 Regular" panose="00000500000000000000" pitchFamily="2" charset="-127"/>
          <a:ea typeface="나눔스퀘어 네오 Regular" panose="000005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 네오 Regular" panose="00000500000000000000" pitchFamily="2" charset="-127"/>
          <a:ea typeface="나눔스퀘어 네오 Regular" panose="000005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728B3-BCBE-8010-6987-8E4672455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453436"/>
            <a:ext cx="11125200" cy="2175589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Functional MRI</a:t>
            </a:r>
            <a:r>
              <a:rPr lang="ko-KR" altLang="en-US" sz="4800" dirty="0"/>
              <a:t>를 이용한 </a:t>
            </a:r>
            <a:br>
              <a:rPr lang="en-US" altLang="ko-KR" sz="4800" dirty="0"/>
            </a:br>
            <a:r>
              <a:rPr lang="ko-KR" altLang="en-US" sz="4800" dirty="0"/>
              <a:t>그래프 신경망 기반 </a:t>
            </a:r>
            <a:br>
              <a:rPr lang="en-US" altLang="ko-KR" sz="4800" dirty="0"/>
            </a:br>
            <a:r>
              <a:rPr lang="ko-KR" altLang="en-US" sz="4800" dirty="0"/>
              <a:t>조현병 분류 모델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28AE2-F3A1-C164-3F56-8FBE9501C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4678" y="5980923"/>
            <a:ext cx="3085322" cy="415212"/>
          </a:xfrm>
        </p:spPr>
        <p:txBody>
          <a:bodyPr>
            <a:normAutofit fontScale="92500"/>
          </a:bodyPr>
          <a:lstStyle/>
          <a:p>
            <a:r>
              <a:rPr lang="en-US" altLang="ko-KR"/>
              <a:t>2021105600 </a:t>
            </a:r>
            <a:r>
              <a:rPr lang="ko-KR" altLang="en-US"/>
              <a:t>박지후</a:t>
            </a:r>
          </a:p>
        </p:txBody>
      </p:sp>
    </p:spTree>
    <p:extLst>
      <p:ext uri="{BB962C8B-B14F-4D97-AF65-F5344CB8AC3E}">
        <p14:creationId xmlns:p14="http://schemas.microsoft.com/office/powerpoint/2010/main" val="1704521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20DC4-6421-8907-AEE5-073A0638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Graph dataset-Combat Harmonization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B2EB58-DFD8-4A20-AB57-EA84634D9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Harmonization </a:t>
            </a:r>
            <a:r>
              <a:rPr lang="ko-KR" altLang="en-US" sz="2000" dirty="0"/>
              <a:t>전</a:t>
            </a:r>
            <a:r>
              <a:rPr lang="en-US" altLang="ko-KR" sz="2000" dirty="0"/>
              <a:t>,</a:t>
            </a:r>
            <a:r>
              <a:rPr lang="ko-KR" altLang="en-US" sz="2000" dirty="0"/>
              <a:t> 전체 </a:t>
            </a:r>
            <a:r>
              <a:rPr lang="en-US" altLang="ko-KR" sz="2000" dirty="0"/>
              <a:t>dataset</a:t>
            </a:r>
            <a:r>
              <a:rPr lang="ko-KR" altLang="en-US" sz="2000" dirty="0"/>
              <a:t>의 </a:t>
            </a:r>
            <a:r>
              <a:rPr lang="en-US" altLang="ko-KR" sz="2000" dirty="0"/>
              <a:t>site effect </a:t>
            </a:r>
            <a:r>
              <a:rPr lang="ko-KR" altLang="en-US" sz="2000" dirty="0"/>
              <a:t>확인</a:t>
            </a:r>
            <a:r>
              <a:rPr lang="en-US" altLang="ko-KR" sz="2000" dirty="0"/>
              <a:t>, HC/SCZ</a:t>
            </a:r>
            <a:r>
              <a:rPr lang="ko-KR" altLang="en-US" sz="2000" dirty="0"/>
              <a:t>환자 독립적으로 계산</a:t>
            </a:r>
            <a:r>
              <a:rPr lang="en-US" altLang="ko-KR" sz="2000" dirty="0"/>
              <a:t>(</a:t>
            </a:r>
            <a:r>
              <a:rPr lang="en-US" altLang="ko-KR" sz="2000" dirty="0">
                <a:highlight>
                  <a:srgbClr val="C0C0C0"/>
                </a:highlight>
              </a:rPr>
              <a:t>Kruskal-Wallis</a:t>
            </a:r>
            <a:r>
              <a:rPr lang="ko-KR" altLang="en-US" sz="2000" dirty="0">
                <a:highlight>
                  <a:srgbClr val="C0C0C0"/>
                </a:highlight>
              </a:rPr>
              <a:t> </a:t>
            </a:r>
            <a:r>
              <a:rPr lang="en-US" altLang="ko-KR" sz="2000" dirty="0">
                <a:highlight>
                  <a:srgbClr val="C0C0C0"/>
                </a:highlight>
              </a:rPr>
              <a:t>test + FDR</a:t>
            </a:r>
            <a:r>
              <a:rPr lang="ko-KR" altLang="en-US" sz="2000" dirty="0">
                <a:highlight>
                  <a:srgbClr val="C0C0C0"/>
                </a:highlight>
              </a:rPr>
              <a:t> 보정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000" dirty="0"/>
              <a:t>Training dataset</a:t>
            </a:r>
            <a:r>
              <a:rPr lang="ko-KR" altLang="en-US" sz="2000" dirty="0"/>
              <a:t>으로 </a:t>
            </a:r>
            <a:r>
              <a:rPr lang="en-US" altLang="ko-KR" sz="2000" dirty="0"/>
              <a:t>combat</a:t>
            </a:r>
            <a:r>
              <a:rPr lang="ko-KR" altLang="en-US" sz="2000" dirty="0"/>
              <a:t> </a:t>
            </a:r>
            <a:r>
              <a:rPr lang="en-US" altLang="ko-KR" sz="2000" dirty="0"/>
              <a:t>model training</a:t>
            </a:r>
          </a:p>
          <a:p>
            <a:pPr marL="514350" indent="-514350">
              <a:buAutoNum type="arabicPeriod"/>
            </a:pPr>
            <a:r>
              <a:rPr lang="ko-KR" altLang="en-US" sz="2000" dirty="0"/>
              <a:t>학습된 </a:t>
            </a:r>
            <a:r>
              <a:rPr lang="en-US" altLang="ko-KR" sz="2000" dirty="0"/>
              <a:t>Combat</a:t>
            </a:r>
            <a:r>
              <a:rPr lang="ko-KR" altLang="en-US" sz="2000" dirty="0"/>
              <a:t> </a:t>
            </a:r>
            <a:r>
              <a:rPr lang="en-US" altLang="ko-KR" sz="2000" dirty="0"/>
              <a:t>model</a:t>
            </a:r>
            <a:r>
              <a:rPr lang="ko-KR" altLang="en-US" sz="2000" dirty="0"/>
              <a:t>로 </a:t>
            </a:r>
            <a:r>
              <a:rPr lang="en-US" altLang="ko-KR" sz="2000" dirty="0"/>
              <a:t>training,</a:t>
            </a:r>
            <a:r>
              <a:rPr lang="ko-KR" altLang="en-US" sz="2000" dirty="0"/>
              <a:t> </a:t>
            </a:r>
            <a:r>
              <a:rPr lang="en-US" altLang="ko-KR" sz="2000" dirty="0"/>
              <a:t>validation, test dataset</a:t>
            </a:r>
            <a:r>
              <a:rPr lang="ko-KR" altLang="en-US" sz="2000" dirty="0"/>
              <a:t>의 </a:t>
            </a:r>
            <a:r>
              <a:rPr lang="en-US" altLang="ko-KR" sz="2000" dirty="0"/>
              <a:t>connectivity matrix</a:t>
            </a:r>
            <a:r>
              <a:rPr lang="ko-KR" altLang="en-US" sz="2000" dirty="0"/>
              <a:t> 변경 후 이에 따라 </a:t>
            </a:r>
            <a:r>
              <a:rPr lang="en-US" altLang="ko-KR" sz="2000" dirty="0"/>
              <a:t>x, </a:t>
            </a:r>
            <a:r>
              <a:rPr lang="en-US" altLang="ko-KR" sz="2000" dirty="0" err="1"/>
              <a:t>edge_index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edge_attr</a:t>
            </a:r>
            <a:r>
              <a:rPr lang="ko-KR" altLang="en-US" sz="2000" dirty="0"/>
              <a:t>를 다시 계산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en-US" altLang="ko-KR" sz="2000" dirty="0"/>
              <a:t>GCN model</a:t>
            </a:r>
            <a:r>
              <a:rPr lang="ko-KR" altLang="en-US" sz="2000" dirty="0"/>
              <a:t> </a:t>
            </a:r>
            <a:r>
              <a:rPr lang="en-US" altLang="ko-KR" sz="2000" dirty="0"/>
              <a:t>training, validation, test </a:t>
            </a:r>
            <a:r>
              <a:rPr lang="ko-KR" altLang="en-US" sz="2000" dirty="0"/>
              <a:t>진행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84059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92E7C-DE38-127E-17D1-2FDCB4323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3AE7B-BFE0-B0A5-C805-7CAF963B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GCN model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5F5395-A234-4EA1-8C73-23BC02D6BDB6}"/>
              </a:ext>
            </a:extLst>
          </p:cNvPr>
          <p:cNvSpPr txBox="1"/>
          <p:nvPr/>
        </p:nvSpPr>
        <p:spPr>
          <a:xfrm>
            <a:off x="503634" y="1844160"/>
            <a:ext cx="871180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>
                <a:ea typeface="나눔스퀘어 네오 Regular" panose="00000500000000000000" pitchFamily="2" charset="-127"/>
              </a:rPr>
              <a:t>Graph</a:t>
            </a:r>
            <a:r>
              <a:rPr lang="ko-KR" altLang="en-US" dirty="0">
                <a:ea typeface="나눔스퀘어 네오 Regular" panose="00000500000000000000" pitchFamily="2" charset="-127"/>
              </a:rPr>
              <a:t>를 해석할 땐 이웃 </a:t>
            </a:r>
            <a:r>
              <a:rPr lang="en-US" altLang="ko-KR" dirty="0">
                <a:ea typeface="나눔스퀘어 네오 Regular" panose="00000500000000000000" pitchFamily="2" charset="-127"/>
              </a:rPr>
              <a:t>node</a:t>
            </a:r>
            <a:r>
              <a:rPr lang="ko-KR" altLang="en-US" dirty="0">
                <a:ea typeface="나눔스퀘어 네오 Regular" panose="00000500000000000000" pitchFamily="2" charset="-127"/>
              </a:rPr>
              <a:t>들과의 연결 정보</a:t>
            </a:r>
            <a:r>
              <a:rPr lang="en-US" altLang="ko-KR" dirty="0"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ea typeface="나눔스퀘어 네오 Regular" panose="00000500000000000000" pitchFamily="2" charset="-127"/>
              </a:rPr>
              <a:t>이웃 </a:t>
            </a:r>
            <a:r>
              <a:rPr lang="en-US" altLang="ko-KR" dirty="0">
                <a:ea typeface="나눔스퀘어 네오 Regular" panose="00000500000000000000" pitchFamily="2" charset="-127"/>
              </a:rPr>
              <a:t>node</a:t>
            </a:r>
            <a:r>
              <a:rPr lang="ko-KR" altLang="en-US" dirty="0">
                <a:ea typeface="나눔스퀘어 네오 Regular" panose="00000500000000000000" pitchFamily="2" charset="-127"/>
              </a:rPr>
              <a:t>들의 정보가 중요</a:t>
            </a:r>
            <a:r>
              <a:rPr lang="en-US" altLang="ko-KR" dirty="0">
                <a:ea typeface="나눔스퀘어 네오 Regular" panose="00000500000000000000" pitchFamily="2" charset="-127"/>
              </a:rPr>
              <a:t>(local learning)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>
                <a:ea typeface="나눔스퀘어 네오 Regular" panose="00000500000000000000" pitchFamily="2" charset="-127"/>
              </a:rPr>
              <a:t>CNN</a:t>
            </a:r>
            <a:r>
              <a:rPr lang="ko-KR" altLang="en-US" dirty="0">
                <a:ea typeface="나눔스퀘어 네오 Regular" panose="00000500000000000000" pitchFamily="2" charset="-127"/>
              </a:rPr>
              <a:t>의 방식을 차용해</a:t>
            </a:r>
            <a:r>
              <a:rPr lang="en-US" altLang="ko-KR" dirty="0"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ea typeface="나눔스퀘어 네오 Regular" panose="00000500000000000000" pitchFamily="2" charset="-127"/>
              </a:rPr>
              <a:t>하나의 </a:t>
            </a:r>
            <a:r>
              <a:rPr lang="en-US" altLang="ko-KR" dirty="0">
                <a:ea typeface="나눔스퀘어 네오 Regular" panose="00000500000000000000" pitchFamily="2" charset="-127"/>
              </a:rPr>
              <a:t>node</a:t>
            </a:r>
            <a:r>
              <a:rPr lang="ko-KR" altLang="en-US" dirty="0">
                <a:ea typeface="나눔스퀘어 네오 Regular" panose="00000500000000000000" pitchFamily="2" charset="-127"/>
              </a:rPr>
              <a:t>는 인접한 </a:t>
            </a:r>
            <a:r>
              <a:rPr lang="en-US" altLang="ko-KR" dirty="0">
                <a:ea typeface="나눔스퀘어 네오 Regular" panose="00000500000000000000" pitchFamily="2" charset="-127"/>
              </a:rPr>
              <a:t>node</a:t>
            </a:r>
            <a:r>
              <a:rPr lang="ko-KR" altLang="en-US" dirty="0">
                <a:ea typeface="나눔스퀘어 네오 Regular" panose="00000500000000000000" pitchFamily="2" charset="-127"/>
              </a:rPr>
              <a:t>의 상태를 </a:t>
            </a:r>
            <a:r>
              <a:rPr lang="en-US" altLang="ko-KR" dirty="0" err="1">
                <a:ea typeface="나눔스퀘어 네오 Regular" panose="00000500000000000000" pitchFamily="2" charset="-127"/>
              </a:rPr>
              <a:t>convolutaion</a:t>
            </a:r>
            <a:r>
              <a:rPr lang="en-US" altLang="ko-KR" dirty="0">
                <a:ea typeface="나눔스퀘어 네오 Regular" panose="00000500000000000000" pitchFamily="2" charset="-127"/>
              </a:rPr>
              <a:t> </a:t>
            </a:r>
            <a:r>
              <a:rPr lang="ko-KR" altLang="en-US" dirty="0">
                <a:ea typeface="나눔스퀘어 네오 Regular" panose="00000500000000000000" pitchFamily="2" charset="-127"/>
              </a:rPr>
              <a:t>연산을 통해 반영해 </a:t>
            </a:r>
            <a:r>
              <a:rPr lang="en-US" altLang="ko-KR" dirty="0">
                <a:ea typeface="나눔스퀘어 네오 Regular" panose="00000500000000000000" pitchFamily="2" charset="-127"/>
              </a:rPr>
              <a:t>update</a:t>
            </a:r>
          </a:p>
          <a:p>
            <a:r>
              <a:rPr lang="ko-KR" altLang="en-US" dirty="0">
                <a:ea typeface="나눔스퀘어 네오 Regular" panose="00000500000000000000" pitchFamily="2" charset="-127"/>
              </a:rPr>
              <a:t>인접한 여러 개 </a:t>
            </a:r>
            <a:r>
              <a:rPr lang="en-US" altLang="ko-KR" dirty="0">
                <a:ea typeface="나눔스퀘어 네오 Regular" panose="00000500000000000000" pitchFamily="2" charset="-127"/>
              </a:rPr>
              <a:t>node</a:t>
            </a:r>
            <a:r>
              <a:rPr lang="ko-KR" altLang="en-US" dirty="0">
                <a:ea typeface="나눔스퀘어 네오 Regular" panose="00000500000000000000" pitchFamily="2" charset="-127"/>
              </a:rPr>
              <a:t>의 상태를 가져올 때 모든 </a:t>
            </a:r>
            <a:r>
              <a:rPr lang="en-US" altLang="ko-KR" dirty="0">
                <a:ea typeface="나눔스퀘어 네오 Regular" panose="00000500000000000000" pitchFamily="2" charset="-127"/>
              </a:rPr>
              <a:t>node</a:t>
            </a:r>
            <a:r>
              <a:rPr lang="ko-KR" altLang="en-US" dirty="0">
                <a:ea typeface="나눔스퀘어 네오 Regular" panose="00000500000000000000" pitchFamily="2" charset="-127"/>
              </a:rPr>
              <a:t>에 동일한 </a:t>
            </a:r>
            <a:r>
              <a:rPr lang="en-US" altLang="ko-KR" dirty="0">
                <a:ea typeface="나눔스퀘어 네오 Regular" panose="00000500000000000000" pitchFamily="2" charset="-127"/>
              </a:rPr>
              <a:t>filter(weight)</a:t>
            </a:r>
            <a:r>
              <a:rPr lang="ko-KR" altLang="en-US" dirty="0">
                <a:ea typeface="나눔스퀘어 네오 Regular" panose="00000500000000000000" pitchFamily="2" charset="-127"/>
              </a:rPr>
              <a:t> 적용</a:t>
            </a:r>
            <a:endParaRPr lang="en-US" altLang="ko-KR" dirty="0">
              <a:ea typeface="나눔스퀘어 네오 Regular" panose="00000500000000000000" pitchFamily="2" charset="-127"/>
            </a:endParaRPr>
          </a:p>
          <a:p>
            <a:r>
              <a:rPr lang="en-US" altLang="ko-KR" dirty="0">
                <a:ea typeface="나눔스퀘어 네오 Regular" panose="00000500000000000000" pitchFamily="2" charset="-127"/>
              </a:rPr>
              <a:t>graph </a:t>
            </a:r>
            <a:r>
              <a:rPr lang="ko-KR" altLang="en-US" dirty="0">
                <a:ea typeface="나눔스퀘어 네오 Regular" panose="00000500000000000000" pitchFamily="2" charset="-127"/>
              </a:rPr>
              <a:t>특성 상</a:t>
            </a:r>
            <a:r>
              <a:rPr lang="en-US" altLang="ko-KR" dirty="0">
                <a:ea typeface="나눔스퀘어 네오 Regular" panose="00000500000000000000" pitchFamily="2" charset="-127"/>
              </a:rPr>
              <a:t>, graph convolution</a:t>
            </a:r>
            <a:r>
              <a:rPr lang="ko-KR" altLang="en-US" dirty="0">
                <a:ea typeface="나눔스퀘어 네오 Regular" panose="00000500000000000000" pitchFamily="2" charset="-127"/>
              </a:rPr>
              <a:t>을 너무 많이 거치게 될 경우</a:t>
            </a:r>
            <a:r>
              <a:rPr lang="en-US" altLang="ko-KR" dirty="0"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ea typeface="나눔스퀘어 네오 Regular" panose="00000500000000000000" pitchFamily="2" charset="-127"/>
              </a:rPr>
              <a:t>이웃 노드가 자신으로 되돌아올 수 있으므로 최대 </a:t>
            </a:r>
            <a:r>
              <a:rPr lang="en-US" altLang="ko-KR" dirty="0">
                <a:ea typeface="나눔스퀘어 네오 Regular" panose="00000500000000000000" pitchFamily="2" charset="-127"/>
              </a:rPr>
              <a:t>4</a:t>
            </a:r>
            <a:r>
              <a:rPr lang="ko-KR" altLang="en-US" dirty="0">
                <a:ea typeface="나눔스퀘어 네오 Regular" panose="00000500000000000000" pitchFamily="2" charset="-127"/>
              </a:rPr>
              <a:t>개 정도의 </a:t>
            </a:r>
            <a:r>
              <a:rPr lang="en-US" altLang="ko-KR" dirty="0">
                <a:ea typeface="나눔스퀘어 네오 Regular" panose="00000500000000000000" pitchFamily="2" charset="-127"/>
              </a:rPr>
              <a:t>convolution layer </a:t>
            </a:r>
            <a:r>
              <a:rPr lang="ko-KR" altLang="en-US" dirty="0">
                <a:ea typeface="나눔스퀘어 네오 Regular" panose="00000500000000000000" pitchFamily="2" charset="-127"/>
              </a:rPr>
              <a:t>사용</a:t>
            </a:r>
            <a:endParaRPr lang="en-US" altLang="ko-KR" dirty="0">
              <a:ea typeface="나눔스퀘어 네오 Regular" panose="00000500000000000000" pitchFamily="2" charset="-127"/>
            </a:endParaRPr>
          </a:p>
          <a:p>
            <a:r>
              <a:rPr lang="ko-KR" altLang="en-US" dirty="0">
                <a:ea typeface="나눔스퀘어 네오 Regular" panose="00000500000000000000" pitchFamily="2" charset="-127"/>
              </a:rPr>
              <a:t> </a:t>
            </a:r>
            <a:endParaRPr lang="en-US" altLang="ko-KR" dirty="0">
              <a:ea typeface="나눔스퀘어 네오 Regular" panose="00000500000000000000" pitchFamily="2" charset="-127"/>
            </a:endParaRPr>
          </a:p>
          <a:p>
            <a:r>
              <a:rPr lang="en-US" altLang="ko-KR" dirty="0">
                <a:ea typeface="나눔스퀘어 네오 Regular" panose="00000500000000000000" pitchFamily="2" charset="-127"/>
              </a:rPr>
              <a:t>Local</a:t>
            </a:r>
            <a:r>
              <a:rPr lang="ko-KR" altLang="en-US" dirty="0">
                <a:ea typeface="나눔스퀘어 네오 Regular" panose="00000500000000000000" pitchFamily="2" charset="-127"/>
              </a:rPr>
              <a:t> 연산 후</a:t>
            </a:r>
            <a:r>
              <a:rPr lang="en-US" altLang="ko-KR" dirty="0"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ea typeface="나눔스퀘어 네오 Regular" panose="00000500000000000000" pitchFamily="2" charset="-127"/>
              </a:rPr>
              <a:t>마지막에 모든 정보를 취합하지 위해</a:t>
            </a:r>
            <a:r>
              <a:rPr lang="en-US" altLang="ko-KR" dirty="0">
                <a:ea typeface="나눔스퀘어 네오 Regular" panose="00000500000000000000" pitchFamily="2" charset="-127"/>
              </a:rPr>
              <a:t>(node-wise summation)</a:t>
            </a:r>
            <a:r>
              <a:rPr lang="ko-KR" altLang="en-US" dirty="0">
                <a:ea typeface="나눔스퀘어 네오 Regular" panose="00000500000000000000" pitchFamily="2" charset="-127"/>
              </a:rPr>
              <a:t> </a:t>
            </a:r>
            <a:r>
              <a:rPr lang="en-US" altLang="ko-KR" dirty="0">
                <a:ea typeface="나눔스퀘어 네오 Regular" panose="00000500000000000000" pitchFamily="2" charset="-127"/>
              </a:rPr>
              <a:t>Fully connected layer(readout layer)</a:t>
            </a:r>
            <a:r>
              <a:rPr lang="ko-KR" altLang="en-US" dirty="0">
                <a:ea typeface="나눔스퀘어 네오 Regular" panose="00000500000000000000" pitchFamily="2" charset="-127"/>
              </a:rPr>
              <a:t>를 거침</a:t>
            </a:r>
            <a:r>
              <a:rPr lang="en-US" altLang="ko-KR" dirty="0">
                <a:ea typeface="나눔스퀘어 네오 Regular" panose="00000500000000000000" pitchFamily="2" charset="-127"/>
              </a:rPr>
              <a:t>-&gt; graph</a:t>
            </a:r>
            <a:r>
              <a:rPr lang="ko-KR" altLang="en-US" dirty="0">
                <a:ea typeface="나눔스퀘어 네오 Regular" panose="00000500000000000000" pitchFamily="2" charset="-127"/>
              </a:rPr>
              <a:t>의 특성 상 </a:t>
            </a:r>
            <a:r>
              <a:rPr lang="en-US" altLang="ko-KR" dirty="0">
                <a:ea typeface="나눔스퀘어 네오 Regular" panose="00000500000000000000" pitchFamily="2" charset="-127"/>
              </a:rPr>
              <a:t>permutation</a:t>
            </a:r>
            <a:r>
              <a:rPr lang="ko-KR" altLang="en-US" dirty="0">
                <a:ea typeface="나눔스퀘어 네오 Regular" panose="00000500000000000000" pitchFamily="2" charset="-127"/>
              </a:rPr>
              <a:t>에 따라 </a:t>
            </a:r>
            <a:r>
              <a:rPr lang="en-US" altLang="ko-KR" dirty="0">
                <a:ea typeface="나눔스퀘어 네오 Regular" panose="00000500000000000000" pitchFamily="2" charset="-127"/>
              </a:rPr>
              <a:t>adjacency</a:t>
            </a:r>
            <a:r>
              <a:rPr lang="ko-KR" altLang="en-US" dirty="0">
                <a:ea typeface="나눔스퀘어 네오 Regular" panose="00000500000000000000" pitchFamily="2" charset="-127"/>
              </a:rPr>
              <a:t> </a:t>
            </a:r>
            <a:r>
              <a:rPr lang="en-US" altLang="ko-KR" dirty="0">
                <a:ea typeface="나눔스퀘어 네오 Regular" panose="00000500000000000000" pitchFamily="2" charset="-127"/>
              </a:rPr>
              <a:t>matrix</a:t>
            </a:r>
            <a:r>
              <a:rPr lang="ko-KR" altLang="en-US" dirty="0">
                <a:ea typeface="나눔스퀘어 네오 Regular" panose="00000500000000000000" pitchFamily="2" charset="-127"/>
              </a:rPr>
              <a:t>가 변해도 모든 </a:t>
            </a:r>
            <a:r>
              <a:rPr lang="en-US" altLang="ko-KR" dirty="0">
                <a:ea typeface="나눔스퀘어 네오 Regular" panose="00000500000000000000" pitchFamily="2" charset="-127"/>
              </a:rPr>
              <a:t>feature</a:t>
            </a:r>
            <a:r>
              <a:rPr lang="ko-KR" altLang="en-US" dirty="0">
                <a:ea typeface="나눔스퀘어 네오 Regular" panose="00000500000000000000" pitchFamily="2" charset="-127"/>
              </a:rPr>
              <a:t>들을 연산해 이로 인한 효과를 </a:t>
            </a:r>
            <a:r>
              <a:rPr lang="ko-KR" altLang="en-US" dirty="0" err="1">
                <a:ea typeface="나눔스퀘어 네오 Regular" panose="00000500000000000000" pitchFamily="2" charset="-127"/>
              </a:rPr>
              <a:t>줄여줌</a:t>
            </a:r>
            <a:endParaRPr lang="en-US" altLang="ko-KR" dirty="0">
              <a:ea typeface="나눔스퀘어 네오 Regular" panose="00000500000000000000" pitchFamily="2" charset="-127"/>
            </a:endParaRPr>
          </a:p>
          <a:p>
            <a:endParaRPr lang="en-US" altLang="ko-KR" dirty="0"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3507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92E7C-DE38-127E-17D1-2FDCB4323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3AE7B-BFE0-B0A5-C805-7CAF963B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GCN model </a:t>
            </a:r>
            <a:r>
              <a:rPr lang="ko-KR" altLang="en-US"/>
              <a:t>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A42F5-EF64-185D-E8CD-AE28C6BAF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ChebConv</a:t>
            </a:r>
            <a:r>
              <a:rPr lang="ko-KR" altLang="en-US" dirty="0"/>
              <a:t> </a:t>
            </a:r>
            <a:r>
              <a:rPr lang="en-US" altLang="ko-KR" dirty="0"/>
              <a:t>Layer 3 (feature# -&gt; 64 -&gt; 64-&gt; 128) : </a:t>
            </a:r>
            <a:r>
              <a:rPr lang="ko-KR" altLang="en-US" dirty="0"/>
              <a:t>최대 </a:t>
            </a:r>
            <a:r>
              <a:rPr lang="en-US" altLang="ko-KR" dirty="0"/>
              <a:t>6</a:t>
            </a:r>
            <a:r>
              <a:rPr lang="ko-KR" altLang="en-US" dirty="0"/>
              <a:t>차로 설정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Linear Layer 1(128 -&gt; class#(2))</a:t>
            </a:r>
          </a:p>
          <a:p>
            <a:pPr marL="0" indent="0">
              <a:buNone/>
            </a:pPr>
            <a:r>
              <a:rPr lang="en-US" altLang="ko-KR" dirty="0" err="1"/>
              <a:t>Log_softmax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Activation function : </a:t>
            </a:r>
            <a:r>
              <a:rPr lang="en-US" altLang="ko-KR" dirty="0" err="1"/>
              <a:t>ReLU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2,3 layer</a:t>
            </a:r>
            <a:r>
              <a:rPr lang="ko-KR" altLang="en-US" dirty="0"/>
              <a:t> </a:t>
            </a:r>
            <a:r>
              <a:rPr lang="en-US" altLang="ko-KR" dirty="0"/>
              <a:t>dropout(0.5</a:t>
            </a:r>
            <a:r>
              <a:rPr lang="ko-KR" altLang="en-US" dirty="0"/>
              <a:t>비율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Linear Layer </a:t>
            </a:r>
            <a:r>
              <a:rPr lang="ko-KR" altLang="en-US" dirty="0"/>
              <a:t>전 </a:t>
            </a:r>
            <a:r>
              <a:rPr lang="en-US" altLang="ko-KR" dirty="0"/>
              <a:t>Global mean pooling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733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D4262-C1CD-E030-D2B9-F6748ABF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GCN</a:t>
            </a:r>
            <a:r>
              <a:rPr lang="ko-KR" altLang="en-US"/>
              <a:t>으로 </a:t>
            </a:r>
            <a:r>
              <a:rPr lang="en-US" altLang="ko-KR"/>
              <a:t>schizophrenia </a:t>
            </a:r>
            <a:r>
              <a:rPr lang="ko-KR" altLang="en-US"/>
              <a:t>환자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E8962A-4F0E-2805-FAF7-DEB6D39CC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linear kernel SVM</a:t>
            </a:r>
            <a:r>
              <a:rPr lang="ko-KR" altLang="en-US" dirty="0"/>
              <a:t>을 활용한 조현병 진단 모델은 </a:t>
            </a:r>
            <a:r>
              <a:rPr lang="en-US" altLang="ko-KR" dirty="0"/>
              <a:t>Balanced Accuracy : 0.809, Sensitivity : 0.699, specificity : 0.919 </a:t>
            </a:r>
            <a:r>
              <a:rPr lang="ko-KR" altLang="en-US" dirty="0"/>
              <a:t>의 성능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50 epoch</a:t>
            </a:r>
          </a:p>
          <a:p>
            <a:pPr marL="0" indent="0">
              <a:buNone/>
            </a:pPr>
            <a:r>
              <a:rPr lang="en-US" altLang="ko-KR" dirty="0"/>
              <a:t>stratified 10 fold</a:t>
            </a:r>
          </a:p>
          <a:p>
            <a:pPr marL="0" indent="0">
              <a:buNone/>
            </a:pPr>
            <a:r>
              <a:rPr lang="en-US" altLang="ko-KR" dirty="0" err="1"/>
              <a:t>Upsampling</a:t>
            </a:r>
            <a:r>
              <a:rPr lang="en-US" altLang="ko-KR" dirty="0"/>
              <a:t> X</a:t>
            </a:r>
          </a:p>
          <a:p>
            <a:pPr marL="0" indent="0">
              <a:buNone/>
            </a:pPr>
            <a:r>
              <a:rPr lang="en-US" altLang="ko-KR" dirty="0"/>
              <a:t>Optimizer : Adam</a:t>
            </a:r>
          </a:p>
          <a:p>
            <a:pPr marL="0" indent="0">
              <a:buNone/>
            </a:pPr>
            <a:r>
              <a:rPr lang="en-US" altLang="ko-KR" dirty="0"/>
              <a:t>L2 regularization : 5e-4</a:t>
            </a:r>
          </a:p>
          <a:p>
            <a:pPr marL="0" indent="0">
              <a:buNone/>
            </a:pPr>
            <a:r>
              <a:rPr lang="en-US" altLang="ko-KR" dirty="0"/>
              <a:t>Learning rate: 0.001</a:t>
            </a:r>
          </a:p>
          <a:p>
            <a:pPr marL="0" indent="0">
              <a:buNone/>
            </a:pPr>
            <a:r>
              <a:rPr lang="en-US" altLang="ko-KR" dirty="0"/>
              <a:t>Loss :  </a:t>
            </a:r>
            <a:r>
              <a:rPr lang="en-US" altLang="ko-KR" dirty="0" err="1"/>
              <a:t>log_softmax</a:t>
            </a:r>
            <a:r>
              <a:rPr lang="en-US" altLang="ko-KR" dirty="0"/>
              <a:t> + NLL loss = weighted</a:t>
            </a:r>
            <a:r>
              <a:rPr lang="ko-KR" altLang="en-US" dirty="0"/>
              <a:t> </a:t>
            </a:r>
            <a:r>
              <a:rPr lang="en-US" altLang="ko-KR" dirty="0"/>
              <a:t>cross</a:t>
            </a:r>
            <a:r>
              <a:rPr lang="ko-KR" altLang="en-US" dirty="0"/>
              <a:t> </a:t>
            </a:r>
            <a:r>
              <a:rPr lang="en-US" altLang="ko-KR" dirty="0"/>
              <a:t>entropy </a:t>
            </a:r>
          </a:p>
          <a:p>
            <a:pPr marL="0" indent="0">
              <a:buNone/>
            </a:pPr>
            <a:r>
              <a:rPr lang="en-US" altLang="ko-KR" dirty="0"/>
              <a:t>weight</a:t>
            </a:r>
          </a:p>
          <a:p>
            <a:pPr marL="0" indent="0">
              <a:buNone/>
            </a:pPr>
            <a:r>
              <a:rPr lang="en-US" altLang="ko-KR" dirty="0"/>
              <a:t>Threshold : 0.5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428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내용 개체 틀 4">
            <a:extLst>
              <a:ext uri="{FF2B5EF4-FFF2-40B4-BE49-F238E27FC236}">
                <a16:creationId xmlns:a16="http://schemas.microsoft.com/office/drawing/2014/main" id="{6A1232E6-8CCC-E5ED-BC6A-C9334EDCF8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8" t="9571" r="8823" b="4879"/>
          <a:stretch/>
        </p:blipFill>
        <p:spPr>
          <a:xfrm>
            <a:off x="9427888" y="2000564"/>
            <a:ext cx="2769184" cy="1755436"/>
          </a:xfrm>
          <a:prstGeom prst="rect">
            <a:avLst/>
          </a:prstGeom>
        </p:spPr>
      </p:pic>
      <p:pic>
        <p:nvPicPr>
          <p:cNvPr id="24" name="내용 개체 틀 23">
            <a:extLst>
              <a:ext uri="{FF2B5EF4-FFF2-40B4-BE49-F238E27FC236}">
                <a16:creationId xmlns:a16="http://schemas.microsoft.com/office/drawing/2014/main" id="{AC15D9FA-62EC-F0EC-EB68-57C14E065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3" t="8725" r="8718" b="5694"/>
          <a:stretch/>
        </p:blipFill>
        <p:spPr>
          <a:xfrm>
            <a:off x="9397401" y="308474"/>
            <a:ext cx="2794599" cy="1793279"/>
          </a:xfr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14EC61D-397D-1BC4-5783-65BFC2113B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4" t="8186" r="7218"/>
          <a:stretch/>
        </p:blipFill>
        <p:spPr>
          <a:xfrm>
            <a:off x="6428792" y="315169"/>
            <a:ext cx="3141815" cy="18944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410553-1381-F593-7D12-A1BDF89A934B}"/>
              </a:ext>
            </a:extLst>
          </p:cNvPr>
          <p:cNvSpPr txBox="1"/>
          <p:nvPr/>
        </p:nvSpPr>
        <p:spPr>
          <a:xfrm>
            <a:off x="436342" y="881947"/>
            <a:ext cx="2638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Upsampling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X, </a:t>
            </a:r>
          </a:p>
          <a:p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class weight [1.0, 1.0]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71ADADE-D0AE-9D70-E7B0-6B98C0420A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" t="9888" r="8268"/>
          <a:stretch/>
        </p:blipFill>
        <p:spPr>
          <a:xfrm>
            <a:off x="3376899" y="327395"/>
            <a:ext cx="3341216" cy="187560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5D2717A-185B-BDC8-AADC-B59FBB5012B2}"/>
              </a:ext>
            </a:extLst>
          </p:cNvPr>
          <p:cNvSpPr txBox="1"/>
          <p:nvPr/>
        </p:nvSpPr>
        <p:spPr>
          <a:xfrm>
            <a:off x="5011316" y="4552"/>
            <a:ext cx="1084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SEN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863417-B92E-74B1-953A-415FBABDDF98}"/>
              </a:ext>
            </a:extLst>
          </p:cNvPr>
          <p:cNvSpPr txBox="1"/>
          <p:nvPr/>
        </p:nvSpPr>
        <p:spPr>
          <a:xfrm>
            <a:off x="436342" y="2445275"/>
            <a:ext cx="25892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Upsampling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X, </a:t>
            </a:r>
          </a:p>
          <a:p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class weight [0.72, 1.66]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B8E91300-B8C6-20A9-BB2A-EA9477EB529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" t="9793" r="8496"/>
          <a:stretch/>
        </p:blipFill>
        <p:spPr>
          <a:xfrm>
            <a:off x="6527375" y="2000564"/>
            <a:ext cx="3014769" cy="185555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4400163-902C-664E-A10E-63A74A70A15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5" t="9793" r="8195"/>
          <a:stretch/>
        </p:blipFill>
        <p:spPr>
          <a:xfrm>
            <a:off x="3495741" y="1992604"/>
            <a:ext cx="3327054" cy="189126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9788DF1-308B-6460-934E-3CA7793070B7}"/>
              </a:ext>
            </a:extLst>
          </p:cNvPr>
          <p:cNvSpPr txBox="1"/>
          <p:nvPr/>
        </p:nvSpPr>
        <p:spPr>
          <a:xfrm>
            <a:off x="7878921" y="-29942"/>
            <a:ext cx="788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SPE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82D39D-D20E-A909-759B-378F2484F147}"/>
              </a:ext>
            </a:extLst>
          </p:cNvPr>
          <p:cNvSpPr txBox="1"/>
          <p:nvPr/>
        </p:nvSpPr>
        <p:spPr>
          <a:xfrm>
            <a:off x="10608746" y="4552"/>
            <a:ext cx="6578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BAC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E84ACC8D-6C4E-5EEC-CA0C-57335BD3225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" t="8183" r="8776"/>
          <a:stretch/>
        </p:blipFill>
        <p:spPr>
          <a:xfrm>
            <a:off x="9265299" y="3621732"/>
            <a:ext cx="2926702" cy="183683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719F1DF7-758E-4770-6284-E7D19FFFDA2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" t="10100" r="8566"/>
          <a:stretch/>
        </p:blipFill>
        <p:spPr>
          <a:xfrm>
            <a:off x="6564468" y="3629477"/>
            <a:ext cx="3014769" cy="188781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A779A89-32BF-074B-0FE2-D6955372803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10865" r="8429" b="3277"/>
          <a:stretch/>
        </p:blipFill>
        <p:spPr>
          <a:xfrm>
            <a:off x="9427888" y="5243407"/>
            <a:ext cx="2764112" cy="1735137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74B8717C-DA39-B430-77C8-382C11F019A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5" t="10043" r="8454" b="9178"/>
          <a:stretch/>
        </p:blipFill>
        <p:spPr>
          <a:xfrm>
            <a:off x="6876660" y="5275979"/>
            <a:ext cx="2665483" cy="160664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66F5BE7F-71DB-C24C-9F5A-49198DC674F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8" t="8985" r="8664" b="688"/>
          <a:stretch/>
        </p:blipFill>
        <p:spPr>
          <a:xfrm>
            <a:off x="3600562" y="3629476"/>
            <a:ext cx="3257552" cy="1924399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D3D57CE3-5F4A-54BF-C253-82782B8468C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3" t="9305" r="8769"/>
          <a:stretch/>
        </p:blipFill>
        <p:spPr>
          <a:xfrm>
            <a:off x="3639333" y="5275979"/>
            <a:ext cx="3218781" cy="173513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85E3026-FD05-36CD-9FE5-644F63BB04ED}"/>
              </a:ext>
            </a:extLst>
          </p:cNvPr>
          <p:cNvSpPr txBox="1"/>
          <p:nvPr/>
        </p:nvSpPr>
        <p:spPr>
          <a:xfrm>
            <a:off x="560750" y="4008603"/>
            <a:ext cx="2589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Upsampling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O, </a:t>
            </a:r>
          </a:p>
          <a:p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class weight [1.0, 1.0]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F2C369-7915-2EAA-A732-92E40C06A510}"/>
              </a:ext>
            </a:extLst>
          </p:cNvPr>
          <p:cNvSpPr txBox="1"/>
          <p:nvPr/>
        </p:nvSpPr>
        <p:spPr>
          <a:xfrm>
            <a:off x="560750" y="5464644"/>
            <a:ext cx="25892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Upsampling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O, </a:t>
            </a:r>
          </a:p>
          <a:p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class weight [0.72, 1.66]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44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C7DBF7-C66C-F772-56D0-114C54133C74}"/>
              </a:ext>
            </a:extLst>
          </p:cNvPr>
          <p:cNvSpPr txBox="1"/>
          <p:nvPr/>
        </p:nvSpPr>
        <p:spPr>
          <a:xfrm>
            <a:off x="371768" y="1216567"/>
            <a:ext cx="11820232" cy="4424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fMRI data preprocessing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functional connectivity </a:t>
            </a: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제작</a:t>
            </a:r>
            <a:endParaRPr lang="en-US" altLang="ko-KR" sz="2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Graph </a:t>
            </a: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변환</a:t>
            </a:r>
            <a:endParaRPr lang="en-US" altLang="ko-KR" sz="2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GCN model </a:t>
            </a: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구축</a:t>
            </a:r>
            <a:endParaRPr lang="en-US" altLang="ko-KR" sz="2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schizophrenia </a:t>
            </a: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환자 분류</a:t>
            </a:r>
            <a:endParaRPr lang="en-US" altLang="ko-KR" sz="2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 </a:t>
            </a: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목표 </a:t>
            </a: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선행연구에서의</a:t>
            </a: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BAC 85.8%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(SEN 74.0%, SPE 97.6%)</a:t>
            </a: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 근접한 성능의 </a:t>
            </a: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74016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E49431A-3F1D-45DC-A90E-33719212A621}"/>
              </a:ext>
            </a:extLst>
          </p:cNvPr>
          <p:cNvSpPr txBox="1">
            <a:spLocks/>
          </p:cNvSpPr>
          <p:nvPr/>
        </p:nvSpPr>
        <p:spPr>
          <a:xfrm>
            <a:off x="50958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/>
              <a:t>0. Dataset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E5423-3E05-4FBB-8EE2-4E26C680A5EF}"/>
              </a:ext>
            </a:extLst>
          </p:cNvPr>
          <p:cNvSpPr txBox="1"/>
          <p:nvPr/>
        </p:nvSpPr>
        <p:spPr>
          <a:xfrm>
            <a:off x="728067" y="2208877"/>
            <a:ext cx="100786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Dataset 1 (UCLA_CNP) </a:t>
            </a: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총</a:t>
            </a: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180</a:t>
            </a: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명 </a:t>
            </a: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(HC 130, SCZ 50)</a:t>
            </a:r>
          </a:p>
          <a:p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			            </a:t>
            </a:r>
            <a:r>
              <a:rPr lang="ko-KR" altLang="en-US" sz="2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전처리</a:t>
            </a: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완료</a:t>
            </a:r>
            <a:endParaRPr lang="en-US" altLang="ko-KR" sz="2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endParaRPr lang="en-US" altLang="ko-KR" sz="2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2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Dataset 2 (COBRE) </a:t>
            </a: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총 </a:t>
            </a: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144</a:t>
            </a: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명 </a:t>
            </a: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(HC 73, SCZ 71)</a:t>
            </a:r>
          </a:p>
          <a:p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		                </a:t>
            </a:r>
            <a:r>
              <a:rPr lang="ko-KR" altLang="en-US" sz="2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전처리</a:t>
            </a: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완료</a:t>
            </a:r>
            <a:endParaRPr lang="en-US" altLang="ko-KR" sz="2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endParaRPr lang="en-US" altLang="ko-KR" sz="2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24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Dataset 3 (DecNef-SRPBS_1600) </a:t>
            </a: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총</a:t>
            </a:r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1627</a:t>
            </a:r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명 </a:t>
            </a:r>
            <a:endParaRPr lang="en-US" altLang="ko-KR" sz="2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					          </a:t>
            </a:r>
            <a:r>
              <a:rPr lang="ko-KR" altLang="en-US" sz="2400" dirty="0" err="1">
                <a:highlight>
                  <a:srgbClr val="C0C0C0"/>
                </a:highlight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전처리</a:t>
            </a:r>
            <a:r>
              <a:rPr lang="ko-KR" altLang="en-US" sz="2400" dirty="0">
                <a:highlight>
                  <a:srgbClr val="C0C0C0"/>
                </a:highlight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방법을 아직 모름</a:t>
            </a:r>
            <a:r>
              <a:rPr lang="en-US" altLang="ko-KR" sz="2400" dirty="0">
                <a:highlight>
                  <a:srgbClr val="C0C0C0"/>
                </a:highlight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sz="2400" dirty="0">
                <a:highlight>
                  <a:srgbClr val="C0C0C0"/>
                </a:highlight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진행 예정</a:t>
            </a:r>
            <a:endParaRPr lang="en-US" altLang="ko-KR" sz="2400" dirty="0">
              <a:highlight>
                <a:srgbClr val="C0C0C0"/>
              </a:highlight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49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B09FB-A092-A83F-3F9C-CA1E7ED0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8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fMRI data preprocessing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AC2A24-20D4-4254-9A60-15948DB9282A}"/>
              </a:ext>
            </a:extLst>
          </p:cNvPr>
          <p:cNvSpPr txBox="1"/>
          <p:nvPr/>
        </p:nvSpPr>
        <p:spPr>
          <a:xfrm>
            <a:off x="357465" y="1498583"/>
            <a:ext cx="31623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Tool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2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fmriprep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22.02</a:t>
            </a:r>
          </a:p>
          <a:p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239D3D-B60C-4195-B8ED-94B733D21882}"/>
              </a:ext>
            </a:extLst>
          </p:cNvPr>
          <p:cNvSpPr txBox="1"/>
          <p:nvPr/>
        </p:nvSpPr>
        <p:spPr>
          <a:xfrm>
            <a:off x="357465" y="2379490"/>
            <a:ext cx="11834535" cy="235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1. </a:t>
            </a:r>
            <a:r>
              <a:rPr lang="en-US" altLang="ko-KR" sz="20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skull-stripping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: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두개골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비뇌조직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제거</a:t>
            </a: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2. </a:t>
            </a:r>
            <a:r>
              <a:rPr lang="en-US" altLang="ko-KR" sz="20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acquisition time delay(</a:t>
            </a:r>
            <a:r>
              <a:rPr lang="en-US" altLang="ko-KR" sz="2000" b="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intravolume</a:t>
            </a:r>
            <a:r>
              <a:rPr lang="en-US" altLang="ko-KR" sz="20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</a:t>
            </a:r>
            <a:r>
              <a:rPr lang="ko-KR" altLang="en-US" sz="20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보정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slice timing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보정</a:t>
            </a: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3. </a:t>
            </a:r>
            <a:r>
              <a:rPr lang="en-US" altLang="ko-KR" sz="20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Head motion artifacts </a:t>
            </a:r>
            <a:r>
              <a:rPr lang="ko-KR" altLang="en-US" sz="20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보정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6 motion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parameters(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회전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3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이동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4. </a:t>
            </a:r>
            <a:r>
              <a:rPr lang="ko-KR" altLang="en-US" sz="20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공간 정규화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개인의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brain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image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표준 뇌 공간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en-US" altLang="ko-KR" sz="20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MNI152NLin6Asym template</a:t>
            </a:r>
            <a:r>
              <a:rPr lang="en-US" altLang="ko-KR" sz="14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)(1X1X1mm^3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으로 정규화</a:t>
            </a: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28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B09FB-A092-A83F-3F9C-CA1E7ED0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8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1. fMRI data preprocessing – </a:t>
            </a:r>
            <a:r>
              <a:rPr lang="ko-KR" altLang="en-US" sz="3200" dirty="0">
                <a:highlight>
                  <a:srgbClr val="C0C0C0"/>
                </a:highlight>
              </a:rPr>
              <a:t>선행 연구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E89AF-1B6D-4B83-BC0D-71F42F322C7D}"/>
              </a:ext>
            </a:extLst>
          </p:cNvPr>
          <p:cNvSpPr txBox="1"/>
          <p:nvPr/>
        </p:nvSpPr>
        <p:spPr>
          <a:xfrm>
            <a:off x="739694" y="1917792"/>
            <a:ext cx="10712611" cy="3741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초기 </a:t>
            </a:r>
            <a:r>
              <a:rPr lang="en-US" altLang="ko-KR" sz="2000" b="1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10</a:t>
            </a:r>
            <a:r>
              <a:rPr lang="ko-KR" altLang="en-US" sz="2000" b="1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 시점 </a:t>
            </a:r>
            <a:r>
              <a:rPr lang="en-US" altLang="ko-KR" sz="2000" b="1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image</a:t>
            </a:r>
            <a:r>
              <a:rPr lang="ko-KR" altLang="en-US" sz="2000" b="1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제거</a:t>
            </a:r>
            <a:r>
              <a:rPr lang="en-US" altLang="ko-KR" sz="20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MRI </a:t>
            </a:r>
            <a:r>
              <a:rPr lang="ko-KR" altLang="en-US" sz="20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신호의 초기 불안정성의 영향 최소화</a:t>
            </a:r>
            <a:endParaRPr lang="en-US" altLang="ko-KR" sz="2000" b="0" i="0" dirty="0">
              <a:effectLst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Head motion artifacts </a:t>
            </a:r>
            <a:r>
              <a:rPr lang="ko-KR" altLang="en-US" sz="20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보정 </a:t>
            </a:r>
            <a:r>
              <a:rPr lang="en-US" altLang="ko-KR" sz="20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en-US" altLang="ko-KR" sz="2000" b="0" i="0" dirty="0" err="1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Friston</a:t>
            </a:r>
            <a:r>
              <a:rPr lang="ko-KR" altLang="en-US" sz="20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</a:t>
            </a:r>
            <a:r>
              <a:rPr lang="en-US" altLang="ko-KR" sz="20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24 motion parameters , 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				</a:t>
            </a:r>
            <a:r>
              <a:rPr lang="en-US" altLang="ko-KR" sz="20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"head motion scrubbing"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방법 적용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				</a:t>
            </a:r>
            <a:r>
              <a:rPr lang="ko-KR" altLang="en-US" sz="20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프레임별 변위</a:t>
            </a:r>
            <a:r>
              <a:rPr lang="en-US" altLang="ko-KR" sz="20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(FD)</a:t>
            </a:r>
            <a:r>
              <a:rPr lang="ko-KR" altLang="en-US" sz="20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 </a:t>
            </a:r>
            <a:r>
              <a:rPr lang="en-US" altLang="ko-KR" sz="20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0.5mm </a:t>
            </a:r>
            <a:r>
              <a:rPr lang="ko-KR" altLang="en-US" sz="20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이상인 </a:t>
            </a:r>
            <a:r>
              <a:rPr lang="en-US" altLang="ko-KR" sz="20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subject</a:t>
            </a:r>
            <a:r>
              <a:rPr lang="ko-KR" altLang="en-US" sz="20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제외</a:t>
            </a:r>
            <a:endParaRPr lang="en-US" altLang="ko-KR" sz="2000" b="0" i="0" dirty="0">
              <a:effectLst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3. </a:t>
            </a:r>
            <a:r>
              <a:rPr lang="ko-KR" altLang="en-US" sz="2000" b="1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공간 정규화</a:t>
            </a:r>
            <a:r>
              <a:rPr lang="en-US" altLang="ko-KR" sz="20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MNI 152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template(</a:t>
            </a:r>
            <a:r>
              <a:rPr lang="en-US" altLang="ko-KR" sz="20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 × 3 × 3mm^3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4. </a:t>
            </a:r>
            <a:r>
              <a:rPr lang="ko-KR" altLang="en-US" sz="2000" b="1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선형 </a:t>
            </a:r>
            <a:r>
              <a:rPr lang="ko-KR" altLang="en-US" sz="2000" b="1" i="0" dirty="0" err="1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디트렌딩</a:t>
            </a:r>
            <a:r>
              <a:rPr lang="ko-KR" altLang="en-US" sz="2000" b="1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및 시간 대역 필터링</a:t>
            </a:r>
            <a:r>
              <a:rPr lang="en-US" altLang="ko-KR" sz="20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0.01–0.08 Hz </a:t>
            </a:r>
            <a:r>
              <a:rPr lang="ko-KR" altLang="en-US" sz="20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대역으로 </a:t>
            </a:r>
            <a:r>
              <a:rPr lang="en-US" altLang="ko-KR" sz="20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bandpass </a:t>
            </a:r>
            <a:r>
              <a:rPr lang="ko-KR" altLang="en-US" sz="20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필터링해서</a:t>
            </a:r>
            <a:r>
              <a:rPr lang="en-US" altLang="ko-KR" sz="20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20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저주파 </a:t>
            </a:r>
            <a:r>
              <a:rPr lang="ko-KR" altLang="en-US" sz="2000" b="0" i="0" dirty="0" err="1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드리프트</a:t>
            </a:r>
            <a:r>
              <a:rPr lang="ko-KR" altLang="en-US" sz="20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및 고주파 생리적 노이즈 제거</a:t>
            </a:r>
            <a:endParaRPr lang="en-US" altLang="ko-KR" sz="2000" b="0" i="0" dirty="0">
              <a:effectLst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5. </a:t>
            </a:r>
            <a:r>
              <a:rPr lang="ko-KR" altLang="en-US" sz="2000" b="1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신호 회귀</a:t>
            </a:r>
            <a:r>
              <a:rPr lang="en-US" altLang="ko-KR" sz="20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sz="20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전역 신호</a:t>
            </a:r>
            <a:r>
              <a:rPr lang="en-US" altLang="ko-KR" sz="20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000" b="0" i="0" dirty="0" err="1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백질</a:t>
            </a:r>
            <a:r>
              <a:rPr lang="ko-KR" altLang="en-US" sz="20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신호</a:t>
            </a:r>
            <a:r>
              <a:rPr lang="en-US" altLang="ko-KR" sz="20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2000" b="0" i="0" dirty="0"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뇌척수액 신호 및 운동 파라미터를 제거</a:t>
            </a:r>
            <a:endParaRPr lang="en-US" altLang="ko-KR" sz="2000" b="0" i="0" dirty="0">
              <a:effectLst/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81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F4B0E-1E48-91C4-8C99-51682A7CC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30B6FF8-D188-43D7-890E-F2CC7431F3C2}"/>
              </a:ext>
            </a:extLst>
          </p:cNvPr>
          <p:cNvSpPr txBox="1">
            <a:spLocks/>
          </p:cNvSpPr>
          <p:nvPr/>
        </p:nvSpPr>
        <p:spPr>
          <a:xfrm>
            <a:off x="50958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/>
              <a:t>2. Functional Connectivity </a:t>
            </a:r>
            <a:r>
              <a:rPr lang="ko-KR" altLang="en-US" sz="3200" dirty="0"/>
              <a:t>제작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90CE30-1417-4077-AD07-DB2B46B83470}"/>
              </a:ext>
            </a:extLst>
          </p:cNvPr>
          <p:cNvSpPr txBox="1"/>
          <p:nvPr/>
        </p:nvSpPr>
        <p:spPr>
          <a:xfrm>
            <a:off x="1445418" y="2288500"/>
            <a:ext cx="10515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*brain mask : MRI brain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image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에서 뇌 조직 영역과 뇌 조직이 아닌 영역을 구분하기 위해 사용되는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binary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95C62E-5FC9-4505-9ADF-07F2A2CCF8E9}"/>
              </a:ext>
            </a:extLst>
          </p:cNvPr>
          <p:cNvSpPr txBox="1"/>
          <p:nvPr/>
        </p:nvSpPr>
        <p:spPr>
          <a:xfrm>
            <a:off x="2381249" y="1271587"/>
            <a:ext cx="86439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Atlas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적용한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mask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fMRI image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에 적용</a:t>
            </a: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514350" indent="-514350">
              <a:buAutoNum type="arabicPeriod"/>
            </a:pP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시간에 따른 두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ROI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fMRI signal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간 </a:t>
            </a:r>
            <a:r>
              <a:rPr lang="en-US" altLang="ko-KR" sz="20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pearson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correlation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계산</a:t>
            </a: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AAB107-8E20-4B50-B09B-217951B73801}"/>
              </a:ext>
            </a:extLst>
          </p:cNvPr>
          <p:cNvSpPr txBox="1"/>
          <p:nvPr/>
        </p:nvSpPr>
        <p:spPr>
          <a:xfrm>
            <a:off x="230981" y="2928938"/>
            <a:ext cx="1173003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1. Schaefer2018 (400Parcels_17Networks_1mm)</a:t>
            </a:r>
          </a:p>
          <a:p>
            <a:r>
              <a:rPr lang="en-US" altLang="ko-KR" sz="20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	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Dataset1(UCLA_CNP) :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총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77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명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(HC 52, SCZ 25)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2. AAL3v1 (164parcels_1mm)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	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Dataset 1 (UCLA_CNP) :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총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148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명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(HC 104, SCZ 44)</a:t>
            </a:r>
          </a:p>
          <a:p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	Dataset2 (COBRE) :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총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114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명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(HC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55, SCZ 59)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3. AAL1 (116parcels_2mm)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	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Dataset 1 (UCLA_CNP) :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총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160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명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(HC 113, SCZ 47)</a:t>
            </a:r>
          </a:p>
          <a:p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	Dataset2 (COBRE) :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총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144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명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(HC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73, SCZ 71)</a:t>
            </a:r>
          </a:p>
          <a:p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Parcel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수가 적어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model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학습 시 덜 복잡하고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FC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제작이 가능한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subjects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수가 많은 </a:t>
            </a:r>
            <a:r>
              <a:rPr lang="en-US" altLang="ko-KR" sz="20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AAL1 atlas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 결정</a:t>
            </a: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740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2D8D5-39B5-DED1-0BB5-8A1962B44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03412F5-68D3-4307-A101-B763486DECAA}"/>
              </a:ext>
            </a:extLst>
          </p:cNvPr>
          <p:cNvSpPr txBox="1">
            <a:spLocks/>
          </p:cNvSpPr>
          <p:nvPr/>
        </p:nvSpPr>
        <p:spPr>
          <a:xfrm>
            <a:off x="50958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/>
              <a:t>3. Graph Dataset</a:t>
            </a:r>
            <a:r>
              <a:rPr lang="ko-KR" altLang="en-US" sz="3200" dirty="0"/>
              <a:t>으로</a:t>
            </a:r>
            <a:r>
              <a:rPr lang="en-US" altLang="ko-KR" sz="3200" dirty="0"/>
              <a:t> </a:t>
            </a:r>
            <a:r>
              <a:rPr lang="ko-KR" altLang="en-US" sz="3200" dirty="0"/>
              <a:t>변환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58BAFD-B357-437E-8A01-DF35EB20C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879" y="5748994"/>
            <a:ext cx="6914581" cy="6159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6C6F29-D90F-433F-A4ED-22488D0193FB}"/>
              </a:ext>
            </a:extLst>
          </p:cNvPr>
          <p:cNvSpPr txBox="1"/>
          <p:nvPr/>
        </p:nvSpPr>
        <p:spPr>
          <a:xfrm>
            <a:off x="689371" y="1336676"/>
            <a:ext cx="1108352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 = (V, E)</a:t>
            </a:r>
          </a:p>
          <a:p>
            <a:pPr marL="0" indent="0">
              <a:buNone/>
            </a:pP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: subject 1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명의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brain network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: brain regions (116 ROI)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	</a:t>
            </a:r>
            <a:r>
              <a:rPr lang="en-US" altLang="ko-KR" sz="20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feature(x)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: functional connectivity matrix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E(</a:t>
            </a:r>
            <a:r>
              <a:rPr lang="en-US" altLang="ko-KR" sz="2000" b="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edge_index</a:t>
            </a:r>
            <a:r>
              <a:rPr lang="en-US" altLang="ko-KR" sz="20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functional connection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존재하는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brain region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쌍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(KNN, k=10)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	</a:t>
            </a:r>
            <a:r>
              <a:rPr lang="en-US" altLang="ko-KR" sz="20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feature(</a:t>
            </a:r>
            <a:r>
              <a:rPr lang="en-US" altLang="ko-KR" sz="2000" b="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edge_attr</a:t>
            </a:r>
            <a:r>
              <a:rPr lang="en-US" altLang="ko-KR" sz="20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두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node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사이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edge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weight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	(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두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node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functional connectivity pattern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간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유사성을 기반으로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weight 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계산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endParaRPr lang="en-US" altLang="ko-KR" sz="2000" dirty="0">
              <a:highlight>
                <a:srgbClr val="FFFF00"/>
              </a:highlight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buNone/>
            </a:pPr>
            <a:endParaRPr lang="en-US" altLang="ko-KR" sz="20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Class(y)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HC(0),</a:t>
            </a:r>
            <a:r>
              <a:rPr lang="ko-KR" altLang="en-US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20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SCZ(1)</a:t>
            </a:r>
          </a:p>
        </p:txBody>
      </p:sp>
    </p:spTree>
    <p:extLst>
      <p:ext uri="{BB962C8B-B14F-4D97-AF65-F5344CB8AC3E}">
        <p14:creationId xmlns:p14="http://schemas.microsoft.com/office/powerpoint/2010/main" val="213245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2D8D5-39B5-DED1-0BB5-8A1962B44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6FCC702-DCF3-49A6-A56D-A63DE9D38952}"/>
              </a:ext>
            </a:extLst>
          </p:cNvPr>
          <p:cNvSpPr txBox="1"/>
          <p:nvPr/>
        </p:nvSpPr>
        <p:spPr>
          <a:xfrm>
            <a:off x="457819" y="3895674"/>
            <a:ext cx="33398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값이 클 수록 두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node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간 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functional connectivity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크다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7AB0F7-FA4B-46C7-835E-D2AE059B5D9C}"/>
              </a:ext>
            </a:extLst>
          </p:cNvPr>
          <p:cNvSpPr txBox="1"/>
          <p:nvPr/>
        </p:nvSpPr>
        <p:spPr>
          <a:xfrm>
            <a:off x="3815689" y="1734598"/>
            <a:ext cx="3986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n0,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n2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pairwise distance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계산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C06455-BF2C-47B8-B7AD-AC264CDD42F4}"/>
              </a:ext>
            </a:extLst>
          </p:cNvPr>
          <p:cNvSpPr txBox="1"/>
          <p:nvPr/>
        </p:nvSpPr>
        <p:spPr>
          <a:xfrm>
            <a:off x="7257659" y="3865752"/>
            <a:ext cx="4722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값이 작을 수록 두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node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functional connectivity pattern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유사하다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35AD0-A503-4798-A2F3-5342C36A2E43}"/>
              </a:ext>
            </a:extLst>
          </p:cNvPr>
          <p:cNvSpPr txBox="1"/>
          <p:nvPr/>
        </p:nvSpPr>
        <p:spPr>
          <a:xfrm>
            <a:off x="509586" y="1227054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Functional connectivity(X) </a:t>
            </a:r>
            <a:endParaRPr lang="ko-KR" altLang="en-US" b="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71531BB-49C6-41C0-9204-E05E13B51025}"/>
              </a:ext>
            </a:extLst>
          </p:cNvPr>
          <p:cNvGrpSpPr/>
          <p:nvPr/>
        </p:nvGrpSpPr>
        <p:grpSpPr>
          <a:xfrm>
            <a:off x="521976" y="1651120"/>
            <a:ext cx="3263299" cy="2051088"/>
            <a:chOff x="193766" y="1622330"/>
            <a:chExt cx="3263299" cy="205108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DE7F9CD-45AE-44CD-A225-F78A6E472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889" y="1967312"/>
              <a:ext cx="2389632" cy="1701708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608BE1F-7552-46C5-B387-30A2396D4657}"/>
                </a:ext>
              </a:extLst>
            </p:cNvPr>
            <p:cNvSpPr/>
            <p:nvPr/>
          </p:nvSpPr>
          <p:spPr>
            <a:xfrm>
              <a:off x="743701" y="2046601"/>
              <a:ext cx="2294008" cy="341376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5C34E41-0515-4625-9A38-69B3EDB95A69}"/>
                </a:ext>
              </a:extLst>
            </p:cNvPr>
            <p:cNvSpPr/>
            <p:nvPr/>
          </p:nvSpPr>
          <p:spPr>
            <a:xfrm>
              <a:off x="743701" y="2687122"/>
              <a:ext cx="2294008" cy="341376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812C71C-A9E1-4BB9-A376-F6E30CCACBDC}"/>
                </a:ext>
              </a:extLst>
            </p:cNvPr>
            <p:cNvSpPr txBox="1"/>
            <p:nvPr/>
          </p:nvSpPr>
          <p:spPr>
            <a:xfrm>
              <a:off x="193766" y="2042202"/>
              <a:ext cx="566181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N0</a:t>
              </a:r>
            </a:p>
            <a:p>
              <a:r>
                <a:rPr lang="en-US" altLang="ko-KR" sz="20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N1</a:t>
              </a:r>
            </a:p>
            <a:p>
              <a:r>
                <a:rPr lang="en-US" altLang="ko-KR" sz="20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N2</a:t>
              </a:r>
            </a:p>
            <a:p>
              <a:r>
                <a:rPr lang="en-US" altLang="ko-KR" sz="20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N3</a:t>
              </a:r>
            </a:p>
            <a:p>
              <a:r>
                <a:rPr lang="en-US" altLang="ko-KR" sz="20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N4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60DF9C4-4360-4615-BC42-79D2366ACF90}"/>
                </a:ext>
              </a:extLst>
            </p:cNvPr>
            <p:cNvSpPr txBox="1"/>
            <p:nvPr/>
          </p:nvSpPr>
          <p:spPr>
            <a:xfrm>
              <a:off x="848545" y="1622330"/>
              <a:ext cx="260852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N0 N1 N2 N3 N4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7222F45-3152-42F2-BBFC-CC53F7A1662F}"/>
              </a:ext>
            </a:extLst>
          </p:cNvPr>
          <p:cNvSpPr txBox="1"/>
          <p:nvPr/>
        </p:nvSpPr>
        <p:spPr>
          <a:xfrm>
            <a:off x="1345872" y="4981762"/>
            <a:ext cx="85052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X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크고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pd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크다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특정 작업이나 기능을 수행할 땐 밀접하게 협력하나 다른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node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들과의 연결 패턴은 다르다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</a:p>
          <a:p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X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크고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pd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작다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기능적인 연결 강도 높고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유사한 역할을 수행한다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</a:p>
          <a:p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X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작고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pd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작다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기능 중복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역할 분배 등으로 직접적인 기능적 연결은 적지만 유사한 역할을 수행한다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</a:p>
          <a:p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X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작고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pd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크다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직접적인 기능적 연결성도 낮고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수행하는 역할도 다르다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2A562D3-C5F3-43BE-A68F-837DC806970C}"/>
              </a:ext>
            </a:extLst>
          </p:cNvPr>
          <p:cNvGrpSpPr/>
          <p:nvPr/>
        </p:nvGrpSpPr>
        <p:grpSpPr>
          <a:xfrm>
            <a:off x="7438338" y="1325563"/>
            <a:ext cx="4542017" cy="2308211"/>
            <a:chOff x="6473645" y="1325563"/>
            <a:chExt cx="4542017" cy="23082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DA09A0-493B-49A2-B2D5-D76F2613C599}"/>
                </a:ext>
              </a:extLst>
            </p:cNvPr>
            <p:cNvSpPr txBox="1"/>
            <p:nvPr/>
          </p:nvSpPr>
          <p:spPr>
            <a:xfrm>
              <a:off x="7645083" y="1325563"/>
              <a:ext cx="220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Adjacency matrix</a:t>
              </a:r>
              <a:endParaRPr lang="ko-KR" altLang="en-US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7381BD62-28A1-4003-99A2-F7BB207DC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2112" y="2049946"/>
              <a:ext cx="3691145" cy="1553204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4E59A1-9FAB-447D-8685-06446FBBECD8}"/>
                </a:ext>
              </a:extLst>
            </p:cNvPr>
            <p:cNvSpPr/>
            <p:nvPr/>
          </p:nvSpPr>
          <p:spPr>
            <a:xfrm>
              <a:off x="8559352" y="2074371"/>
              <a:ext cx="535880" cy="341376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2F030B2-D46D-471C-9915-7D8C912DBC85}"/>
                </a:ext>
              </a:extLst>
            </p:cNvPr>
            <p:cNvSpPr txBox="1"/>
            <p:nvPr/>
          </p:nvSpPr>
          <p:spPr>
            <a:xfrm>
              <a:off x="6473645" y="2002558"/>
              <a:ext cx="566181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N0</a:t>
              </a:r>
            </a:p>
            <a:p>
              <a:r>
                <a:rPr lang="en-US" altLang="ko-KR" sz="20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N1</a:t>
              </a:r>
            </a:p>
            <a:p>
              <a:r>
                <a:rPr lang="en-US" altLang="ko-KR" sz="20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N2</a:t>
              </a:r>
            </a:p>
            <a:p>
              <a:r>
                <a:rPr lang="en-US" altLang="ko-KR" sz="20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N3</a:t>
              </a:r>
            </a:p>
            <a:p>
              <a:r>
                <a:rPr lang="en-US" altLang="ko-KR" sz="20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N4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5D0135A-C902-40D0-916F-9363C16B7616}"/>
                </a:ext>
              </a:extLst>
            </p:cNvPr>
            <p:cNvSpPr txBox="1"/>
            <p:nvPr/>
          </p:nvSpPr>
          <p:spPr>
            <a:xfrm>
              <a:off x="7126507" y="1719209"/>
              <a:ext cx="388915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N0       N1     N2     N3    N4</a:t>
              </a:r>
            </a:p>
          </p:txBody>
        </p:sp>
      </p:grpSp>
      <p:sp>
        <p:nvSpPr>
          <p:cNvPr id="18" name="제목 1">
            <a:extLst>
              <a:ext uri="{FF2B5EF4-FFF2-40B4-BE49-F238E27FC236}">
                <a16:creationId xmlns:a16="http://schemas.microsoft.com/office/drawing/2014/main" id="{0EF5844A-7CDB-462C-AF28-3F3945583C88}"/>
              </a:ext>
            </a:extLst>
          </p:cNvPr>
          <p:cNvSpPr txBox="1">
            <a:spLocks/>
          </p:cNvSpPr>
          <p:nvPr/>
        </p:nvSpPr>
        <p:spPr>
          <a:xfrm>
            <a:off x="509586" y="0"/>
            <a:ext cx="121205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j-cs"/>
              </a:defRPr>
            </a:lvl1pPr>
          </a:lstStyle>
          <a:p>
            <a:r>
              <a:rPr lang="en-US" altLang="ko-KR" sz="3200" dirty="0"/>
              <a:t>3. Graph Dataset</a:t>
            </a:r>
            <a:r>
              <a:rPr lang="ko-KR" altLang="en-US" sz="3200" dirty="0"/>
              <a:t>으로</a:t>
            </a:r>
            <a:r>
              <a:rPr lang="en-US" altLang="ko-KR" sz="3200" dirty="0"/>
              <a:t> </a:t>
            </a:r>
            <a:r>
              <a:rPr lang="ko-KR" altLang="en-US" sz="3200" dirty="0"/>
              <a:t>변환</a:t>
            </a:r>
            <a:r>
              <a:rPr lang="en-US" altLang="ko-KR" sz="3200" dirty="0"/>
              <a:t> – weighted adjacency matrix</a:t>
            </a:r>
            <a:endParaRPr lang="ko-KR" altLang="en-US" sz="3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69FEFF3-3FB1-4C62-AB5F-B748BBB27774}"/>
              </a:ext>
            </a:extLst>
          </p:cNvPr>
          <p:cNvCxnSpPr/>
          <p:nvPr/>
        </p:nvCxnSpPr>
        <p:spPr>
          <a:xfrm flipV="1">
            <a:off x="3629025" y="2415747"/>
            <a:ext cx="5514975" cy="47032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B19C428-E59A-4A9F-A8D4-06488D8EB29E}"/>
              </a:ext>
            </a:extLst>
          </p:cNvPr>
          <p:cNvCxnSpPr>
            <a:cxnSpLocks/>
          </p:cNvCxnSpPr>
          <p:nvPr/>
        </p:nvCxnSpPr>
        <p:spPr>
          <a:xfrm flipV="1">
            <a:off x="3518575" y="2227303"/>
            <a:ext cx="5882600" cy="2718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16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2D8D5-39B5-DED1-0BB5-8A1962B44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29C84-438E-3035-82EF-FA18BB26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/>
              <a:t>3. Graph dataset – weighted adjacency matrix</a:t>
            </a:r>
            <a:endParaRPr lang="ko-KR" altLang="en-US" sz="3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37A6A1-699A-CD6C-9C9A-0EECC5F2E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252" y="1715084"/>
            <a:ext cx="3277550" cy="181740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0C490BA-A597-2E61-D059-C65D40233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21" y="2050108"/>
            <a:ext cx="3691145" cy="15532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B212F12-244C-A190-45D8-F7DDDD367AB0}"/>
              </a:ext>
            </a:extLst>
          </p:cNvPr>
          <p:cNvSpPr txBox="1"/>
          <p:nvPr/>
        </p:nvSpPr>
        <p:spPr>
          <a:xfrm>
            <a:off x="596891" y="2116635"/>
            <a:ext cx="5277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N0</a:t>
            </a:r>
          </a:p>
          <a:p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N1</a:t>
            </a:r>
          </a:p>
          <a:p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N2</a:t>
            </a:r>
          </a:p>
          <a:p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N3</a:t>
            </a:r>
          </a:p>
          <a:p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D2374C-48F7-3F59-D961-98AECDB44FA8}"/>
              </a:ext>
            </a:extLst>
          </p:cNvPr>
          <p:cNvSpPr txBox="1"/>
          <p:nvPr/>
        </p:nvSpPr>
        <p:spPr>
          <a:xfrm>
            <a:off x="1199405" y="1671979"/>
            <a:ext cx="3691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N0     N1      N2    N3   N4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C56E547-71ED-3AE1-915C-3BAAEE40D74E}"/>
              </a:ext>
            </a:extLst>
          </p:cNvPr>
          <p:cNvSpPr/>
          <p:nvPr/>
        </p:nvSpPr>
        <p:spPr>
          <a:xfrm>
            <a:off x="1813243" y="2058908"/>
            <a:ext cx="1994682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944BDB-220E-1D1F-8B4C-74A839B31FE9}"/>
              </a:ext>
            </a:extLst>
          </p:cNvPr>
          <p:cNvSpPr/>
          <p:nvPr/>
        </p:nvSpPr>
        <p:spPr>
          <a:xfrm>
            <a:off x="1188099" y="2378751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62D17C8-EE54-6614-396E-3417CA33EAD7}"/>
              </a:ext>
            </a:extLst>
          </p:cNvPr>
          <p:cNvSpPr/>
          <p:nvPr/>
        </p:nvSpPr>
        <p:spPr>
          <a:xfrm>
            <a:off x="2369800" y="2378751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CEF8A57-7B34-2292-3F6D-5BFF4CD9ECA4}"/>
              </a:ext>
            </a:extLst>
          </p:cNvPr>
          <p:cNvSpPr/>
          <p:nvPr/>
        </p:nvSpPr>
        <p:spPr>
          <a:xfrm>
            <a:off x="3771644" y="2385594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FB5A61C-5877-90B3-50BF-0F1A4ABD24E2}"/>
              </a:ext>
            </a:extLst>
          </p:cNvPr>
          <p:cNvSpPr/>
          <p:nvPr/>
        </p:nvSpPr>
        <p:spPr>
          <a:xfrm>
            <a:off x="1188099" y="2707794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C5FADF7-662B-43BC-8213-8BD0F498672A}"/>
              </a:ext>
            </a:extLst>
          </p:cNvPr>
          <p:cNvSpPr/>
          <p:nvPr/>
        </p:nvSpPr>
        <p:spPr>
          <a:xfrm>
            <a:off x="3047824" y="2714237"/>
            <a:ext cx="1401844" cy="25869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CE2DBA-0036-7CB1-D021-A8F6CBFA27BF}"/>
              </a:ext>
            </a:extLst>
          </p:cNvPr>
          <p:cNvSpPr/>
          <p:nvPr/>
        </p:nvSpPr>
        <p:spPr>
          <a:xfrm>
            <a:off x="1186024" y="3030820"/>
            <a:ext cx="678024" cy="22335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F4B0897-FC8C-8ECE-5374-9D80BD35A07D}"/>
              </a:ext>
            </a:extLst>
          </p:cNvPr>
          <p:cNvSpPr/>
          <p:nvPr/>
        </p:nvSpPr>
        <p:spPr>
          <a:xfrm>
            <a:off x="2527081" y="3009926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5EAA4C0-7E44-F457-8211-E8D8F7073CA7}"/>
              </a:ext>
            </a:extLst>
          </p:cNvPr>
          <p:cNvSpPr/>
          <p:nvPr/>
        </p:nvSpPr>
        <p:spPr>
          <a:xfrm>
            <a:off x="3748746" y="3037663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DBEEC4F-692E-EAB6-8349-F71D33B4E6CE}"/>
              </a:ext>
            </a:extLst>
          </p:cNvPr>
          <p:cNvSpPr/>
          <p:nvPr/>
        </p:nvSpPr>
        <p:spPr>
          <a:xfrm>
            <a:off x="1186024" y="3318076"/>
            <a:ext cx="1994682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B6E293-B5FC-8A19-0273-1350DA02E269}"/>
              </a:ext>
            </a:extLst>
          </p:cNvPr>
          <p:cNvSpPr txBox="1"/>
          <p:nvPr/>
        </p:nvSpPr>
        <p:spPr>
          <a:xfrm>
            <a:off x="5004350" y="2571653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Gaussian Kernel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을 사용해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Distance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값을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weight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으로 변환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56118E44-FD3C-08D1-CF4F-5472A35A09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14"/>
          <a:stretch/>
        </p:blipFill>
        <p:spPr>
          <a:xfrm>
            <a:off x="2540558" y="4815922"/>
            <a:ext cx="6195688" cy="589181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3CB62ECF-63B8-A93B-D1F4-FF8A54B708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558" y="5489523"/>
            <a:ext cx="6195688" cy="360047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94718507-334E-ABAA-FD76-B249CCBE6D7A}"/>
              </a:ext>
            </a:extLst>
          </p:cNvPr>
          <p:cNvSpPr/>
          <p:nvPr/>
        </p:nvSpPr>
        <p:spPr>
          <a:xfrm rot="5400000">
            <a:off x="2866093" y="4960871"/>
            <a:ext cx="678024" cy="26514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54091E2-AB48-25AD-20DE-13E2D270ACC0}"/>
              </a:ext>
            </a:extLst>
          </p:cNvPr>
          <p:cNvSpPr/>
          <p:nvPr/>
        </p:nvSpPr>
        <p:spPr>
          <a:xfrm rot="5400000">
            <a:off x="2948674" y="5470689"/>
            <a:ext cx="380290" cy="39771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F234D8-335A-1F71-E4A9-20F15F230F77}"/>
              </a:ext>
            </a:extLst>
          </p:cNvPr>
          <p:cNvSpPr txBox="1"/>
          <p:nvPr/>
        </p:nvSpPr>
        <p:spPr>
          <a:xfrm>
            <a:off x="596891" y="4940966"/>
            <a:ext cx="1993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Edge_index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3B66354-C3A6-274A-5F43-348FB1F75256}"/>
              </a:ext>
            </a:extLst>
          </p:cNvPr>
          <p:cNvSpPr txBox="1"/>
          <p:nvPr/>
        </p:nvSpPr>
        <p:spPr>
          <a:xfrm>
            <a:off x="596891" y="5425347"/>
            <a:ext cx="17729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Edge_attribute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F3B454-4526-A9B4-EF38-34747F29B092}"/>
              </a:ext>
            </a:extLst>
          </p:cNvPr>
          <p:cNvSpPr txBox="1"/>
          <p:nvPr/>
        </p:nvSpPr>
        <p:spPr>
          <a:xfrm>
            <a:off x="8556803" y="1358505"/>
            <a:ext cx="320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Weighted adjacency matrix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C99820-C6F8-1A83-0D75-A208C48148FB}"/>
              </a:ext>
            </a:extLst>
          </p:cNvPr>
          <p:cNvSpPr txBox="1"/>
          <p:nvPr/>
        </p:nvSpPr>
        <p:spPr>
          <a:xfrm>
            <a:off x="838200" y="1360931"/>
            <a:ext cx="4166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KNN-based Adjacency matrix (k=3)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5B8940-D025-3A73-D3A8-A46F1B51ABA7}"/>
              </a:ext>
            </a:extLst>
          </p:cNvPr>
          <p:cNvSpPr txBox="1"/>
          <p:nvPr/>
        </p:nvSpPr>
        <p:spPr>
          <a:xfrm>
            <a:off x="156328" y="3666813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각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node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마다 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유사성이 높은 특정 개수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(k)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node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와의 관계만 고려</a:t>
            </a:r>
          </a:p>
        </p:txBody>
      </p:sp>
    </p:spTree>
    <p:extLst>
      <p:ext uri="{BB962C8B-B14F-4D97-AF65-F5344CB8AC3E}">
        <p14:creationId xmlns:p14="http://schemas.microsoft.com/office/powerpoint/2010/main" val="1956321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1129</Words>
  <Application>Microsoft Office PowerPoint</Application>
  <PresentationFormat>와이드스크린</PresentationFormat>
  <Paragraphs>146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나눔스퀘어 네오 Regular</vt:lpstr>
      <vt:lpstr>맑은 고딕</vt:lpstr>
      <vt:lpstr>Arial</vt:lpstr>
      <vt:lpstr>Symbol</vt:lpstr>
      <vt:lpstr>Wingdings</vt:lpstr>
      <vt:lpstr>Office 테마</vt:lpstr>
      <vt:lpstr>Functional MRI를 이용한  그래프 신경망 기반  조현병 분류 모델 개발</vt:lpstr>
      <vt:lpstr>PowerPoint 프레젠테이션</vt:lpstr>
      <vt:lpstr>PowerPoint 프레젠테이션</vt:lpstr>
      <vt:lpstr>1. fMRI data preprocessing</vt:lpstr>
      <vt:lpstr>1. fMRI data preprocessing – 선행 연구 비교</vt:lpstr>
      <vt:lpstr>PowerPoint 프레젠테이션</vt:lpstr>
      <vt:lpstr>PowerPoint 프레젠테이션</vt:lpstr>
      <vt:lpstr>PowerPoint 프레젠테이션</vt:lpstr>
      <vt:lpstr>3. Graph dataset – weighted adjacency matrix</vt:lpstr>
      <vt:lpstr>3. Graph dataset-Combat Harmonization</vt:lpstr>
      <vt:lpstr>4. GCN model</vt:lpstr>
      <vt:lpstr>4. GCN model 구축</vt:lpstr>
      <vt:lpstr>5. GCN으로 schizophrenia 환자 분류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지후 박</dc:creator>
  <cp:lastModifiedBy>지후 박</cp:lastModifiedBy>
  <cp:revision>83</cp:revision>
  <dcterms:created xsi:type="dcterms:W3CDTF">2024-03-04T11:50:55Z</dcterms:created>
  <dcterms:modified xsi:type="dcterms:W3CDTF">2024-03-06T14:17:38Z</dcterms:modified>
</cp:coreProperties>
</file>