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A5B3B-DC5C-5B04-D37A-9316E21D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EDF13-1A26-8DC2-CF70-C011B0E9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42EBF-E9CC-5769-AC1E-76F7103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252D9-7ABE-1EB9-05AB-C1262BB0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CA3A1-1FC7-C628-A3B8-AF034EAC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22FA-29B6-1BCD-2BDD-D7059203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A3D35-3233-DD53-BE97-979AF8B4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A2E6-7916-FEA7-0A56-A7A0D86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1A61D-121D-7800-638D-E7157E6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15B8A-1D39-3D3F-430D-80249A0F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128E-585A-9CA7-0F19-EB4C26D1D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BA6DF-50A4-170D-EFA4-6D09E88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17E1-7896-3462-2387-42D83302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FD53F-85D7-DC4F-3AC2-3683FA2E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92033-975C-2A07-6D66-DA7D376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E6A9-D795-B938-E70D-1012625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5EEB-0FE1-7FF3-A180-C14DA5B1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AFFF-4B14-943C-986E-7325FBF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2D8BD-0FA0-633F-4A8F-35E8255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10F14-4BA7-C3A7-327D-769CF82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9E80-5E16-EAAB-68D0-2CDBA769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7A0BD-4F00-86AD-E391-29D183A9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9D98B-DE65-0E8C-96EC-FE7863A8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0EAAE-EEF4-AEC8-0034-5F3A21CF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966E5-983A-D467-DD8B-F5924C1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8F8F-3EB2-5379-9858-FCC09C2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73912-7DB5-1161-3BE8-B174E672B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A04FB-A82F-2CB6-3C40-1088CFA8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D501F-48A2-576A-7A14-4C86B2E5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3E169-8093-C691-A3E9-B9000C99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1C362-E3C4-EA8D-3DB2-4C44C825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1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4B67-6AB0-30E4-1B14-A308AF80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B4962-43A9-E9E5-E53B-3E8C3942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DCC64-3D85-415A-5966-7699A9FE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867B24-81B9-D4BB-E9C0-74EF85D8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B6A78-B1B1-5C28-8D17-27F7EDDF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1A0C6-B076-50EE-093F-35CF0C82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5EFF5-3A07-611F-83F8-BC731167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8419C-1394-4173-C909-84786D5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746F-35B8-FF6A-1AE5-DF6B335B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154B8-1B6A-C9A3-7195-725F23A4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8630B-E2EC-E434-97EB-02FABE41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14682-50CF-1F5E-C2F0-14BA6EBF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02105-FCC4-0220-0957-F776534A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769A2-DFB2-66EB-4DFD-0E351AC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A97A9-C8E0-B1C4-38C1-79EFAFBE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6C1A-A787-6C41-477D-14E8C3DE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203D5-A703-5553-B966-7F2DB1E5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4FEF6-5490-B75F-83AD-C550A5FD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65A78-8194-B463-EFB7-1AF3E97E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492DB-3E97-1293-C2C1-8CDF5891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DF9BD-4866-A0FE-13E8-108BAC6D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C109-625B-6C3A-3423-A81889F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5F29A-4527-5142-51A1-C45A3E1AA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49508-AA3B-D63D-386E-5D035FF0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04C4C-00F2-C42E-8B5D-706F033B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DB857-BF97-3AB2-BBE1-A98F1E96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684D0-642B-D1E2-069E-E8318802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6CF11-680F-0AAB-567B-D8F7F1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81F84-31B7-09A4-B6E4-5D4B69D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D9BCE-28AA-B471-AA4C-F078B1BA0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24AE-E14C-40FB-97A6-76E5215C3D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F15D7-446A-5E58-67AA-AF9C1630F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D5BEE-D103-1D66-7B0E-7A642CF0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28B3-BCBE-8010-6987-8E4672455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Functional MRI</a:t>
            </a:r>
            <a:r>
              <a:rPr lang="ko-KR" altLang="en-US"/>
              <a:t>를 이용한 그래프 신경망 </a:t>
            </a:r>
            <a:br>
              <a:rPr lang="ko-KR" altLang="en-US"/>
            </a:br>
            <a:r>
              <a:rPr lang="ko-KR" altLang="en-US"/>
              <a:t>기반 조현병 분류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28AE2-F3A1-C164-3F56-8FBE9501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4678" y="5980923"/>
            <a:ext cx="3085322" cy="41521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2021105600 </a:t>
            </a:r>
            <a:r>
              <a:rPr lang="ko-KR" altLang="en-US"/>
              <a:t>박지후</a:t>
            </a:r>
          </a:p>
        </p:txBody>
      </p:sp>
    </p:spTree>
    <p:extLst>
      <p:ext uri="{BB962C8B-B14F-4D97-AF65-F5344CB8AC3E}">
        <p14:creationId xmlns:p14="http://schemas.microsoft.com/office/powerpoint/2010/main" val="170452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내용 개체 틀 4">
            <a:extLst>
              <a:ext uri="{FF2B5EF4-FFF2-40B4-BE49-F238E27FC236}">
                <a16:creationId xmlns:a16="http://schemas.microsoft.com/office/drawing/2014/main" id="{6A1232E6-8CCC-E5ED-BC6A-C9334EDCF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9571" r="8823" b="4879"/>
          <a:stretch/>
        </p:blipFill>
        <p:spPr>
          <a:xfrm>
            <a:off x="9427888" y="2000564"/>
            <a:ext cx="2769184" cy="1755436"/>
          </a:xfrm>
          <a:prstGeom prst="rect">
            <a:avLst/>
          </a:prstGeom>
        </p:spPr>
      </p:pic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AC15D9FA-62EC-F0EC-EB68-57C14E065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" t="8725" r="8718" b="5694"/>
          <a:stretch/>
        </p:blipFill>
        <p:spPr>
          <a:xfrm>
            <a:off x="9397401" y="308474"/>
            <a:ext cx="2794599" cy="1793279"/>
          </a:xfr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14EC61D-397D-1BC4-5783-65BFC2113B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" t="8186" r="7218"/>
          <a:stretch/>
        </p:blipFill>
        <p:spPr>
          <a:xfrm>
            <a:off x="6428792" y="315169"/>
            <a:ext cx="3141815" cy="18944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410553-1381-F593-7D12-A1BDF89A934B}"/>
              </a:ext>
            </a:extLst>
          </p:cNvPr>
          <p:cNvSpPr txBox="1"/>
          <p:nvPr/>
        </p:nvSpPr>
        <p:spPr>
          <a:xfrm>
            <a:off x="436342" y="881947"/>
            <a:ext cx="2416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Upsampling X, </a:t>
            </a:r>
          </a:p>
          <a:p>
            <a:r>
              <a:rPr lang="en-US" altLang="ko-KR"/>
              <a:t>class weight [1.0, 1.0]</a:t>
            </a:r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1ADADE-D0AE-9D70-E7B0-6B98C0420A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9888" r="8268"/>
          <a:stretch/>
        </p:blipFill>
        <p:spPr>
          <a:xfrm>
            <a:off x="3376899" y="327395"/>
            <a:ext cx="3341216" cy="18756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D2717A-185B-BDC8-AADC-B59FBB5012B2}"/>
              </a:ext>
            </a:extLst>
          </p:cNvPr>
          <p:cNvSpPr txBox="1"/>
          <p:nvPr/>
        </p:nvSpPr>
        <p:spPr>
          <a:xfrm>
            <a:off x="5011316" y="4552"/>
            <a:ext cx="1084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SEN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63417-B92E-74B1-953A-415FBABDDF98}"/>
              </a:ext>
            </a:extLst>
          </p:cNvPr>
          <p:cNvSpPr txBox="1"/>
          <p:nvPr/>
        </p:nvSpPr>
        <p:spPr>
          <a:xfrm>
            <a:off x="436342" y="2445275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Upsampling X, </a:t>
            </a:r>
          </a:p>
          <a:p>
            <a:r>
              <a:rPr lang="en-US" altLang="ko-KR"/>
              <a:t>class weight [0.72, 1.66]</a:t>
            </a:r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8E91300-B8C6-20A9-BB2A-EA9477EB52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9793" r="8496"/>
          <a:stretch/>
        </p:blipFill>
        <p:spPr>
          <a:xfrm>
            <a:off x="6527375" y="2000564"/>
            <a:ext cx="3014769" cy="18555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4400163-902C-664E-A10E-63A74A70A1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9793" r="8195"/>
          <a:stretch/>
        </p:blipFill>
        <p:spPr>
          <a:xfrm>
            <a:off x="3457584" y="1977221"/>
            <a:ext cx="3327054" cy="1891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9788DF1-308B-6460-934E-3CA7793070B7}"/>
              </a:ext>
            </a:extLst>
          </p:cNvPr>
          <p:cNvSpPr txBox="1"/>
          <p:nvPr/>
        </p:nvSpPr>
        <p:spPr>
          <a:xfrm>
            <a:off x="7878921" y="-29942"/>
            <a:ext cx="78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SPE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82D39D-D20E-A909-759B-378F2484F147}"/>
              </a:ext>
            </a:extLst>
          </p:cNvPr>
          <p:cNvSpPr txBox="1"/>
          <p:nvPr/>
        </p:nvSpPr>
        <p:spPr>
          <a:xfrm>
            <a:off x="10608746" y="4552"/>
            <a:ext cx="6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BAC</a:t>
            </a:r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84ACC8D-6C4E-5EEC-CA0C-57335BD32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8183" r="8776"/>
          <a:stretch/>
        </p:blipFill>
        <p:spPr>
          <a:xfrm>
            <a:off x="9265299" y="3621732"/>
            <a:ext cx="2926702" cy="18368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19F1DF7-758E-4770-6284-E7D19FFFDA2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0100" r="8566"/>
          <a:stretch/>
        </p:blipFill>
        <p:spPr>
          <a:xfrm>
            <a:off x="6564468" y="3629477"/>
            <a:ext cx="3014769" cy="188781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A779A89-32BF-074B-0FE2-D6955372803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0865" r="8429" b="3277"/>
          <a:stretch/>
        </p:blipFill>
        <p:spPr>
          <a:xfrm>
            <a:off x="9427888" y="5243407"/>
            <a:ext cx="2764112" cy="173513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4B8717C-DA39-B430-77C8-382C11F019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0043" r="8454" b="9178"/>
          <a:stretch/>
        </p:blipFill>
        <p:spPr>
          <a:xfrm>
            <a:off x="6876660" y="5275979"/>
            <a:ext cx="2665483" cy="160664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F5BE7F-71DB-C24C-9F5A-49198DC674F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8985" r="8664" b="688"/>
          <a:stretch/>
        </p:blipFill>
        <p:spPr>
          <a:xfrm>
            <a:off x="3600562" y="3629476"/>
            <a:ext cx="3257552" cy="192439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3D57CE3-5F4A-54BF-C253-82782B8468C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9305" r="8769"/>
          <a:stretch/>
        </p:blipFill>
        <p:spPr>
          <a:xfrm>
            <a:off x="3639333" y="5275979"/>
            <a:ext cx="3218781" cy="1735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85E3026-FD05-36CD-9FE5-644F63BB04ED}"/>
              </a:ext>
            </a:extLst>
          </p:cNvPr>
          <p:cNvSpPr txBox="1"/>
          <p:nvPr/>
        </p:nvSpPr>
        <p:spPr>
          <a:xfrm>
            <a:off x="560750" y="4008603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Upsampling O, </a:t>
            </a:r>
          </a:p>
          <a:p>
            <a:r>
              <a:rPr lang="en-US" altLang="ko-KR"/>
              <a:t>class weight [1.0, 1.0]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F2C369-7915-2EAA-A732-92E40C06A510}"/>
              </a:ext>
            </a:extLst>
          </p:cNvPr>
          <p:cNvSpPr txBox="1"/>
          <p:nvPr/>
        </p:nvSpPr>
        <p:spPr>
          <a:xfrm>
            <a:off x="560750" y="5464644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Upsampling O, </a:t>
            </a:r>
          </a:p>
          <a:p>
            <a:r>
              <a:rPr lang="en-US" altLang="ko-KR"/>
              <a:t>class weight [0.72, 1.66]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4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50B4D5-7311-EB16-04FA-2A0C9DD41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0" y="2390187"/>
            <a:ext cx="3511031" cy="26332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F53C10-BC0A-C6C2-602C-FE58AF911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65" y="2244731"/>
            <a:ext cx="3969421" cy="29770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F045B6-E867-2B7C-43C9-F4CD760CA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74" y="2390187"/>
            <a:ext cx="3961930" cy="29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7DBF7-C66C-F772-56D0-114C54133C74}"/>
              </a:ext>
            </a:extLst>
          </p:cNvPr>
          <p:cNvSpPr txBox="1"/>
          <p:nvPr/>
        </p:nvSpPr>
        <p:spPr>
          <a:xfrm>
            <a:off x="1281406" y="1170821"/>
            <a:ext cx="4814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fMRI data </a:t>
            </a:r>
            <a:r>
              <a:rPr lang="ko-KR" altLang="en-US"/>
              <a:t>전처리</a:t>
            </a:r>
            <a:r>
              <a:rPr lang="en-US" altLang="ko-KR"/>
              <a:t>(fmri-prep) </a:t>
            </a:r>
          </a:p>
          <a:p>
            <a:pPr marL="342900" indent="-342900">
              <a:buAutoNum type="arabicPeriod"/>
            </a:pPr>
            <a:r>
              <a:rPr lang="en-US" altLang="ko-KR"/>
              <a:t>functional connectivity </a:t>
            </a:r>
            <a:r>
              <a:rPr lang="ko-KR" altLang="en-US"/>
              <a:t>제작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Graph </a:t>
            </a:r>
            <a:r>
              <a:rPr lang="ko-KR" altLang="en-US"/>
              <a:t>데이터 변환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GCN model </a:t>
            </a:r>
            <a:r>
              <a:rPr lang="ko-KR" altLang="en-US"/>
              <a:t>구축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GCN</a:t>
            </a:r>
            <a:r>
              <a:rPr lang="ko-KR" altLang="en-US"/>
              <a:t>으로 </a:t>
            </a:r>
            <a:r>
              <a:rPr lang="en-US" altLang="ko-KR"/>
              <a:t>schizophrenia </a:t>
            </a:r>
            <a:r>
              <a:rPr lang="ko-KR" altLang="en-US"/>
              <a:t>환자 분류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016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fMRI data preprocessing (</a:t>
            </a:r>
            <a:r>
              <a:rPr lang="en-US" altLang="ko-KR" dirty="0" err="1"/>
              <a:t>fmri</a:t>
            </a:r>
            <a:r>
              <a:rPr lang="en-US" altLang="ko-KR" dirty="0"/>
              <a:t>-prep)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E90B1-8909-190E-E75F-9442052D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1912776"/>
            <a:ext cx="10515600" cy="4318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</a:t>
            </a:r>
            <a:r>
              <a:rPr lang="ko-KR" altLang="en-US" sz="2000" dirty="0"/>
              <a:t>초기 </a:t>
            </a:r>
            <a:r>
              <a:rPr lang="en-US" altLang="ko-KR" sz="2000" dirty="0"/>
              <a:t>10 time</a:t>
            </a:r>
            <a:r>
              <a:rPr lang="ko-KR" altLang="en-US" sz="2000" dirty="0"/>
              <a:t> </a:t>
            </a:r>
            <a:r>
              <a:rPr lang="en-US" altLang="ko-KR" sz="2000" dirty="0"/>
              <a:t>points</a:t>
            </a:r>
            <a:r>
              <a:rPr lang="ko-KR" altLang="en-US" sz="2000" dirty="0"/>
              <a:t> 제거 </a:t>
            </a:r>
            <a:r>
              <a:rPr lang="en-US" altLang="ko-KR" sz="2000" dirty="0"/>
              <a:t>: </a:t>
            </a:r>
            <a:r>
              <a:rPr lang="ko-KR" altLang="en-US" sz="2000" dirty="0"/>
              <a:t>초기 </a:t>
            </a:r>
            <a:r>
              <a:rPr lang="en-US" altLang="ko-KR" sz="2000" dirty="0"/>
              <a:t>MRI signal</a:t>
            </a:r>
            <a:r>
              <a:rPr lang="ko-KR" altLang="en-US" sz="2000" dirty="0"/>
              <a:t>의 </a:t>
            </a:r>
            <a:r>
              <a:rPr lang="en-US" altLang="ko-KR" sz="2000" dirty="0"/>
              <a:t>instability impact </a:t>
            </a:r>
            <a:r>
              <a:rPr lang="ko-KR" altLang="en-US" sz="2000" dirty="0"/>
              <a:t>최소화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Friston</a:t>
            </a:r>
            <a:r>
              <a:rPr lang="en-US" altLang="ko-KR" sz="2000" dirty="0"/>
              <a:t> 24-parameter correction + head motion scrubbing method : head</a:t>
            </a:r>
            <a:r>
              <a:rPr lang="ko-KR" altLang="en-US" sz="2000" dirty="0"/>
              <a:t> </a:t>
            </a:r>
            <a:r>
              <a:rPr lang="en-US" altLang="ko-KR" sz="2000" dirty="0"/>
              <a:t>motion</a:t>
            </a:r>
            <a:r>
              <a:rPr lang="ko-KR" altLang="en-US" sz="2000" dirty="0"/>
              <a:t> </a:t>
            </a:r>
            <a:r>
              <a:rPr lang="en-US" altLang="ko-KR" sz="2000" dirty="0"/>
              <a:t>artifacts</a:t>
            </a:r>
            <a:r>
              <a:rPr lang="ko-KR" altLang="en-US" sz="2000" dirty="0"/>
              <a:t> 영향 최소화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0.5mm</a:t>
            </a:r>
            <a:r>
              <a:rPr lang="ko-KR" altLang="en-US" sz="2000" dirty="0"/>
              <a:t>이상 </a:t>
            </a:r>
            <a:r>
              <a:rPr lang="en-US" altLang="ko-KR" sz="2000" dirty="0" err="1"/>
              <a:t>framwise</a:t>
            </a:r>
            <a:r>
              <a:rPr lang="en-US" altLang="ko-KR" sz="2000" dirty="0"/>
              <a:t> displacement(FD) volume </a:t>
            </a:r>
            <a:r>
              <a:rPr lang="ko-KR" altLang="en-US" sz="2000" dirty="0"/>
              <a:t>제거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3x3x3mm^3</a:t>
            </a:r>
            <a:r>
              <a:rPr lang="ko-KR" altLang="en-US" sz="2000" dirty="0"/>
              <a:t> </a:t>
            </a:r>
            <a:r>
              <a:rPr lang="en-US" altLang="ko-KR" sz="2000" dirty="0"/>
              <a:t>MNI</a:t>
            </a:r>
            <a:r>
              <a:rPr lang="ko-KR" altLang="en-US" sz="2000" dirty="0"/>
              <a:t> </a:t>
            </a:r>
            <a:r>
              <a:rPr lang="en-US" altLang="ko-KR" sz="2000" dirty="0"/>
              <a:t>152</a:t>
            </a:r>
            <a:r>
              <a:rPr lang="ko-KR" altLang="en-US" sz="2000" dirty="0"/>
              <a:t> </a:t>
            </a:r>
            <a:r>
              <a:rPr lang="en-US" altLang="ko-KR" sz="2000" dirty="0"/>
              <a:t>template</a:t>
            </a:r>
            <a:r>
              <a:rPr lang="ko-KR" altLang="en-US" sz="2000" dirty="0"/>
              <a:t> </a:t>
            </a:r>
            <a:r>
              <a:rPr lang="en-US" altLang="ko-KR" sz="2000" dirty="0"/>
              <a:t>normalization</a:t>
            </a:r>
          </a:p>
          <a:p>
            <a:pPr marL="0" indent="0">
              <a:buNone/>
            </a:pPr>
            <a:r>
              <a:rPr lang="en-US" altLang="ko-KR" sz="2000" dirty="0"/>
              <a:t>5. linearly</a:t>
            </a:r>
            <a:r>
              <a:rPr lang="ko-KR" altLang="en-US" sz="2000" dirty="0"/>
              <a:t> </a:t>
            </a:r>
            <a:r>
              <a:rPr lang="en-US" altLang="ko-KR" sz="2000" dirty="0"/>
              <a:t>detrended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temporally bandpass filtered(0.01~0.08Hz) : low frequency drift, high frequency physiological noise </a:t>
            </a:r>
            <a:r>
              <a:rPr lang="ko-KR" altLang="en-US" sz="2000" dirty="0"/>
              <a:t>제거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Global signal, white matter signal, cerebrospinal fluid signal, motion parameter</a:t>
            </a:r>
            <a:r>
              <a:rPr lang="ko-KR" altLang="en-US" sz="2000" dirty="0"/>
              <a:t>는 </a:t>
            </a:r>
            <a:r>
              <a:rPr lang="en-US" altLang="ko-KR" sz="2000" dirty="0"/>
              <a:t>regressed out</a:t>
            </a:r>
          </a:p>
          <a:p>
            <a:pPr marL="0" indent="0">
              <a:buNone/>
            </a:pPr>
            <a:r>
              <a:rPr lang="en-US" altLang="ko-KR" sz="2000" dirty="0"/>
              <a:t>7. Scanning </a:t>
            </a:r>
            <a:r>
              <a:rPr lang="ko-KR" altLang="en-US" sz="2000" dirty="0"/>
              <a:t>동안 일정 수준 이상의 </a:t>
            </a:r>
            <a:r>
              <a:rPr lang="en-US" altLang="ko-KR" sz="2000" dirty="0"/>
              <a:t>head motion(1.5</a:t>
            </a:r>
            <a:r>
              <a:rPr lang="ko-KR" altLang="en-US" sz="2000" dirty="0"/>
              <a:t>도 이상 회전</a:t>
            </a:r>
            <a:r>
              <a:rPr lang="en-US" altLang="ko-KR" sz="2000" dirty="0"/>
              <a:t>, 1.5mm</a:t>
            </a:r>
            <a:r>
              <a:rPr lang="ko-KR" altLang="en-US" sz="2000" dirty="0"/>
              <a:t>이상 움직임</a:t>
            </a:r>
            <a:r>
              <a:rPr lang="en-US" altLang="ko-KR" sz="2000" dirty="0"/>
              <a:t>)</a:t>
            </a:r>
            <a:r>
              <a:rPr lang="ko-KR" altLang="en-US" sz="2000" dirty="0"/>
              <a:t>이 보여진 </a:t>
            </a:r>
            <a:r>
              <a:rPr lang="en-US" altLang="ko-KR" sz="2000" dirty="0"/>
              <a:t>subject </a:t>
            </a:r>
            <a:r>
              <a:rPr lang="ko-KR" altLang="en-US" sz="2000" dirty="0"/>
              <a:t>제거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9128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473B1-2EB1-91A1-2EE7-EF1A96B7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AA2E-B205-6576-369E-70DC5316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fMRI data preprocessing(</a:t>
            </a:r>
            <a:r>
              <a:rPr lang="en-US" altLang="ko-KR" dirty="0" err="1"/>
              <a:t>fmri</a:t>
            </a:r>
            <a:r>
              <a:rPr lang="en-US" altLang="ko-KR" dirty="0"/>
              <a:t>-prep)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F9AC2-6B15-9439-6B53-51B2CD37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Dataset 1 (UCLA_CNP)</a:t>
            </a:r>
          </a:p>
          <a:p>
            <a:pPr marL="0" indent="0">
              <a:buNone/>
            </a:pPr>
            <a:r>
              <a:rPr lang="en-US" altLang="ko-KR" dirty="0"/>
              <a:t>Subject</a:t>
            </a:r>
            <a:r>
              <a:rPr lang="ko-KR" altLang="en-US" dirty="0"/>
              <a:t> </a:t>
            </a:r>
            <a:r>
              <a:rPr lang="en-US" altLang="ko-KR" dirty="0"/>
              <a:t>272</a:t>
            </a:r>
            <a:r>
              <a:rPr lang="ko-KR" altLang="en-US" dirty="0"/>
              <a:t>명 중</a:t>
            </a:r>
            <a:r>
              <a:rPr lang="en-US" altLang="ko-KR" dirty="0"/>
              <a:t> 263</a:t>
            </a:r>
            <a:r>
              <a:rPr lang="ko-KR" altLang="en-US" dirty="0"/>
              <a:t>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Dataset 2 (COBRE)</a:t>
            </a:r>
          </a:p>
          <a:p>
            <a:pPr marL="0" indent="0">
              <a:buNone/>
            </a:pPr>
            <a:r>
              <a:rPr lang="en-US" altLang="ko-KR" dirty="0"/>
              <a:t>Subject 148</a:t>
            </a:r>
            <a:r>
              <a:rPr lang="ko-KR" altLang="en-US" dirty="0"/>
              <a:t>명 중</a:t>
            </a:r>
            <a:r>
              <a:rPr lang="en-US" altLang="ko-KR" dirty="0"/>
              <a:t> 148</a:t>
            </a:r>
            <a:r>
              <a:rPr lang="ko-KR" altLang="en-US" dirty="0"/>
              <a:t>명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585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B0E-1E48-91C4-8C99-51682A7C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D28E-9CBF-E8DA-38DC-E0CF61B1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functional connectivity </a:t>
            </a:r>
            <a:r>
              <a:rPr lang="ko-KR" altLang="en-US"/>
              <a:t>제작</a:t>
            </a:r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A693B-255A-DEB9-AA0E-E3AA04E6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5" y="19257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&lt;Input&gt;</a:t>
            </a:r>
          </a:p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fMRI image, Atlas label image</a:t>
            </a:r>
            <a:r>
              <a:rPr lang="ko-KR" altLang="en-US">
                <a:highlight>
                  <a:srgbClr val="FFFF00"/>
                </a:highlight>
              </a:rPr>
              <a:t>에 </a:t>
            </a:r>
            <a:r>
              <a:rPr lang="en-US" altLang="ko-KR">
                <a:highlight>
                  <a:srgbClr val="FFFF00"/>
                </a:highlight>
              </a:rPr>
              <a:t>Masking </a:t>
            </a:r>
            <a:r>
              <a:rPr lang="ko-KR" altLang="en-US">
                <a:highlight>
                  <a:srgbClr val="FFFF00"/>
                </a:highlight>
              </a:rPr>
              <a:t>적용 </a:t>
            </a:r>
            <a:r>
              <a:rPr lang="en-US" altLang="ko-KR">
                <a:highlight>
                  <a:srgbClr val="FFFF00"/>
                </a:highlight>
              </a:rPr>
              <a:t>: </a:t>
            </a:r>
            <a:r>
              <a:rPr lang="ko-KR" altLang="en-US">
                <a:highlight>
                  <a:srgbClr val="FFFF00"/>
                </a:highlight>
              </a:rPr>
              <a:t>유의미한 데이터 추출</a:t>
            </a:r>
            <a:endParaRPr lang="en-US" altLang="ko-KR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, </a:t>
            </a:r>
            <a:r>
              <a:rPr lang="ko-KR" altLang="en-US">
                <a:highlight>
                  <a:srgbClr val="FFFF00"/>
                </a:highlight>
              </a:rPr>
              <a:t>한 </a:t>
            </a:r>
            <a:r>
              <a:rPr lang="en-US" altLang="ko-KR">
                <a:highlight>
                  <a:srgbClr val="FFFF00"/>
                </a:highlight>
              </a:rPr>
              <a:t>rsimg</a:t>
            </a:r>
            <a:r>
              <a:rPr lang="ko-KR" altLang="en-US">
                <a:highlight>
                  <a:srgbClr val="FFFF00"/>
                </a:highlight>
              </a:rPr>
              <a:t>에 </a:t>
            </a:r>
            <a:r>
              <a:rPr lang="en-US" altLang="ko-KR">
                <a:highlight>
                  <a:srgbClr val="FFFF00"/>
                </a:highlight>
              </a:rPr>
              <a:t>masking </a:t>
            </a:r>
            <a:r>
              <a:rPr lang="ko-KR" altLang="en-US">
                <a:highlight>
                  <a:srgbClr val="FFFF00"/>
                </a:highlight>
              </a:rPr>
              <a:t>적용한 </a:t>
            </a:r>
            <a:r>
              <a:rPr lang="en-US" altLang="ko-KR">
                <a:highlight>
                  <a:srgbClr val="FFFF00"/>
                </a:highlight>
              </a:rPr>
              <a:t>label img</a:t>
            </a:r>
            <a:r>
              <a:rPr lang="ko-KR" altLang="en-US">
                <a:highlight>
                  <a:srgbClr val="FFFF00"/>
                </a:highlight>
              </a:rPr>
              <a:t>를 기반으로 </a:t>
            </a:r>
            <a:r>
              <a:rPr lang="en-US" altLang="ko-KR">
                <a:highlight>
                  <a:srgbClr val="FFFF00"/>
                </a:highlight>
              </a:rPr>
              <a:t>ROI</a:t>
            </a:r>
            <a:r>
              <a:rPr lang="ko-KR" altLang="en-US">
                <a:highlight>
                  <a:srgbClr val="FFFF00"/>
                </a:highlight>
              </a:rPr>
              <a:t>간의 </a:t>
            </a:r>
            <a:r>
              <a:rPr lang="en-US" altLang="ko-KR">
                <a:highlight>
                  <a:srgbClr val="FFFF00"/>
                </a:highlight>
              </a:rPr>
              <a:t>functional connectivity </a:t>
            </a:r>
            <a:r>
              <a:rPr lang="ko-KR" altLang="en-US">
                <a:highlight>
                  <a:srgbClr val="FFFF00"/>
                </a:highlight>
              </a:rPr>
              <a:t>제작</a:t>
            </a:r>
            <a:endParaRPr lang="en-US" altLang="ko-KR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>
                <a:highlight>
                  <a:srgbClr val="FFFF00"/>
                </a:highlight>
              </a:rPr>
              <a:t>문제 </a:t>
            </a:r>
            <a:r>
              <a:rPr lang="en-US" altLang="ko-KR">
                <a:highlight>
                  <a:srgbClr val="FFFF00"/>
                </a:highlight>
              </a:rPr>
              <a:t>: mask </a:t>
            </a:r>
            <a:r>
              <a:rPr lang="ko-KR" altLang="en-US">
                <a:highlight>
                  <a:srgbClr val="FFFF00"/>
                </a:highlight>
              </a:rPr>
              <a:t>적용한 </a:t>
            </a:r>
            <a:r>
              <a:rPr lang="en-US" altLang="ko-KR">
                <a:highlight>
                  <a:srgbClr val="FFFF00"/>
                </a:highlight>
              </a:rPr>
              <a:t>unique</a:t>
            </a:r>
            <a:r>
              <a:rPr lang="ko-KR" altLang="en-US">
                <a:highlight>
                  <a:srgbClr val="FFFF00"/>
                </a:highlight>
              </a:rPr>
              <a:t>한 </a:t>
            </a:r>
            <a:r>
              <a:rPr lang="en-US" altLang="ko-KR">
                <a:highlight>
                  <a:srgbClr val="FFFF00"/>
                </a:highlight>
              </a:rPr>
              <a:t>label</a:t>
            </a:r>
            <a:r>
              <a:rPr lang="ko-KR" altLang="en-US">
                <a:highlight>
                  <a:srgbClr val="FFFF00"/>
                </a:highlight>
              </a:rPr>
              <a:t> 개수와</a:t>
            </a:r>
            <a:r>
              <a:rPr lang="en-US" altLang="ko-KR">
                <a:highlight>
                  <a:srgbClr val="FFFF00"/>
                </a:highlight>
              </a:rPr>
              <a:t>,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0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40DDD-D560-7E84-413A-6C1F55C08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06E32-FE29-04E9-062C-C3313E4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2. functional connectivity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4553D-EDA3-C1A3-F0DD-3DF778AA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09" y="1690688"/>
            <a:ext cx="11839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 Schaefer2018 (400Parcels_17Networks_1mm)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600" dirty="0"/>
              <a:t>Dataset1(UCLA_CNP) : subject 263</a:t>
            </a:r>
            <a:r>
              <a:rPr lang="ko-KR" altLang="en-US" sz="1600" dirty="0"/>
              <a:t>명 중 </a:t>
            </a:r>
            <a:r>
              <a:rPr lang="en-US" altLang="ko-KR" sz="1600" dirty="0"/>
              <a:t>117</a:t>
            </a:r>
            <a:r>
              <a:rPr lang="ko-KR" altLang="en-US" sz="1600" dirty="0"/>
              <a:t>명 가능</a:t>
            </a:r>
            <a:r>
              <a:rPr lang="en-US" altLang="ko-KR" sz="1600" dirty="0"/>
              <a:t>(HC 52, SCZ 25)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AAL3v1 (164parcels)</a:t>
            </a:r>
          </a:p>
          <a:p>
            <a:pPr marL="0" indent="0">
              <a:buNone/>
            </a:pPr>
            <a:r>
              <a:rPr lang="en-US" altLang="ko-KR" sz="1600" dirty="0"/>
              <a:t>-&gt; Dataset 1 (UCLA_CNP) : subject</a:t>
            </a:r>
            <a:r>
              <a:rPr lang="ko-KR" altLang="en-US" sz="1600" dirty="0"/>
              <a:t> </a:t>
            </a:r>
            <a:r>
              <a:rPr lang="en-US" altLang="ko-KR" sz="1600" dirty="0"/>
              <a:t>263</a:t>
            </a:r>
            <a:r>
              <a:rPr lang="ko-KR" altLang="en-US" sz="1600" dirty="0"/>
              <a:t>명 중 </a:t>
            </a:r>
            <a:r>
              <a:rPr lang="en-US" altLang="ko-KR" sz="1600" dirty="0"/>
              <a:t>223</a:t>
            </a:r>
            <a:r>
              <a:rPr lang="ko-KR" altLang="en-US" sz="1600" dirty="0"/>
              <a:t>명 가능</a:t>
            </a:r>
            <a:r>
              <a:rPr lang="en-US" altLang="ko-KR" sz="1600" dirty="0"/>
              <a:t>(HC104, SCZ44)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600" dirty="0"/>
              <a:t>Dataset2(COBRE) : subject 148</a:t>
            </a:r>
            <a:r>
              <a:rPr lang="ko-KR" altLang="en-US" sz="1600" dirty="0"/>
              <a:t>명 중 </a:t>
            </a:r>
            <a:r>
              <a:rPr lang="en-US" altLang="ko-KR" sz="1600" dirty="0"/>
              <a:t>130</a:t>
            </a:r>
            <a:r>
              <a:rPr lang="ko-KR" altLang="en-US" sz="1600" dirty="0"/>
              <a:t>명 가능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AAL1 (116parcels)</a:t>
            </a:r>
          </a:p>
          <a:p>
            <a:pPr marL="0" indent="0">
              <a:buNone/>
            </a:pPr>
            <a:r>
              <a:rPr lang="en-US" altLang="ko-KR" sz="1600" dirty="0"/>
              <a:t>-&gt; Dataset1(UCLA_CNP) :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28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9C84-438E-3035-82EF-FA18BB26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Graph </a:t>
            </a:r>
            <a:r>
              <a:rPr lang="ko-KR" altLang="en-US"/>
              <a:t>데이터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17FC7-628C-3DF6-CE7F-4EF3BEFCA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3" y="176964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G = (V, E, W)</a:t>
            </a:r>
          </a:p>
          <a:p>
            <a:r>
              <a:rPr lang="en-US" altLang="ko-KR"/>
              <a:t>G : subject 1</a:t>
            </a:r>
            <a:r>
              <a:rPr lang="ko-KR" altLang="en-US"/>
              <a:t>명의 뇌</a:t>
            </a:r>
          </a:p>
          <a:p>
            <a:r>
              <a:rPr lang="en-US" altLang="ko-KR"/>
              <a:t>V : FC</a:t>
            </a:r>
            <a:r>
              <a:rPr lang="ko-KR" altLang="en-US"/>
              <a:t>의 </a:t>
            </a:r>
            <a:r>
              <a:rPr lang="en-US" altLang="ko-KR"/>
              <a:t>brain regions (defined by atlas)</a:t>
            </a:r>
          </a:p>
          <a:p>
            <a:r>
              <a:rPr lang="en-US" altLang="ko-KR">
                <a:highlight>
                  <a:srgbClr val="FFFF00"/>
                </a:highlight>
              </a:rPr>
              <a:t>E : brain regions</a:t>
            </a:r>
            <a:r>
              <a:rPr lang="ko-KR" altLang="en-US">
                <a:highlight>
                  <a:srgbClr val="FFFF00"/>
                </a:highlight>
              </a:rPr>
              <a:t>간 </a:t>
            </a:r>
            <a:r>
              <a:rPr lang="en-US" altLang="ko-KR">
                <a:highlight>
                  <a:srgbClr val="FFFF00"/>
                </a:highlight>
              </a:rPr>
              <a:t>threshold </a:t>
            </a:r>
            <a:r>
              <a:rPr lang="ko-KR" altLang="en-US">
                <a:highlight>
                  <a:srgbClr val="FFFF00"/>
                </a:highlight>
              </a:rPr>
              <a:t>넘은</a:t>
            </a:r>
            <a:r>
              <a:rPr lang="en-US" altLang="ko-KR">
                <a:highlight>
                  <a:srgbClr val="FFFF00"/>
                </a:highlight>
              </a:rPr>
              <a:t>functional connections (threshold 0 </a:t>
            </a:r>
            <a:r>
              <a:rPr lang="ko-KR" altLang="en-US">
                <a:highlight>
                  <a:srgbClr val="FFFF00"/>
                </a:highlight>
              </a:rPr>
              <a:t>이면 </a:t>
            </a:r>
            <a:r>
              <a:rPr lang="en-US" altLang="ko-KR">
                <a:highlight>
                  <a:srgbClr val="FFFF00"/>
                </a:highlight>
              </a:rPr>
              <a:t>complete graph)</a:t>
            </a:r>
          </a:p>
          <a:p>
            <a:pPr marL="0" indent="0">
              <a:buNone/>
            </a:pPr>
            <a:endParaRPr lang="en-US" altLang="ko-KR">
              <a:highlight>
                <a:srgbClr val="FFFF00"/>
              </a:highlight>
            </a:endParaRPr>
          </a:p>
          <a:p>
            <a:r>
              <a:rPr lang="en-US" altLang="ko-KR">
                <a:highlight>
                  <a:srgbClr val="FFFF00"/>
                </a:highlight>
              </a:rPr>
              <a:t>W(node#, node#) : weighted adjacency matrix</a:t>
            </a:r>
          </a:p>
          <a:p>
            <a:r>
              <a:rPr lang="en-US" altLang="ko-KR">
                <a:highlight>
                  <a:srgbClr val="FFFF00"/>
                </a:highlight>
              </a:rPr>
              <a:t>KNN </a:t>
            </a:r>
            <a:r>
              <a:rPr lang="ko-KR" altLang="en-US">
                <a:highlight>
                  <a:srgbClr val="FFFF00"/>
                </a:highlight>
              </a:rPr>
              <a:t>알고리즘 사용</a:t>
            </a:r>
            <a:r>
              <a:rPr lang="en-US" altLang="ko-KR">
                <a:highlight>
                  <a:srgbClr val="FFFF00"/>
                </a:highlight>
              </a:rPr>
              <a:t>(k=10)</a:t>
            </a:r>
          </a:p>
          <a:p>
            <a:endParaRPr lang="en-US" altLang="ko-KR"/>
          </a:p>
          <a:p>
            <a:r>
              <a:rPr lang="en-US" altLang="ko-KR"/>
              <a:t>FCGraphDataset(</a:t>
            </a:r>
            <a:r>
              <a:rPr lang="en-US" altLang="ko-KR">
                <a:highlight>
                  <a:srgbClr val="FFFF00"/>
                </a:highlight>
              </a:rPr>
              <a:t>146</a:t>
            </a:r>
            <a:r>
              <a:rPr lang="en-US" altLang="ko-KR"/>
              <a:t>)</a:t>
            </a:r>
          </a:p>
          <a:p>
            <a:r>
              <a:rPr lang="en-US" altLang="ko-KR"/>
              <a:t>Data(x=[164, 164], edge_index=[2, 2084], edge_attr=[2084], y=[1])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5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AE7B-BFE0-B0A5-C805-7CAF963B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GCN model </a:t>
            </a:r>
            <a:r>
              <a:rPr lang="ko-KR" altLang="en-US"/>
              <a:t>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A42F5-EF64-185D-E8CD-AE28C6BA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ChebConv</a:t>
            </a:r>
            <a:r>
              <a:rPr lang="ko-KR" altLang="en-US"/>
              <a:t> </a:t>
            </a:r>
            <a:r>
              <a:rPr lang="en-US" altLang="ko-KR"/>
              <a:t>Layer 3 (feature# -&gt; 64 -&gt; 64-&gt; 128) : </a:t>
            </a:r>
            <a:r>
              <a:rPr lang="ko-KR" altLang="en-US"/>
              <a:t>최대 </a:t>
            </a:r>
            <a:r>
              <a:rPr lang="en-US" altLang="ko-KR"/>
              <a:t>6</a:t>
            </a:r>
            <a:r>
              <a:rPr lang="ko-KR" altLang="en-US"/>
              <a:t>차로 설정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Linear Layer 1(128 -&gt; 2(class#))</a:t>
            </a:r>
          </a:p>
          <a:p>
            <a:pPr marL="0" indent="0">
              <a:buNone/>
            </a:pPr>
            <a:r>
              <a:rPr lang="en-US" altLang="ko-KR"/>
              <a:t>Log_softmax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Activation function : ReLU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2,3 layer</a:t>
            </a:r>
            <a:r>
              <a:rPr lang="ko-KR" altLang="en-US"/>
              <a:t> </a:t>
            </a:r>
            <a:r>
              <a:rPr lang="en-US" altLang="ko-KR"/>
              <a:t>dropout(0.5</a:t>
            </a:r>
            <a:r>
              <a:rPr lang="ko-KR" altLang="en-US"/>
              <a:t>비율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Linear Layer </a:t>
            </a:r>
            <a:r>
              <a:rPr lang="ko-KR" altLang="en-US"/>
              <a:t>전 </a:t>
            </a:r>
            <a:r>
              <a:rPr lang="en-US" altLang="ko-KR"/>
              <a:t>Global mean pooling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3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4262-C1CD-E030-D2B9-F6748ABF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GCN</a:t>
            </a:r>
            <a:r>
              <a:rPr lang="ko-KR" altLang="en-US"/>
              <a:t>으로 </a:t>
            </a:r>
            <a:r>
              <a:rPr lang="en-US" altLang="ko-KR"/>
              <a:t>schizophrenia </a:t>
            </a:r>
            <a:r>
              <a:rPr lang="ko-KR" altLang="en-US"/>
              <a:t>환자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8962A-4F0E-2805-FAF7-DEB6D39C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linear kernel SVM</a:t>
            </a:r>
            <a:r>
              <a:rPr lang="ko-KR" altLang="en-US"/>
              <a:t>을 활용한 조현병 진단 모델은 </a:t>
            </a:r>
            <a:r>
              <a:rPr lang="en-US" altLang="ko-KR"/>
              <a:t>Balanced Accuracy : 0.809, Sensitivity : 0.699, specificity : 0.919 </a:t>
            </a:r>
            <a:r>
              <a:rPr lang="ko-KR" altLang="en-US"/>
              <a:t>의 성능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50 epoch</a:t>
            </a:r>
          </a:p>
          <a:p>
            <a:pPr marL="0" indent="0">
              <a:buNone/>
            </a:pPr>
            <a:r>
              <a:rPr lang="en-US" altLang="ko-KR"/>
              <a:t>stratified 10 fold</a:t>
            </a:r>
          </a:p>
          <a:p>
            <a:pPr marL="0" indent="0">
              <a:buNone/>
            </a:pPr>
            <a:r>
              <a:rPr lang="en-US" altLang="ko-KR"/>
              <a:t>Upsampling X</a:t>
            </a:r>
          </a:p>
          <a:p>
            <a:pPr marL="0" indent="0">
              <a:buNone/>
            </a:pPr>
            <a:r>
              <a:rPr lang="en-US" altLang="ko-KR"/>
              <a:t>Optimizer : </a:t>
            </a:r>
            <a:r>
              <a:rPr lang="en-US" altLang="ko-KR">
                <a:highlight>
                  <a:srgbClr val="FFFF00"/>
                </a:highlight>
              </a:rPr>
              <a:t>Adam</a:t>
            </a:r>
          </a:p>
          <a:p>
            <a:pPr marL="0" indent="0">
              <a:buNone/>
            </a:pPr>
            <a:r>
              <a:rPr lang="en-US" altLang="ko-KR"/>
              <a:t>L2 regularization : 5e-4</a:t>
            </a:r>
          </a:p>
          <a:p>
            <a:pPr marL="0" indent="0">
              <a:buNone/>
            </a:pPr>
            <a:r>
              <a:rPr lang="en-US" altLang="ko-KR"/>
              <a:t>Learning rate: 0.001</a:t>
            </a:r>
          </a:p>
          <a:p>
            <a:pPr marL="0" indent="0">
              <a:buNone/>
            </a:pPr>
            <a:r>
              <a:rPr lang="en-US" altLang="ko-KR"/>
              <a:t>Loss :  log_softmax + NLL loss = ? : Class weight: (0.72,1.66)</a:t>
            </a:r>
          </a:p>
          <a:p>
            <a:pPr marL="0" indent="0">
              <a:buNone/>
            </a:pPr>
            <a:r>
              <a:rPr lang="en-US" altLang="ko-KR"/>
              <a:t>Threshold : 0.5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2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576</Words>
  <Application>Microsoft Office PowerPoint</Application>
  <PresentationFormat>와이드스크린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Functional MRI를 이용한 그래프 신경망  기반 조현병 분류 모델 개발</vt:lpstr>
      <vt:lpstr>PowerPoint 프레젠테이션</vt:lpstr>
      <vt:lpstr>1. fMRI data preprocessing (fmri-prep) </vt:lpstr>
      <vt:lpstr>1. fMRI data preprocessing(fmri-prep) </vt:lpstr>
      <vt:lpstr>2. functional connectivity 제작</vt:lpstr>
      <vt:lpstr>2. functional connectivity</vt:lpstr>
      <vt:lpstr>3. Graph 데이터 변환</vt:lpstr>
      <vt:lpstr>4. GCN model 구축</vt:lpstr>
      <vt:lpstr>5. GCN으로 schizophrenia 환자 분류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19</cp:revision>
  <dcterms:created xsi:type="dcterms:W3CDTF">2024-03-04T11:50:55Z</dcterms:created>
  <dcterms:modified xsi:type="dcterms:W3CDTF">2024-03-05T02:20:45Z</dcterms:modified>
</cp:coreProperties>
</file>