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5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2861-7C7C-2983-B7EF-CE5CF97548CC}" v="8" dt="2024-05-31T01:05:38.259"/>
    <p1510:client id="{4B9C4E63-9DCC-46BB-93EF-CE807741893C}" v="2032" dt="2024-05-30T10:14:45.483"/>
    <p1510:client id="{8A8E0D10-7799-844A-FFC6-E4D2146D691C}" v="1155" dt="2024-05-30T10:11:51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Malgun Gothic"/>
                <a:ea typeface="+mj-lt"/>
              </a:rPr>
              <a:t> meeting 8</a:t>
            </a:r>
            <a:endParaRPr lang="ko-KR">
              <a:latin typeface="Malgun Gothic"/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엑스레이 필름, 방사선과이(가) 표시된 사진&#10;&#10;자동 생성된 설명">
            <a:extLst>
              <a:ext uri="{FF2B5EF4-FFF2-40B4-BE49-F238E27FC236}">
                <a16:creationId xmlns:a16="http://schemas.microsoft.com/office/drawing/2014/main" id="{F91E1A13-E610-1A42-30DA-195EF022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12" y="0"/>
            <a:ext cx="2677625" cy="6858000"/>
          </a:xfrm>
          <a:prstGeom prst="rect">
            <a:avLst/>
          </a:prstGeom>
        </p:spPr>
      </p:pic>
      <p:pic>
        <p:nvPicPr>
          <p:cNvPr id="6" name="그림 5" descr="엑스레이 필름, 텍스트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29DBB7B5-1F69-E541-EC75-28201308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7" y="0"/>
            <a:ext cx="2551974" cy="6858000"/>
          </a:xfrm>
          <a:prstGeom prst="rect">
            <a:avLst/>
          </a:prstGeom>
        </p:spPr>
      </p:pic>
      <p:pic>
        <p:nvPicPr>
          <p:cNvPr id="7" name="그림 6" descr="엑스레이 필름, 텍스트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77C828AF-185A-0892-EEA1-971268170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732" y="0"/>
            <a:ext cx="2340637" cy="6858000"/>
          </a:xfrm>
          <a:prstGeom prst="rect">
            <a:avLst/>
          </a:prstGeom>
        </p:spPr>
      </p:pic>
      <p:pic>
        <p:nvPicPr>
          <p:cNvPr id="8" name="그림 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36B1DBA-D2F8-C142-B396-BEA5341E6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27" y="0"/>
            <a:ext cx="1418897" cy="6858000"/>
          </a:xfrm>
          <a:prstGeom prst="rect">
            <a:avLst/>
          </a:prstGeom>
        </p:spPr>
      </p:pic>
      <p:pic>
        <p:nvPicPr>
          <p:cNvPr id="9" name="그림 8" descr="텍스트, 스크린샷, 의료 영상, 방사선과이(가) 표시된 사진&#10;&#10;자동 생성된 설명">
            <a:extLst>
              <a:ext uri="{FF2B5EF4-FFF2-40B4-BE49-F238E27FC236}">
                <a16:creationId xmlns:a16="http://schemas.microsoft.com/office/drawing/2014/main" id="{03CE44E6-6692-43A0-DE4B-D58FE9219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059" y="0"/>
            <a:ext cx="1526366" cy="68580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315BB2-308C-3564-8FD8-9BE72E009B3C}"/>
              </a:ext>
            </a:extLst>
          </p:cNvPr>
          <p:cNvCxnSpPr/>
          <p:nvPr/>
        </p:nvCxnSpPr>
        <p:spPr>
          <a:xfrm>
            <a:off x="3169920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7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D1F503-5EB6-3586-058A-8DE59F7A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" y="25239"/>
            <a:ext cx="2133600" cy="213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5A3FE8-687A-659E-D4BE-0E23D3DB7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" y="2280378"/>
            <a:ext cx="21336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27423E-1C35-10C8-95F4-EB03A7DCA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" y="4545856"/>
            <a:ext cx="21336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B0BFA-EABC-F8DC-9AF0-611A00DB1730}"/>
              </a:ext>
            </a:extLst>
          </p:cNvPr>
          <p:cNvSpPr txBox="1"/>
          <p:nvPr/>
        </p:nvSpPr>
        <p:spPr>
          <a:xfrm>
            <a:off x="2786742" y="214605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Heatmap</a:t>
            </a:r>
            <a:r>
              <a:rPr lang="ko-KR" altLang="en-US" b="1"/>
              <a:t> </a:t>
            </a:r>
            <a:r>
              <a:rPr lang="en-US" altLang="ko-KR" b="1"/>
              <a:t>masking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9E0B9-0085-A9CE-1C71-6B098FE05E07}"/>
              </a:ext>
            </a:extLst>
          </p:cNvPr>
          <p:cNvSpPr txBox="1"/>
          <p:nvPr/>
        </p:nvSpPr>
        <p:spPr>
          <a:xfrm>
            <a:off x="2786742" y="2302744"/>
            <a:ext cx="36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Bounding box random masking</a:t>
            </a:r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17F05-E621-784A-7995-8B01F2D3CCB9}"/>
              </a:ext>
            </a:extLst>
          </p:cNvPr>
          <p:cNvSpPr txBox="1"/>
          <p:nvPr/>
        </p:nvSpPr>
        <p:spPr>
          <a:xfrm>
            <a:off x="2786742" y="3162512"/>
            <a:ext cx="58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Densenet : 75% masking -&gt; </a:t>
            </a:r>
            <a:r>
              <a:rPr lang="ko-KR" altLang="en-US"/>
              <a:t>기존 </a:t>
            </a:r>
            <a:r>
              <a:rPr lang="en-US" altLang="ko-KR"/>
              <a:t>bounding box 1.9</a:t>
            </a:r>
            <a:r>
              <a:rPr lang="ko-KR" altLang="en-US"/>
              <a:t>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95D5F-8E73-9587-671C-FE2240BE6315}"/>
              </a:ext>
            </a:extLst>
          </p:cNvPr>
          <p:cNvSpPr txBox="1"/>
          <p:nvPr/>
        </p:nvSpPr>
        <p:spPr>
          <a:xfrm>
            <a:off x="2786742" y="5358726"/>
            <a:ext cx="517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ViT : 90% masking -&gt; </a:t>
            </a:r>
            <a:r>
              <a:rPr lang="ko-KR" altLang="en-US"/>
              <a:t>기존 </a:t>
            </a:r>
            <a:r>
              <a:rPr lang="en-US" altLang="ko-KR"/>
              <a:t>bounding box 2.2</a:t>
            </a:r>
            <a:r>
              <a:rPr lang="ko-KR" altLang="en-US"/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76994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45989-A015-555E-A533-6A5656E6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531"/>
            <a:ext cx="10515600" cy="588964"/>
          </a:xfrm>
        </p:spPr>
        <p:txBody>
          <a:bodyPr>
            <a:normAutofit/>
          </a:bodyPr>
          <a:lstStyle/>
          <a:p>
            <a:r>
              <a:rPr lang="ko-KR" altLang="en-US" sz="3200" b="1"/>
              <a:t>진행 상황 및 향후 계획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AFFE4C0-3B53-2FF3-C5BF-EF80E881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592667"/>
            <a:ext cx="8798159" cy="62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5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04C5CC-10F1-07CC-F71F-9D1F7629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04" y="243209"/>
            <a:ext cx="7608916" cy="326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7E185-E576-53AF-D096-D5C37A6C9AF7}"/>
              </a:ext>
            </a:extLst>
          </p:cNvPr>
          <p:cNvSpPr txBox="1"/>
          <p:nvPr/>
        </p:nvSpPr>
        <p:spPr>
          <a:xfrm>
            <a:off x="933061" y="3816221"/>
            <a:ext cx="43204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Pretraining : </a:t>
            </a:r>
          </a:p>
          <a:p>
            <a:pPr marL="342900" indent="-342900">
              <a:buAutoNum type="arabicPeriod"/>
            </a:pPr>
            <a:r>
              <a:rPr lang="en-US" altLang="ko-KR"/>
              <a:t>Random masking </a:t>
            </a:r>
            <a:r>
              <a:rPr lang="ko-KR" altLang="en-US"/>
              <a:t>영역 제한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왼쪽으로 방향 고정한 데이터로 학습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Randomflip X, resize</a:t>
            </a:r>
            <a:r>
              <a:rPr lang="ko-KR" altLang="en-US"/>
              <a:t>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Finetuning :</a:t>
            </a:r>
          </a:p>
          <a:p>
            <a:r>
              <a:rPr lang="en-US" altLang="ko-KR"/>
              <a:t>1.</a:t>
            </a:r>
            <a:r>
              <a:rPr lang="ko-KR" altLang="en-US"/>
              <a:t> 왼쪽으로 방향 고정한 데이터로 학습</a:t>
            </a:r>
            <a:endParaRPr lang="en-US" altLang="ko-KR"/>
          </a:p>
          <a:p>
            <a:r>
              <a:rPr lang="en-US" altLang="ko-KR"/>
              <a:t>Randomflip</a:t>
            </a:r>
            <a:r>
              <a:rPr lang="ko-KR" altLang="en-US"/>
              <a:t>을 없애야 하나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E99F3-ED9C-85D6-3BC9-924D51214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39" y="3816221"/>
            <a:ext cx="2444621" cy="2444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06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6B24EE-EF3A-3861-CFE7-B0768DD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4" t="41361" r="24021" b="26924"/>
          <a:stretch/>
        </p:blipFill>
        <p:spPr>
          <a:xfrm>
            <a:off x="376335" y="171323"/>
            <a:ext cx="5215813" cy="6365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364E80-DE1C-23C8-D88D-065CC83F164F}"/>
              </a:ext>
            </a:extLst>
          </p:cNvPr>
          <p:cNvSpPr txBox="1"/>
          <p:nvPr/>
        </p:nvSpPr>
        <p:spPr>
          <a:xfrm>
            <a:off x="6258422" y="436984"/>
            <a:ext cx="5714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err="1">
                <a:ea typeface="맑은 고딕"/>
              </a:rPr>
              <a:t>논문에</a:t>
            </a: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 err="1">
                <a:ea typeface="맑은 고딕"/>
              </a:rPr>
              <a:t>필요한</a:t>
            </a:r>
            <a:r>
              <a:rPr lang="en-US" altLang="ko-KR" sz="3200" b="1">
                <a:ea typeface="맑은 고딕"/>
              </a:rPr>
              <a:t> 수정사항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16020-4FF4-F604-65C3-268FF59D618D}"/>
              </a:ext>
            </a:extLst>
          </p:cNvPr>
          <p:cNvSpPr txBox="1"/>
          <p:nvPr/>
        </p:nvSpPr>
        <p:spPr>
          <a:xfrm>
            <a:off x="6096000" y="1300594"/>
            <a:ext cx="6869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latin typeface="Malgun Gothic"/>
                <a:ea typeface="Malgun Gothic"/>
              </a:rPr>
              <a:t>민감도</a:t>
            </a:r>
            <a:r>
              <a:rPr lang="en-US" altLang="ko-KR">
                <a:latin typeface="Malgun Gothic"/>
                <a:ea typeface="+mn-lt"/>
              </a:rPr>
              <a:t>(Sensitivity)</a:t>
            </a:r>
            <a:r>
              <a:rPr lang="ko-KR" altLang="en-US">
                <a:latin typeface="Malgun Gothic"/>
                <a:ea typeface="Malgun Gothic"/>
              </a:rPr>
              <a:t>와</a:t>
            </a:r>
            <a:r>
              <a:rPr lang="en-US" altLang="ko-KR">
                <a:latin typeface="Malgun Gothic"/>
                <a:ea typeface="+mn-lt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특이도</a:t>
            </a:r>
            <a:r>
              <a:rPr lang="en-US" altLang="ko-KR">
                <a:latin typeface="Malgun Gothic"/>
                <a:ea typeface="+mn-lt"/>
              </a:rPr>
              <a:t>(Specificity) </a:t>
            </a:r>
            <a:r>
              <a:rPr lang="ko-KR" altLang="en-US">
                <a:latin typeface="Malgun Gothic"/>
                <a:ea typeface="Malgun Gothic"/>
              </a:rPr>
              <a:t>지표 추가</a:t>
            </a:r>
            <a:endParaRPr lang="en-US" altLang="ko-KR">
              <a:latin typeface="Malgun Gothic"/>
              <a:ea typeface="Malgun Gothic"/>
            </a:endParaRPr>
          </a:p>
          <a:p>
            <a:r>
              <a:rPr lang="en-US" altLang="ko-KR">
                <a:latin typeface="Malgun Gothic"/>
                <a:ea typeface="Malgun Gothic"/>
              </a:rPr>
              <a:t>	- AUC</a:t>
            </a:r>
            <a:r>
              <a:rPr lang="ko-KR" altLang="en-US">
                <a:latin typeface="Malgun Gothic"/>
                <a:ea typeface="Malgun Gothic"/>
              </a:rPr>
              <a:t>를 쓴 이유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96360-FB07-4BA5-8A5F-8F3E8CB56A25}"/>
              </a:ext>
            </a:extLst>
          </p:cNvPr>
          <p:cNvSpPr txBox="1"/>
          <p:nvPr/>
        </p:nvSpPr>
        <p:spPr>
          <a:xfrm>
            <a:off x="6124683" y="2059599"/>
            <a:ext cx="6067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2. </a:t>
            </a:r>
            <a:r>
              <a:rPr lang="ko-KR" altLang="en-US" err="1">
                <a:latin typeface="Malgun Gothic"/>
                <a:ea typeface="Malgun Gothic"/>
              </a:rPr>
              <a:t>하이퍼파라미터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설정에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대한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구체적인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근거</a:t>
            </a:r>
            <a:endParaRPr lang="en-US" altLang="ko-KR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42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416D4-7D35-B0A4-11F0-AB83706E6189}"/>
              </a:ext>
            </a:extLst>
          </p:cNvPr>
          <p:cNvSpPr txBox="1"/>
          <p:nvPr/>
        </p:nvSpPr>
        <p:spPr>
          <a:xfrm>
            <a:off x="1089660" y="520945"/>
            <a:ext cx="10012680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논문 최종본에는</a:t>
            </a:r>
            <a:r>
              <a:rPr lang="ko-KR" altLang="en-US" b="1">
                <a:solidFill>
                  <a:srgbClr val="FF0000"/>
                </a:solidFill>
                <a:highlight>
                  <a:srgbClr val="FAED7D"/>
                </a:highlight>
                <a:latin typeface="나눔고딕"/>
                <a:ea typeface="나눔고딕"/>
              </a:rPr>
              <a:t> </a:t>
            </a:r>
            <a:endParaRPr lang="en-US" altLang="ko-KR" sz="1800" b="1" i="0">
              <a:solidFill>
                <a:srgbClr val="FF0000"/>
              </a:solidFill>
              <a:effectLst/>
              <a:highlight>
                <a:srgbClr val="FAED7D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저자정보</a:t>
            </a:r>
            <a:r>
              <a:rPr lang="en-US" altLang="ko-KR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(</a:t>
            </a: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성명</a:t>
            </a:r>
            <a:r>
              <a:rPr lang="en-US" altLang="ko-KR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, </a:t>
            </a: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소속</a:t>
            </a:r>
            <a:r>
              <a:rPr lang="en-US" altLang="ko-KR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, </a:t>
            </a: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이메일</a:t>
            </a:r>
            <a:r>
              <a:rPr lang="en-US" altLang="ko-KR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)</a:t>
            </a:r>
            <a:r>
              <a:rPr lang="en-US" altLang="ko-KR" b="1">
                <a:solidFill>
                  <a:srgbClr val="FF0000"/>
                </a:solidFill>
                <a:highlight>
                  <a:srgbClr val="FAED7D"/>
                </a:highlight>
                <a:latin typeface="나눔고딕"/>
                <a:ea typeface="나눔고딕"/>
              </a:rPr>
              <a:t> </a:t>
            </a:r>
            <a:endParaRPr lang="en-US" altLang="ko-KR" b="1">
              <a:solidFill>
                <a:srgbClr val="FF0000"/>
              </a:solidFill>
              <a:highlight>
                <a:srgbClr val="FAED7D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심사</a:t>
            </a:r>
            <a:r>
              <a:rPr lang="en-US" altLang="ko-KR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 </a:t>
            </a: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의견　반영</a:t>
            </a:r>
            <a:endParaRPr lang="en-US" altLang="ko-KR" sz="1800" b="1" i="0">
              <a:solidFill>
                <a:srgbClr val="FF0000"/>
              </a:solidFill>
              <a:effectLst/>
              <a:highlight>
                <a:srgbClr val="FAED7D"/>
              </a:highlight>
              <a:latin typeface="나눔고딕"/>
              <a:ea typeface="나눔고딕"/>
            </a:endParaRPr>
          </a:p>
          <a:p>
            <a:pPr marL="342900" indent="-342900">
              <a:buAutoNum type="arabicPeriod"/>
            </a:pP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사사문구</a:t>
            </a:r>
            <a:r>
              <a:rPr lang="en-US" altLang="ko-KR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(</a:t>
            </a: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선택사항</a:t>
            </a:r>
            <a:r>
              <a:rPr lang="en-US" altLang="ko-KR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)</a:t>
            </a:r>
            <a:r>
              <a:rPr lang="ko-KR" altLang="en-US" sz="1800" b="1" i="0" err="1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를</a:t>
            </a:r>
            <a:r>
              <a:rPr lang="ko-KR" altLang="en-US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 포함하여 주시기 바랍니다</a:t>
            </a:r>
            <a:r>
              <a:rPr lang="en-US" altLang="ko-KR" sz="1800" b="1" i="0">
                <a:solidFill>
                  <a:srgbClr val="FF0000"/>
                </a:solidFill>
                <a:effectLst/>
                <a:highlight>
                  <a:srgbClr val="FAED7D"/>
                </a:highlight>
                <a:latin typeface="나눔고딕"/>
                <a:ea typeface="나눔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>
              <a:solidFill>
                <a:srgbClr val="FF0000"/>
              </a:solidFill>
              <a:highlight>
                <a:srgbClr val="FAED7D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>
                <a:solidFill>
                  <a:srgbClr val="FF0000"/>
                </a:solidFill>
                <a:highlight>
                  <a:srgbClr val="FAED7D"/>
                </a:highlight>
                <a:latin typeface="나눔고딕"/>
                <a:ea typeface="나눔고딕"/>
              </a:rPr>
              <a:t>소프트웨어중심대학　사업단－　논문등록（사사문구）　어떻게　하는지／지원금（사전등록，　참가비　결제）　소중대에　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F49B0-08EF-CE99-5160-3AC86A85B7E1}"/>
              </a:ext>
            </a:extLst>
          </p:cNvPr>
          <p:cNvSpPr txBox="1"/>
          <p:nvPr/>
        </p:nvSpPr>
        <p:spPr>
          <a:xfrm>
            <a:off x="808273" y="353397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논문최종본 및 지적소유권위임서 제출</a:t>
            </a:r>
            <a:endParaRPr lang="en-US" altLang="ko-KR" b="0" i="0">
              <a:solidFill>
                <a:srgbClr val="000000"/>
              </a:solidFill>
              <a:effectLst/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사전 등록</a:t>
            </a:r>
            <a:r>
              <a:rPr lang="en-US" altLang="ko-KR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참가비 결제</a:t>
            </a:r>
            <a:r>
              <a:rPr lang="en-US" altLang="ko-KR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발표자 참가 등록 </a:t>
            </a:r>
            <a:endParaRPr lang="en-US" altLang="ko-KR">
              <a:solidFill>
                <a:srgbClr val="000000"/>
              </a:solidFill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6/3</a:t>
            </a:r>
            <a:r>
              <a:rPr lang="ko-KR" altLang="en-US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까지</a:t>
            </a:r>
            <a:endParaRPr lang="en-US" altLang="ko-KR">
              <a:solidFill>
                <a:srgbClr val="000000"/>
              </a:solidFill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>
              <a:solidFill>
                <a:srgbClr val="000000"/>
              </a:solidFill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* PDF</a:t>
            </a:r>
            <a:br>
              <a:rPr lang="en-US" altLang="ko-KR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>
              <a:solidFill>
                <a:srgbClr val="000000"/>
              </a:solidFill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A159C-2655-797B-F325-B01420C1D592}"/>
              </a:ext>
            </a:extLst>
          </p:cNvPr>
          <p:cNvSpPr txBox="1"/>
          <p:nvPr/>
        </p:nvSpPr>
        <p:spPr>
          <a:xfrm>
            <a:off x="758510" y="5537140"/>
            <a:ext cx="6067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6/3 </a:t>
            </a:r>
            <a:r>
              <a:rPr lang="ko-KR" altLang="en-US">
                <a:ea typeface="맑은 고딕"/>
              </a:rPr>
              <a:t>최종 제출</a:t>
            </a:r>
            <a:endParaRPr lang="en-US" altLang="ko-KR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28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02977-0BFA-5B7A-AD72-6A228C542512}"/>
              </a:ext>
            </a:extLst>
          </p:cNvPr>
          <p:cNvSpPr txBox="1"/>
          <p:nvPr/>
        </p:nvSpPr>
        <p:spPr>
          <a:xfrm>
            <a:off x="601133" y="1253067"/>
            <a:ext cx="104224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　</a:t>
            </a:r>
            <a:r>
              <a:rPr lang="ko-KR" altLang="en-US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ㅊㅊㅇ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ligned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된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것에서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finetune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할때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hflip을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제한해야한다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. 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이미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좋게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학습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된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모델을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사용하여도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한번더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학습시키는게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유효하다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Ｇｒａｄｃａｍ</a:t>
            </a:r>
            <a:r>
              <a:rPr lang="ko-KR" altLang="en-US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　계산　방식　확인（４０～５０）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 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하이퍼파라미터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설정에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대한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내용은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 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바꿔가면서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했던것을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보여주는것이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optimal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하지만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 </a:t>
            </a:r>
          </a:p>
          <a:p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-&gt;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이전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논문을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따랐다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.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정도로만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해도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괜찮다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. </a:t>
            </a:r>
          </a:p>
          <a:p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5.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imagenet으로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바로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finetuning한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선행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연구와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비교해서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한번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거치고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오는것이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의미있다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. </a:t>
            </a:r>
          </a:p>
          <a:p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일반적인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도메인에서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지식을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가지고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있는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모델을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target의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적은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데이터셋으로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학습하는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것보다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 </a:t>
            </a:r>
          </a:p>
          <a:p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관련된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의료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데이터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(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흉부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 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엑스레이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)로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학습을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한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모델로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finetuning하는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것이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학습에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 </a:t>
            </a:r>
            <a:r>
              <a:rPr lang="en-US" altLang="ko-KR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좋다</a:t>
            </a:r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. </a:t>
            </a:r>
          </a:p>
          <a:p>
            <a:endParaRPr lang="en-US" altLang="ko-KR" dirty="0">
              <a:highlight>
                <a:srgbClr val="FFFFFF"/>
              </a:highlight>
              <a:latin typeface="나눔고딕"/>
              <a:ea typeface="맑은 고딕"/>
              <a:cs typeface="Arial"/>
            </a:endParaRPr>
          </a:p>
          <a:p>
            <a:r>
              <a:rPr lang="en-US" altLang="ko-KR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5. </a:t>
            </a:r>
            <a:r>
              <a:rPr lang="ko-KR" altLang="en-US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ｉｍａｇｅｎｅｔ으로</a:t>
            </a:r>
            <a:r>
              <a:rPr lang="ko-KR" altLang="en-US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　바로　</a:t>
            </a:r>
            <a:r>
              <a:rPr lang="ko-KR" altLang="en-US" dirty="0" err="1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ｆｉｎｅｔｕｎｉｎｇ한</a:t>
            </a:r>
            <a:r>
              <a:rPr lang="ko-KR" altLang="en-US" dirty="0">
                <a:highlight>
                  <a:srgbClr val="FFFFFF"/>
                </a:highlight>
                <a:latin typeface="나눔고딕"/>
                <a:ea typeface="맑은 고딕"/>
                <a:cs typeface="Arial"/>
              </a:rPr>
              <a:t>　선행　연구와　비교해서　　</a:t>
            </a:r>
            <a:endParaRPr lang="en-US" altLang="ko-KR" dirty="0">
              <a:highlight>
                <a:srgbClr val="FFFFFF"/>
              </a:highlight>
              <a:latin typeface="나눔고딕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E358F-2B53-6816-E8CD-AE9E1D2930CC}"/>
              </a:ext>
            </a:extLst>
          </p:cNvPr>
          <p:cNvSpPr txBox="1"/>
          <p:nvPr/>
        </p:nvSpPr>
        <p:spPr>
          <a:xfrm>
            <a:off x="-1713442" y="4681603"/>
            <a:ext cx="1380377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１．　일반적인　이미지로　학습한　것보다　해당　도메인을　반영해서　학습한　모델을　사용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２．　</a:t>
            </a:r>
            <a:r>
              <a:rPr lang="ko-KR" altLang="en-US" dirty="0" err="1">
                <a:ea typeface="맑은 고딕"/>
              </a:rPr>
              <a:t>일반적ㅇ니</a:t>
            </a:r>
            <a:r>
              <a:rPr lang="ko-KR" altLang="en-US" dirty="0">
                <a:ea typeface="맑은 고딕"/>
              </a:rPr>
              <a:t>　도메인에서　지식을　가지고　있는　모델을　사용을　하는데，　타겟　데이터　셋이　데이터가　적을　</a:t>
            </a:r>
            <a:r>
              <a:rPr lang="ko-KR" altLang="en-US" dirty="0" err="1">
                <a:ea typeface="맑은 고딕"/>
              </a:rPr>
              <a:t>떄</a:t>
            </a:r>
            <a:r>
              <a:rPr lang="ko-KR" altLang="en-US" dirty="0">
                <a:ea typeface="맑은 고딕"/>
              </a:rPr>
              <a:t>　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어꺠</a:t>
            </a:r>
            <a:r>
              <a:rPr lang="ko-KR" altLang="en-US" dirty="0">
                <a:ea typeface="맑은 고딕"/>
              </a:rPr>
              <a:t>　</a:t>
            </a:r>
            <a:r>
              <a:rPr lang="ko-KR" altLang="en-US" dirty="0" err="1">
                <a:ea typeface="맑은 고딕"/>
              </a:rPr>
              <a:t>ｘｒａｙ와</a:t>
            </a:r>
            <a:r>
              <a:rPr lang="ko-KR" altLang="en-US" dirty="0">
                <a:ea typeface="맑은 고딕"/>
              </a:rPr>
              <a:t>　관련된　의료　데이터로　학습을　하고　타겟　데이터　셋을　학습하는　게　더　학습　효과가　좋았다．</a:t>
            </a:r>
            <a:endParaRPr lang="en-US" altLang="ko-KR" dirty="0">
              <a:ea typeface="맑은 고딕"/>
            </a:endParaRPr>
          </a:p>
          <a:p>
            <a:pPr algn="just"/>
            <a:r>
              <a:rPr lang="ko-KR" altLang="en-US">
                <a:ea typeface="맑은 고딕"/>
              </a:rPr>
              <a:t>（</a:t>
            </a:r>
            <a:r>
              <a:rPr lang="ko-KR" altLang="en-US" err="1">
                <a:ea typeface="맑은 고딕"/>
              </a:rPr>
              <a:t>ｉｍａｇｅｎｅｔ으로</a:t>
            </a:r>
            <a:r>
              <a:rPr lang="ko-KR" altLang="en-US">
                <a:ea typeface="맑은 고딕"/>
              </a:rPr>
              <a:t>　바로　</a:t>
            </a:r>
            <a:r>
              <a:rPr lang="ko-KR" altLang="en-US" err="1">
                <a:ea typeface="맑은 고딕"/>
              </a:rPr>
              <a:t>ｆｉｎｅｔｕｎｅ한</a:t>
            </a:r>
            <a:r>
              <a:rPr lang="ko-KR" altLang="en-US">
                <a:ea typeface="맑은 고딕"/>
              </a:rPr>
              <a:t>　논문　</a:t>
            </a:r>
            <a:r>
              <a:rPr lang="ko-KR" altLang="en-US" err="1">
                <a:ea typeface="맑은 고딕"/>
              </a:rPr>
              <a:t>ｒｅｆｅｒ</a:t>
            </a:r>
            <a:r>
              <a:rPr lang="ko-KR" altLang="en-US">
                <a:ea typeface="맑은 고딕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2445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310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맑은 고딕</vt:lpstr>
      <vt:lpstr>Arial</vt:lpstr>
      <vt:lpstr>Wingdings</vt:lpstr>
      <vt:lpstr>Office 테마</vt:lpstr>
      <vt:lpstr> meeting 8</vt:lpstr>
      <vt:lpstr>PowerPoint 프레젠테이션</vt:lpstr>
      <vt:lpstr>PowerPoint 프레젠테이션</vt:lpstr>
      <vt:lpstr>진행 상황 및 향후 계획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박지후</dc:creator>
  <cp:lastModifiedBy>지후 박</cp:lastModifiedBy>
  <cp:revision>4</cp:revision>
  <dcterms:created xsi:type="dcterms:W3CDTF">2024-05-30T05:39:18Z</dcterms:created>
  <dcterms:modified xsi:type="dcterms:W3CDTF">2024-06-03T09:35:04Z</dcterms:modified>
</cp:coreProperties>
</file>