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2" r:id="rId3"/>
    <p:sldId id="269" r:id="rId4"/>
    <p:sldId id="256" r:id="rId5"/>
    <p:sldId id="262" r:id="rId6"/>
    <p:sldId id="263" r:id="rId7"/>
    <p:sldId id="267" r:id="rId8"/>
    <p:sldId id="260" r:id="rId9"/>
    <p:sldId id="271" r:id="rId10"/>
    <p:sldId id="273" r:id="rId11"/>
    <p:sldId id="275" r:id="rId12"/>
    <p:sldId id="274" r:id="rId13"/>
    <p:sldId id="270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8988F-F7C3-4606-8180-5AB8D3D77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D4DF1-34FF-4666-9ECD-4D0C06AE2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2E1D9-15E0-4E53-A96F-7EC0565F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87DC6-0326-4C24-9425-CC43F8E1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E2CEE-42E6-4D4A-AE8B-A956363A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AA6CE-0CD6-4D8B-B425-97F49675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618C8-BB1F-4D0B-9E68-0327DA1C6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DE963-6797-44F1-B7C5-197AAD63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7BE9-33C6-423E-B5F3-E314CD19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7F8BF-355B-4080-8079-81BF78E4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9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594F88-5C42-43DC-B2DF-763E5BAF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1AE1D-E5BB-4026-A07C-0F3D5A9BB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D2C2C-740C-428E-A953-57A40962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081A0-81C9-4E0C-8018-D23E4103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190D1-D650-4FF7-8CCC-2A9AACC6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9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38A6E-2BE5-4750-BFDC-5B29C9A2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7D082-CDA3-418D-A8DE-8E84B668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80131-C703-4967-B952-26AF6991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7A2AB-9F90-4191-A0A4-5C91967C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391D6-DB1E-4A2F-B467-E089E6F6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2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98FD-3EBF-4286-AF68-E660DFBC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03A0B-6299-4868-BC96-B8C5D265A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0AB9A-619E-499A-B6CA-94501F91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892BE-2FEF-40E8-B3B6-F8CA9547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AF869-D4BC-4742-BDFE-90231E27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43092-1721-4B19-9A04-EA5A5824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26E66-B5BD-4D12-860E-52288DC81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CD3087-BC70-41A7-BF4F-030C6CF1F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FD934-109C-40B4-B63A-28365811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D3F04-CB26-48AC-ACEC-8127C9CF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15C92-3FA7-4D20-B9C3-F169D654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38BE2-D697-40E1-BA6A-F293878D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55F5A-D7DB-4192-B4DA-6D9420EA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068D2-5962-4060-9C89-617415FB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BABCB6-8ABA-4ED5-AC36-C9E9C15DA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28B10B-D3B5-43D7-A259-656BCD43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70C24-F066-4E42-A49A-340D97C2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7B0C8E-92BB-4BD0-8618-77A6BCB3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A6DA9F-F1F1-4FBA-8781-DECDFFA0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5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99F6E-CDAF-4DEF-8025-0D986FB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C61A26-4B02-48AE-B5A3-1C81E557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AD58D1-F6F5-4AF8-8F50-B27AC27C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DC6CD-2285-48EE-BD52-4331D8DE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3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2A56D6-696F-4A37-BEAA-D3AFC1C3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9B2F98-71F4-4FA7-91E4-F4FBB3DA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074E4-B195-4EA9-9334-8038ADAE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3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4B5D1-BA36-49D3-A8F5-C199B0B2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DFA83-1ECB-4C0F-8FF8-E0130627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D1B33-5E63-4C00-BA7E-6863FCEB8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B1D49-B9EA-462B-BAB4-E88CCCF7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49BBF-7417-4AE3-BA53-D6BEE863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4A3D3C-B013-42A4-86C9-11DF6D8C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6FE2C-250A-4F2C-9705-6578E49B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C51A2A-92BF-4D90-8AEF-C4984BE78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3887D-F537-44F1-8CAC-5E919E13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85FC8C-4CFE-439E-B0D4-1C42DF7E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220EC-F9DC-4140-8B4D-5F48E932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F5F63-EF1A-4420-848D-BD65BA8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588BC2-3D26-4B00-8BB9-81E6C851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85635-A6E3-4C59-A0EE-F8685A315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86FAC-F161-471A-85E1-FFB827B8E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D0A66-148A-402C-8998-3D9CE8C57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3EED8-38D0-427E-B6F6-127DEAC24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6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9CF07BF-C42B-4136-8968-B15FD29E0F69}"/>
              </a:ext>
            </a:extLst>
          </p:cNvPr>
          <p:cNvSpPr/>
          <p:nvPr/>
        </p:nvSpPr>
        <p:spPr>
          <a:xfrm>
            <a:off x="2719526" y="2093781"/>
            <a:ext cx="674407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/>
              <a:t>2024.04.15 (7</a:t>
            </a:r>
            <a:r>
              <a:rPr lang="ko-KR" altLang="en-US" sz="4000" b="1" dirty="0"/>
              <a:t>주차</a:t>
            </a:r>
            <a:r>
              <a:rPr lang="en-US" altLang="ko-KR" sz="4000" b="1" dirty="0"/>
              <a:t>) </a:t>
            </a:r>
            <a:r>
              <a:rPr lang="ko-KR" altLang="en-US" sz="4000" b="1" dirty="0"/>
              <a:t>미팅 </a:t>
            </a:r>
            <a:endParaRPr lang="en-US" altLang="ko-KR" sz="40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2021105600 </a:t>
            </a:r>
            <a:r>
              <a:rPr lang="ko-KR" altLang="en-US" dirty="0"/>
              <a:t>박지후 </a:t>
            </a:r>
            <a:endParaRPr lang="en-US" altLang="ko-KR" dirty="0"/>
          </a:p>
          <a:p>
            <a:pPr algn="ctr"/>
            <a:r>
              <a:rPr lang="en-US" altLang="ko-KR" dirty="0"/>
              <a:t>2018101819 </a:t>
            </a:r>
            <a:r>
              <a:rPr lang="ko-KR" altLang="en-US" dirty="0" err="1"/>
              <a:t>김세한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2014110450 </a:t>
            </a:r>
            <a:r>
              <a:rPr lang="ko-KR" altLang="en-US" dirty="0"/>
              <a:t>윤영근 </a:t>
            </a:r>
          </a:p>
        </p:txBody>
      </p:sp>
    </p:spTree>
    <p:extLst>
      <p:ext uri="{BB962C8B-B14F-4D97-AF65-F5344CB8AC3E}">
        <p14:creationId xmlns:p14="http://schemas.microsoft.com/office/powerpoint/2010/main" val="266547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E78120-F983-415C-AF34-68F29CFF1CB3}"/>
              </a:ext>
            </a:extLst>
          </p:cNvPr>
          <p:cNvSpPr/>
          <p:nvPr/>
        </p:nvSpPr>
        <p:spPr>
          <a:xfrm>
            <a:off x="680620" y="1972958"/>
            <a:ext cx="110201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모델 예측 및 가장 확률이 높은 클래스를 대상으로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Grad-CAM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적용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latin typeface="Consolas" panose="020B0609020204030204" pitchFamily="49" charset="0"/>
              </a:rPr>
              <a:t>with </a:t>
            </a:r>
            <a:r>
              <a:rPr lang="en-US" altLang="ko-KR" b="1" dirty="0" err="1">
                <a:latin typeface="Consolas" panose="020B0609020204030204" pitchFamily="49" charset="0"/>
              </a:rPr>
              <a:t>torch.no_grad</a:t>
            </a:r>
            <a:r>
              <a:rPr lang="en-US" altLang="ko-KR" b="1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        outputs = model(</a:t>
            </a:r>
            <a:r>
              <a:rPr lang="en-US" altLang="ko-KR" b="1" dirty="0" err="1">
                <a:latin typeface="Consolas" panose="020B0609020204030204" pitchFamily="49" charset="0"/>
              </a:rPr>
              <a:t>test_images</a:t>
            </a:r>
            <a:r>
              <a:rPr lang="en-US" altLang="ko-KR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b="1" dirty="0">
                <a:latin typeface="Consolas" panose="020B0609020204030204" pitchFamily="49" charset="0"/>
              </a:rPr>
              <a:t>     </a:t>
            </a:r>
            <a:r>
              <a:rPr lang="en-US" altLang="ko-KR" b="1" dirty="0" err="1">
                <a:latin typeface="Consolas" panose="020B0609020204030204" pitchFamily="49" charset="0"/>
              </a:rPr>
              <a:t>predicted_classes</a:t>
            </a:r>
            <a:r>
              <a:rPr lang="en-US" altLang="ko-KR" b="1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outputs.argmax</a:t>
            </a:r>
            <a:r>
              <a:rPr lang="en-US" altLang="ko-KR" b="1" dirty="0">
                <a:latin typeface="Consolas" panose="020B0609020204030204" pitchFamily="49" charset="0"/>
              </a:rPr>
              <a:t>(dim=1) </a:t>
            </a:r>
            <a: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가장 높은 확률을 가진 클래스 인덱스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latin typeface="Consolas" panose="020B0609020204030204" pitchFamily="49" charset="0"/>
              </a:rPr>
              <a:t>targets = [</a:t>
            </a:r>
            <a:r>
              <a:rPr lang="en-US" altLang="ko-KR" b="1" dirty="0" err="1">
                <a:latin typeface="Consolas" panose="020B0609020204030204" pitchFamily="49" charset="0"/>
              </a:rPr>
              <a:t>ClassifierOutputTarget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predicted_classes</a:t>
            </a:r>
            <a:r>
              <a:rPr lang="en-US" altLang="ko-KR" b="1" dirty="0"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latin typeface="Consolas" panose="020B0609020204030204" pitchFamily="49" charset="0"/>
              </a:rPr>
              <a:t>]) for </a:t>
            </a:r>
            <a:r>
              <a:rPr lang="en-US" altLang="ko-KR" b="1" dirty="0" err="1"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latin typeface="Consolas" panose="020B0609020204030204" pitchFamily="49" charset="0"/>
              </a:rPr>
              <a:t> in range(</a:t>
            </a:r>
            <a:r>
              <a:rPr lang="en-US" altLang="ko-KR" b="1" dirty="0" err="1">
                <a:latin typeface="Consolas" panose="020B0609020204030204" pitchFamily="49" charset="0"/>
              </a:rPr>
              <a:t>test_images.size</a:t>
            </a:r>
            <a:r>
              <a:rPr lang="en-US" altLang="ko-KR" b="1" dirty="0">
                <a:latin typeface="Consolas" panose="020B0609020204030204" pitchFamily="49" charset="0"/>
              </a:rPr>
              <a:t>(0))]</a:t>
            </a:r>
          </a:p>
          <a:p>
            <a: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    cams = </a:t>
            </a:r>
            <a:r>
              <a:rPr lang="en-US" altLang="ko-KR" b="1" dirty="0" err="1">
                <a:latin typeface="Consolas" panose="020B0609020204030204" pitchFamily="49" charset="0"/>
              </a:rPr>
              <a:t>grad_cam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test_images</a:t>
            </a:r>
            <a:r>
              <a:rPr lang="en-US" altLang="ko-KR" b="1" dirty="0">
                <a:latin typeface="Consolas" panose="020B0609020204030204" pitchFamily="49" charset="0"/>
              </a:rPr>
              <a:t>, targets=targets) </a:t>
            </a:r>
            <a: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 Grad-CAM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적용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A93CD5-48DE-449C-89CA-09D22AF97AC2}"/>
              </a:ext>
            </a:extLst>
          </p:cNvPr>
          <p:cNvSpPr/>
          <p:nvPr/>
        </p:nvSpPr>
        <p:spPr>
          <a:xfrm>
            <a:off x="1358283" y="846934"/>
            <a:ext cx="7013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4. </a:t>
            </a:r>
            <a:r>
              <a:rPr lang="en-US" altLang="ko-KR" sz="3200" b="1" dirty="0" err="1"/>
              <a:t>ViT</a:t>
            </a:r>
            <a:r>
              <a:rPr lang="en-US" altLang="ko-KR" sz="3200" b="1" dirty="0"/>
              <a:t> – GRADCAM </a:t>
            </a:r>
            <a:r>
              <a:rPr lang="ko-KR" altLang="en-US" sz="3200" b="1" dirty="0"/>
              <a:t>적용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30032F-385E-4083-98BB-12F8243EB441}"/>
              </a:ext>
            </a:extLst>
          </p:cNvPr>
          <p:cNvSpPr/>
          <p:nvPr/>
        </p:nvSpPr>
        <p:spPr>
          <a:xfrm>
            <a:off x="680619" y="4822531"/>
            <a:ext cx="11179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axis</a:t>
            </a:r>
            <a:r>
              <a:rPr lang="ko-KR" altLang="en-US" dirty="0"/>
              <a:t> 3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out</a:t>
            </a:r>
            <a:r>
              <a:rPr lang="ko-KR" altLang="en-US" dirty="0"/>
              <a:t> of </a:t>
            </a:r>
            <a:r>
              <a:rPr lang="ko-KR" altLang="en-US" dirty="0" err="1"/>
              <a:t>bounds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array</a:t>
            </a:r>
            <a:r>
              <a:rPr lang="ko-KR" altLang="en-US" dirty="0"/>
              <a:t> of </a:t>
            </a:r>
            <a:r>
              <a:rPr lang="ko-KR" altLang="en-US" dirty="0" err="1"/>
              <a:t>dimension</a:t>
            </a:r>
            <a:r>
              <a:rPr lang="ko-KR" altLang="en-US" dirty="0"/>
              <a:t> 3</a:t>
            </a:r>
          </a:p>
          <a:p>
            <a:endParaRPr lang="ko-KR" altLang="en-US" dirty="0"/>
          </a:p>
          <a:p>
            <a:r>
              <a:rPr lang="ko-KR" altLang="en-US" dirty="0"/>
              <a:t>해당 오류는 </a:t>
            </a:r>
            <a:r>
              <a:rPr lang="ko-KR" altLang="en-US" dirty="0" err="1"/>
              <a:t>Grad</a:t>
            </a:r>
            <a:r>
              <a:rPr lang="ko-KR" altLang="en-US" dirty="0"/>
              <a:t>-CAM 라이브러리가 모델에서 반환된 </a:t>
            </a:r>
            <a:r>
              <a:rPr lang="ko-KR" altLang="en-US" dirty="0" err="1"/>
              <a:t>그래디언트</a:t>
            </a:r>
            <a:r>
              <a:rPr lang="ko-KR" altLang="en-US" dirty="0"/>
              <a:t> 차원을 제대로 처리하지 못하고 있음</a:t>
            </a:r>
            <a:endParaRPr lang="en-US" altLang="ko-KR" dirty="0"/>
          </a:p>
          <a:p>
            <a:r>
              <a:rPr lang="en-US" altLang="ko-KR" dirty="0"/>
              <a:t>Norm</a:t>
            </a:r>
            <a:r>
              <a:rPr lang="ko-KR" altLang="en-US" dirty="0"/>
              <a:t>외에 </a:t>
            </a:r>
            <a:r>
              <a:rPr lang="en-US" altLang="ko-KR" dirty="0"/>
              <a:t>attn </a:t>
            </a:r>
            <a:r>
              <a:rPr lang="ko-KR" altLang="en-US" dirty="0"/>
              <a:t>같은 다른 </a:t>
            </a:r>
            <a:r>
              <a:rPr lang="en-US" altLang="ko-KR" dirty="0"/>
              <a:t>layer</a:t>
            </a:r>
            <a:r>
              <a:rPr lang="ko-KR" altLang="en-US" dirty="0"/>
              <a:t>을 적용 해봐도 해결 안됨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52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38F62C-BB56-1796-58CC-4D8B055670FF}"/>
              </a:ext>
            </a:extLst>
          </p:cNvPr>
          <p:cNvSpPr/>
          <p:nvPr/>
        </p:nvSpPr>
        <p:spPr>
          <a:xfrm>
            <a:off x="1358283" y="846934"/>
            <a:ext cx="7013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개발 현황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B75CC-EB51-D2E5-CEF8-4640C6D166EF}"/>
              </a:ext>
            </a:extLst>
          </p:cNvPr>
          <p:cNvSpPr txBox="1"/>
          <p:nvPr/>
        </p:nvSpPr>
        <p:spPr>
          <a:xfrm>
            <a:off x="1031810" y="1821044"/>
            <a:ext cx="93065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highlight>
                  <a:srgbClr val="FFFF00"/>
                </a:highlight>
              </a:rPr>
              <a:t>1. </a:t>
            </a:r>
            <a:r>
              <a:rPr lang="ko-KR" altLang="en-US" sz="1800">
                <a:highlight>
                  <a:srgbClr val="FFFF00"/>
                </a:highlight>
              </a:rPr>
              <a:t>흉부 </a:t>
            </a:r>
            <a:r>
              <a:rPr lang="en-US" altLang="ko" sz="1800">
                <a:highlight>
                  <a:srgbClr val="FFFF00"/>
                </a:highlight>
              </a:rPr>
              <a:t>X-ray MAE -&gt; </a:t>
            </a:r>
            <a:r>
              <a:rPr lang="ko-KR" altLang="en-US" sz="1800">
                <a:highlight>
                  <a:srgbClr val="FFFF00"/>
                </a:highlight>
              </a:rPr>
              <a:t>어깨 </a:t>
            </a:r>
            <a:r>
              <a:rPr lang="en-US" altLang="ko" sz="1800">
                <a:highlight>
                  <a:srgbClr val="FFFF00"/>
                </a:highlight>
              </a:rPr>
              <a:t>X-ray(CNN, ViT)</a:t>
            </a:r>
            <a:endParaRPr lang="en-US" altLang="ko-KR" sz="18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/>
              <a:t>2. </a:t>
            </a:r>
            <a:r>
              <a:rPr lang="ko-KR" altLang="en-US" sz="1800"/>
              <a:t>흉부 </a:t>
            </a:r>
            <a:r>
              <a:rPr lang="en-US" altLang="ko" sz="1800"/>
              <a:t>X-ray MAE -&gt; </a:t>
            </a:r>
            <a:r>
              <a:rPr lang="ko-KR" altLang="en-US" sz="1800"/>
              <a:t>어깨 </a:t>
            </a:r>
            <a:r>
              <a:rPr lang="en-US" altLang="ko" sz="1800"/>
              <a:t>X-ray proxy -&gt; </a:t>
            </a:r>
            <a:r>
              <a:rPr lang="ko-KR" altLang="en-US" sz="1800"/>
              <a:t>어깨 </a:t>
            </a:r>
            <a:r>
              <a:rPr lang="en-US" altLang="ko" sz="1800"/>
              <a:t>X-ray(CNN, ViT)</a:t>
            </a:r>
            <a:endParaRPr lang="en-US" altLang="ko-KR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altLang="ko" sz="1800"/>
            </a:br>
            <a:r>
              <a:rPr lang="en-US" altLang="ko" sz="1800"/>
              <a:t>3. </a:t>
            </a:r>
            <a:r>
              <a:rPr lang="ko-KR" altLang="en-US" sz="1800"/>
              <a:t>흉부 </a:t>
            </a:r>
            <a:r>
              <a:rPr lang="en-US" altLang="ko" sz="1800"/>
              <a:t>X-ray MAE -&gt; </a:t>
            </a:r>
            <a:r>
              <a:rPr lang="ko-KR" altLang="en-US" sz="1800"/>
              <a:t>어깨 </a:t>
            </a:r>
            <a:r>
              <a:rPr lang="en-US" altLang="ko" sz="1800"/>
              <a:t>X-ray MAE(center/random) -&gt; </a:t>
            </a:r>
            <a:r>
              <a:rPr lang="ko-KR" altLang="en-US" sz="1800"/>
              <a:t>어깨 </a:t>
            </a:r>
            <a:r>
              <a:rPr lang="en-US" altLang="ko" sz="1800"/>
              <a:t>X-ray(CNN, ViT)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5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447F01-960B-7E67-D3F4-CF539F7B68EE}"/>
              </a:ext>
            </a:extLst>
          </p:cNvPr>
          <p:cNvSpPr/>
          <p:nvPr/>
        </p:nvSpPr>
        <p:spPr>
          <a:xfrm>
            <a:off x="1358283" y="846934"/>
            <a:ext cx="7013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질문 </a:t>
            </a:r>
            <a:r>
              <a:rPr lang="en-US" altLang="ko-KR" sz="3200" b="1"/>
              <a:t>1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9A28D-FCFC-98B2-A052-1F3737BDFD9C}"/>
              </a:ext>
            </a:extLst>
          </p:cNvPr>
          <p:cNvSpPr txBox="1"/>
          <p:nvPr/>
        </p:nvSpPr>
        <p:spPr>
          <a:xfrm>
            <a:off x="1101014" y="1676791"/>
            <a:ext cx="92839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어깨 </a:t>
            </a:r>
            <a:r>
              <a:rPr lang="en-US" altLang="ko-KR"/>
              <a:t>x-ray </a:t>
            </a:r>
            <a:r>
              <a:rPr lang="ko-KR" altLang="en-US"/>
              <a:t>이미지가 </a:t>
            </a:r>
            <a:r>
              <a:rPr lang="en-US" altLang="ko-KR"/>
              <a:t>700~1000</a:t>
            </a:r>
            <a:r>
              <a:rPr lang="ko-KR" altLang="en-US"/>
              <a:t>정도 사이즈</a:t>
            </a:r>
            <a:r>
              <a:rPr lang="en-US" altLang="ko-KR"/>
              <a:t>. Densenet</a:t>
            </a:r>
            <a:r>
              <a:rPr lang="ko-KR" altLang="en-US"/>
              <a:t>은 </a:t>
            </a:r>
            <a:r>
              <a:rPr lang="en-US" altLang="ko-KR"/>
              <a:t>224 </a:t>
            </a:r>
            <a:r>
              <a:rPr lang="ko-KR" altLang="en-US"/>
              <a:t>사이즈</a:t>
            </a:r>
            <a:r>
              <a:rPr lang="en-US" altLang="ko-KR"/>
              <a:t>…</a:t>
            </a:r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이미지 정규화 어떻게</a:t>
            </a:r>
            <a:r>
              <a:rPr lang="en-US" altLang="ko-KR"/>
              <a:t>? </a:t>
            </a: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mean = (0.5056, 0.5056, 0.5056)</a:t>
            </a: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std = (0.252, 0.252, 0.252)  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 startAt="3"/>
            </a:pPr>
            <a:r>
              <a:rPr lang="ko-KR" altLang="en-US"/>
              <a:t>흉부 </a:t>
            </a:r>
            <a:r>
              <a:rPr lang="en-US" altLang="ko-KR"/>
              <a:t>x-ray</a:t>
            </a:r>
            <a:r>
              <a:rPr lang="ko-KR" altLang="en-US"/>
              <a:t>로 </a:t>
            </a:r>
            <a:r>
              <a:rPr lang="en-US" altLang="ko-KR"/>
              <a:t>pretraining</a:t>
            </a:r>
            <a:r>
              <a:rPr lang="ko-KR" altLang="en-US"/>
              <a:t>한 </a:t>
            </a:r>
            <a:r>
              <a:rPr lang="en-US" altLang="ko-KR"/>
              <a:t>densenet121</a:t>
            </a:r>
            <a:r>
              <a:rPr lang="ko-KR" altLang="en-US"/>
              <a:t>의 </a:t>
            </a:r>
            <a:r>
              <a:rPr lang="en-US" altLang="ko-KR"/>
              <a:t>input channel=3</a:t>
            </a:r>
            <a:r>
              <a:rPr lang="ko-KR" altLang="en-US"/>
              <a:t>인데 어떻게 해결</a:t>
            </a:r>
            <a:r>
              <a:rPr lang="en-US" altLang="ko-KR"/>
              <a:t>? </a:t>
            </a:r>
            <a:r>
              <a:rPr lang="ko-KR" altLang="en-US"/>
              <a:t>어깨 </a:t>
            </a:r>
            <a:r>
              <a:rPr lang="en-US" altLang="ko-KR"/>
              <a:t>x-ray image</a:t>
            </a:r>
            <a:r>
              <a:rPr lang="ko-KR" altLang="en-US"/>
              <a:t>가 </a:t>
            </a:r>
            <a:r>
              <a:rPr lang="en-US" altLang="ko-KR"/>
              <a:t>3channel</a:t>
            </a:r>
            <a:r>
              <a:rPr lang="ko-KR" altLang="en-US"/>
              <a:t>이길래 일단 그대로 둠</a:t>
            </a:r>
            <a:endParaRPr lang="en-US" altLang="ko-KR"/>
          </a:p>
          <a:p>
            <a:pPr marL="342900" indent="-342900">
              <a:buAutoNum type="arabicPeriod" startAt="3"/>
            </a:pPr>
            <a:endParaRPr lang="en-US" altLang="ko-KR"/>
          </a:p>
          <a:p>
            <a:pPr marL="342900" indent="-342900">
              <a:buAutoNum type="arabicPeriod" startAt="3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7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ADA5EB-AC51-467B-828E-731F37F6864F}"/>
              </a:ext>
            </a:extLst>
          </p:cNvPr>
          <p:cNvSpPr/>
          <p:nvPr/>
        </p:nvSpPr>
        <p:spPr>
          <a:xfrm>
            <a:off x="923277" y="1443841"/>
            <a:ext cx="101294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질문1. 저희 조는 이미 </a:t>
            </a:r>
            <a:r>
              <a:rPr lang="ko-KR" altLang="en-US" dirty="0" err="1"/>
              <a:t>MAE와</a:t>
            </a:r>
            <a:r>
              <a:rPr lang="ko-KR" altLang="en-US" dirty="0"/>
              <a:t> </a:t>
            </a:r>
            <a:r>
              <a:rPr lang="ko-KR" altLang="en-US" dirty="0" err="1"/>
              <a:t>PROXY방식을</a:t>
            </a:r>
            <a:r>
              <a:rPr lang="ko-KR" altLang="en-US" dirty="0"/>
              <a:t> 통하여 데이터를 분석하기로 방법을 정하였는데</a:t>
            </a:r>
          </a:p>
          <a:p>
            <a:r>
              <a:rPr lang="ko-KR" altLang="en-US" dirty="0"/>
              <a:t>위의 방법들이 이와는 또 </a:t>
            </a:r>
            <a:r>
              <a:rPr lang="ko-KR" altLang="en-US" dirty="0" err="1"/>
              <a:t>다른관점인지</a:t>
            </a:r>
            <a:r>
              <a:rPr lang="ko-KR" altLang="en-US" dirty="0"/>
              <a:t> 궁금합니다.</a:t>
            </a:r>
          </a:p>
          <a:p>
            <a:r>
              <a:rPr lang="ko-KR" altLang="en-US" dirty="0"/>
              <a:t>(</a:t>
            </a:r>
            <a:r>
              <a:rPr lang="ko-KR" altLang="en-US" dirty="0" err="1"/>
              <a:t>판단건데</a:t>
            </a:r>
            <a:r>
              <a:rPr lang="ko-KR" altLang="en-US" dirty="0"/>
              <a:t>. 모델 충실도 방법에서 </a:t>
            </a:r>
            <a:r>
              <a:rPr lang="ko-KR" altLang="en-US" dirty="0" err="1"/>
              <a:t>Deletion방법은</a:t>
            </a:r>
            <a:r>
              <a:rPr lang="ko-KR" altLang="en-US" dirty="0"/>
              <a:t> </a:t>
            </a:r>
            <a:r>
              <a:rPr lang="ko-KR" altLang="en-US" dirty="0" err="1"/>
              <a:t>MAE와</a:t>
            </a:r>
            <a:r>
              <a:rPr lang="ko-KR" altLang="en-US" dirty="0"/>
              <a:t> 방식이 상당히 비슷하여 보이고</a:t>
            </a:r>
          </a:p>
          <a:p>
            <a:r>
              <a:rPr lang="ko-KR" altLang="en-US" dirty="0" err="1"/>
              <a:t>Human-recognizable</a:t>
            </a:r>
            <a:r>
              <a:rPr lang="ko-KR" altLang="en-US" dirty="0"/>
              <a:t> </a:t>
            </a:r>
            <a:r>
              <a:rPr lang="ko-KR" altLang="en-US" dirty="0" err="1"/>
              <a:t>Concept의</a:t>
            </a:r>
            <a:r>
              <a:rPr lang="ko-KR" altLang="en-US" dirty="0"/>
              <a:t> 경우 </a:t>
            </a:r>
            <a:r>
              <a:rPr lang="ko-KR" altLang="en-US" dirty="0" err="1"/>
              <a:t>X-ray사진상</a:t>
            </a:r>
            <a:r>
              <a:rPr lang="ko-KR" altLang="en-US" dirty="0"/>
              <a:t> 다른 사진에 비하여 인간이 인식할 </a:t>
            </a:r>
            <a:r>
              <a:rPr lang="ko-KR" altLang="en-US" dirty="0" err="1"/>
              <a:t>수있는</a:t>
            </a:r>
            <a:r>
              <a:rPr lang="ko-KR" altLang="en-US" dirty="0"/>
              <a:t> 개념(색상, 질감 등)이 </a:t>
            </a:r>
            <a:r>
              <a:rPr lang="ko-KR" altLang="en-US" dirty="0" err="1"/>
              <a:t>적어보이는데</a:t>
            </a:r>
            <a:endParaRPr lang="ko-KR" altLang="en-US" dirty="0"/>
          </a:p>
          <a:p>
            <a:r>
              <a:rPr lang="ko-KR" altLang="en-US" dirty="0"/>
              <a:t>적용이 적정한지 의견이 듣고 싶습니다.)</a:t>
            </a:r>
          </a:p>
          <a:p>
            <a:endParaRPr lang="ko-KR" altLang="en-US" dirty="0"/>
          </a:p>
          <a:p>
            <a:r>
              <a:rPr lang="ko-KR" altLang="en-US" dirty="0"/>
              <a:t>질문2. 인간이 제공하는 주석(</a:t>
            </a:r>
            <a:r>
              <a:rPr lang="ko-KR" altLang="en-US" dirty="0" err="1"/>
              <a:t>Annotation</a:t>
            </a:r>
            <a:r>
              <a:rPr lang="ko-KR" altLang="en-US" dirty="0"/>
              <a:t>) 사이의 일치도를 평가하는 방식의 경우 </a:t>
            </a:r>
          </a:p>
          <a:p>
            <a:r>
              <a:rPr lang="ko-KR" altLang="en-US" dirty="0"/>
              <a:t>모델이 </a:t>
            </a:r>
            <a:r>
              <a:rPr lang="ko-KR" altLang="en-US" dirty="0" err="1"/>
              <a:t>집중해야할</a:t>
            </a:r>
            <a:r>
              <a:rPr lang="ko-KR" altLang="en-US" dirty="0"/>
              <a:t> 특정부분을 </a:t>
            </a:r>
            <a:r>
              <a:rPr lang="ko-KR" altLang="en-US" dirty="0" err="1"/>
              <a:t>사전학습시켜</a:t>
            </a:r>
            <a:r>
              <a:rPr lang="ko-KR" altLang="en-US" dirty="0"/>
              <a:t> 놓은 데이터셋이 필요한걸로 보입니다.</a:t>
            </a:r>
          </a:p>
          <a:p>
            <a:r>
              <a:rPr lang="ko-KR" altLang="en-US" dirty="0"/>
              <a:t>골다공증의 진단에 필요한 정보가 사전데이터셋이 학습이 되어있는건지 궁금합니다.</a:t>
            </a:r>
          </a:p>
          <a:p>
            <a:endParaRPr lang="ko-KR" altLang="en-US" dirty="0"/>
          </a:p>
          <a:p>
            <a:r>
              <a:rPr lang="ko-KR" altLang="en-US" dirty="0"/>
              <a:t>질문3. 무엇보다 최종 결론으로 유의미한 절대적 수치는 없이 </a:t>
            </a:r>
            <a:r>
              <a:rPr lang="ko-KR" altLang="en-US" dirty="0" err="1"/>
              <a:t>대조군간의</a:t>
            </a:r>
            <a:r>
              <a:rPr lang="ko-KR" altLang="en-US" dirty="0"/>
              <a:t> 수치로만 비교를 진행하고 있습니다.</a:t>
            </a:r>
          </a:p>
          <a:p>
            <a:r>
              <a:rPr lang="ko-KR" altLang="en-US" dirty="0"/>
              <a:t>저희의 프로젝트에서도 기본 모델과의 수치비교를 통하여 통계를 내면 될지 궁금합니다.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6C572-805A-A4E3-E065-9D1BD3B5BA74}"/>
              </a:ext>
            </a:extLst>
          </p:cNvPr>
          <p:cNvSpPr txBox="1"/>
          <p:nvPr/>
        </p:nvSpPr>
        <p:spPr>
          <a:xfrm>
            <a:off x="1092649" y="64109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/>
              <a:t>질문 </a:t>
            </a:r>
            <a:r>
              <a:rPr lang="en-US" altLang="ko-KR" sz="3200" b="1"/>
              <a:t>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2395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447F01-960B-7E67-D3F4-CF539F7B68EE}"/>
              </a:ext>
            </a:extLst>
          </p:cNvPr>
          <p:cNvSpPr/>
          <p:nvPr/>
        </p:nvSpPr>
        <p:spPr>
          <a:xfrm>
            <a:off x="1358283" y="846934"/>
            <a:ext cx="7013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향후 계획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9A28D-FCFC-98B2-A052-1F3737BDFD9C}"/>
              </a:ext>
            </a:extLst>
          </p:cNvPr>
          <p:cNvSpPr txBox="1"/>
          <p:nvPr/>
        </p:nvSpPr>
        <p:spPr>
          <a:xfrm>
            <a:off x="1026369" y="1984701"/>
            <a:ext cx="9283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4/23(</a:t>
            </a:r>
            <a:r>
              <a:rPr lang="ko-KR" altLang="en-US"/>
              <a:t>화</a:t>
            </a:r>
            <a:r>
              <a:rPr lang="en-US" altLang="ko-KR"/>
              <a:t>) :</a:t>
            </a:r>
            <a:r>
              <a:rPr lang="ko-KR" altLang="en-US"/>
              <a:t> </a:t>
            </a:r>
            <a:r>
              <a:rPr lang="en-US" altLang="ko-KR"/>
              <a:t>X</a:t>
            </a:r>
          </a:p>
          <a:p>
            <a:r>
              <a:rPr lang="en-US" altLang="ko-KR"/>
              <a:t>4/29?</a:t>
            </a:r>
          </a:p>
          <a:p>
            <a:r>
              <a:rPr lang="en-US" altLang="ko-KR"/>
              <a:t>4/30(</a:t>
            </a:r>
            <a:r>
              <a:rPr lang="ko-KR" altLang="en-US"/>
              <a:t>화</a:t>
            </a:r>
            <a:r>
              <a:rPr lang="en-US" altLang="ko-KR"/>
              <a:t>) : </a:t>
            </a:r>
            <a:r>
              <a:rPr lang="ko-KR" altLang="en-US"/>
              <a:t>중간 보고서 제출 마감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Proxy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어깨 </a:t>
            </a:r>
            <a:r>
              <a:rPr lang="en-US" altLang="ko-KR"/>
              <a:t>MAE</a:t>
            </a:r>
            <a:r>
              <a:rPr lang="ko-KR" altLang="en-US"/>
              <a:t>를 시도해보겠지만</a:t>
            </a:r>
            <a:r>
              <a:rPr lang="en-US" altLang="ko-KR"/>
              <a:t>, </a:t>
            </a:r>
            <a:r>
              <a:rPr lang="ko-KR" altLang="en-US"/>
              <a:t>여력이 안 될 경우 </a:t>
            </a:r>
            <a:endParaRPr lang="en-US" altLang="ko-KR"/>
          </a:p>
          <a:p>
            <a:r>
              <a:rPr lang="en-US" altLang="ko-KR"/>
              <a:t>	MAE</a:t>
            </a:r>
            <a:r>
              <a:rPr lang="ko-KR" altLang="en-US"/>
              <a:t>없이 어깨 </a:t>
            </a:r>
            <a:r>
              <a:rPr lang="en-US" altLang="ko-KR"/>
              <a:t>task(CNN, ViT)</a:t>
            </a:r>
          </a:p>
          <a:p>
            <a:r>
              <a:rPr lang="en-US" altLang="ko-KR"/>
              <a:t>	</a:t>
            </a:r>
            <a:r>
              <a:rPr lang="ko-KR" altLang="en-US"/>
              <a:t>흉부</a:t>
            </a:r>
            <a:r>
              <a:rPr lang="en-US" altLang="ko-KR"/>
              <a:t>x-ray MAE -&gt; </a:t>
            </a:r>
            <a:r>
              <a:rPr lang="ko-KR" altLang="en-US"/>
              <a:t>어깨 </a:t>
            </a:r>
            <a:r>
              <a:rPr lang="en-US" altLang="ko-KR"/>
              <a:t>task(CNN, ViT)</a:t>
            </a:r>
          </a:p>
          <a:p>
            <a:r>
              <a:rPr lang="en-US" altLang="ko-KR"/>
              <a:t>	</a:t>
            </a:r>
            <a:r>
              <a:rPr lang="ko-KR" altLang="en-US"/>
              <a:t>비교 결과를 내서 </a:t>
            </a:r>
            <a:r>
              <a:rPr lang="en-US" altLang="ko-KR"/>
              <a:t>MAE</a:t>
            </a:r>
            <a:r>
              <a:rPr lang="ko-KR" altLang="en-US"/>
              <a:t>의 효과를 먼저 보여주는 게 어떨지</a:t>
            </a:r>
            <a:endParaRPr lang="en-US" altLang="ko-KR"/>
          </a:p>
          <a:p>
            <a:pPr marL="342900" indent="-342900">
              <a:buAutoNum type="arabicPeriod" startAt="3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1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A7049E-696D-4228-ADD6-B97487EF5CBF}"/>
              </a:ext>
            </a:extLst>
          </p:cNvPr>
          <p:cNvSpPr/>
          <p:nvPr/>
        </p:nvSpPr>
        <p:spPr>
          <a:xfrm>
            <a:off x="1031289" y="2130640"/>
            <a:ext cx="9135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Feature Map</a:t>
            </a:r>
            <a:r>
              <a:rPr lang="ko-KR" altLang="en-US" dirty="0"/>
              <a:t>와 인간이 제공하는 </a:t>
            </a:r>
            <a:r>
              <a:rPr lang="en-US" altLang="ko-KR" dirty="0"/>
              <a:t>Annotation(</a:t>
            </a:r>
            <a:r>
              <a:rPr lang="ko-KR" altLang="en-US" dirty="0"/>
              <a:t>경계상자</a:t>
            </a:r>
            <a:r>
              <a:rPr lang="en-US" altLang="ko-KR" dirty="0"/>
              <a:t>) </a:t>
            </a:r>
            <a:r>
              <a:rPr lang="ko-KR" altLang="en-US" dirty="0"/>
              <a:t>사이의 일치도를 평가</a:t>
            </a:r>
          </a:p>
          <a:p>
            <a:r>
              <a:rPr lang="ko-KR" altLang="en-US" dirty="0"/>
              <a:t>인간과의 일치성을 비교하기 위해, 논문에서는 두 가지 주요 지표를 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60E67C-4ECD-4380-900C-B57F708DA0C4}"/>
              </a:ext>
            </a:extLst>
          </p:cNvPr>
          <p:cNvSpPr/>
          <p:nvPr/>
        </p:nvSpPr>
        <p:spPr>
          <a:xfrm>
            <a:off x="1031289" y="3029505"/>
            <a:ext cx="9232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D0D0D"/>
                </a:solidFill>
                <a:latin typeface="Söhne"/>
              </a:rPr>
              <a:t>EHR</a:t>
            </a:r>
            <a:endParaRPr lang="en-US" altLang="ko-KR" dirty="0">
              <a:solidFill>
                <a:srgbClr val="0D0D0D"/>
              </a:solidFill>
              <a:latin typeface="Söhne"/>
            </a:endParaRPr>
          </a:p>
          <a:p>
            <a:r>
              <a:rPr lang="ko-KR" altLang="en-US" dirty="0" err="1">
                <a:solidFill>
                  <a:srgbClr val="0D0D0D"/>
                </a:solidFill>
                <a:latin typeface="Söhne"/>
              </a:rPr>
              <a:t>임계값을</a:t>
            </a:r>
            <a:r>
              <a:rPr lang="ko-KR" altLang="en-US" dirty="0">
                <a:solidFill>
                  <a:srgbClr val="0D0D0D"/>
                </a:solidFill>
                <a:latin typeface="Söhne"/>
              </a:rPr>
              <a:t> 바탕으로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Feature</a:t>
            </a:r>
            <a:r>
              <a:rPr lang="ko-KR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map</a:t>
            </a:r>
            <a:r>
              <a:rPr lang="ko-KR" altLang="en-US" dirty="0">
                <a:solidFill>
                  <a:srgbClr val="0D0D0D"/>
                </a:solidFill>
                <a:latin typeface="Söhne"/>
              </a:rPr>
              <a:t>의 픽셀이 실제 객체 경계 내에 위치하는지 여부를 평가</a:t>
            </a:r>
            <a:endParaRPr lang="en-US" altLang="ko-KR" dirty="0">
              <a:solidFill>
                <a:srgbClr val="0D0D0D"/>
              </a:solidFill>
              <a:latin typeface="Söhne"/>
            </a:endParaRPr>
          </a:p>
          <a:p>
            <a:r>
              <a:rPr lang="ko-KR" altLang="en-US" dirty="0">
                <a:solidFill>
                  <a:srgbClr val="0D0D0D"/>
                </a:solidFill>
                <a:latin typeface="Söhne"/>
              </a:rPr>
              <a:t>다양한 </a:t>
            </a:r>
            <a:r>
              <a:rPr lang="ko-KR" altLang="en-US" dirty="0" err="1">
                <a:solidFill>
                  <a:srgbClr val="0D0D0D"/>
                </a:solidFill>
                <a:latin typeface="Söhne"/>
              </a:rPr>
              <a:t>임계값에서</a:t>
            </a:r>
            <a:r>
              <a:rPr lang="ko-KR" altLang="en-US" dirty="0">
                <a:solidFill>
                  <a:srgbClr val="0D0D0D"/>
                </a:solidFill>
                <a:latin typeface="Söhne"/>
              </a:rPr>
              <a:t> 모델의 일관성과 정확성을 검증</a:t>
            </a:r>
            <a:endParaRPr lang="en-US" altLang="ko-KR" dirty="0">
              <a:solidFill>
                <a:srgbClr val="0D0D0D"/>
              </a:solidFill>
              <a:latin typeface="Söhne"/>
            </a:endParaRPr>
          </a:p>
          <a:p>
            <a:endParaRPr lang="en-US" altLang="ko-KR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0D0D0D"/>
                </a:solidFill>
                <a:latin typeface="Söhne"/>
              </a:rPr>
              <a:t>EnergyPG</a:t>
            </a:r>
            <a:endParaRPr lang="en-US" altLang="ko-KR" b="1" dirty="0">
              <a:solidFill>
                <a:srgbClr val="0D0D0D"/>
              </a:solidFill>
              <a:latin typeface="Söhne"/>
            </a:endParaRPr>
          </a:p>
          <a:p>
            <a:r>
              <a:rPr lang="en-US" altLang="ko-KR" dirty="0">
                <a:solidFill>
                  <a:srgbClr val="0D0D0D"/>
                </a:solidFill>
                <a:latin typeface="Söhne"/>
              </a:rPr>
              <a:t>Feature Map</a:t>
            </a:r>
            <a:r>
              <a:rPr lang="ko-KR" altLang="en-US" dirty="0">
                <a:solidFill>
                  <a:srgbClr val="0D0D0D"/>
                </a:solidFill>
                <a:latin typeface="Söhne"/>
              </a:rPr>
              <a:t> 전체에서 객체 경계 상자 내외부에 할당된 중요도의 분포를 비교하여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,</a:t>
            </a:r>
          </a:p>
          <a:p>
            <a:r>
              <a:rPr lang="ko-KR" altLang="en-US" dirty="0">
                <a:solidFill>
                  <a:srgbClr val="0D0D0D"/>
                </a:solidFill>
                <a:latin typeface="Söhne"/>
              </a:rPr>
              <a:t>모델이 객체를 얼마나 중요하게 여기는지를 평가합니다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. </a:t>
            </a:r>
          </a:p>
          <a:p>
            <a:r>
              <a:rPr lang="en-US" altLang="ko-KR" dirty="0">
                <a:solidFill>
                  <a:srgbClr val="0D0D0D"/>
                </a:solidFill>
                <a:latin typeface="Söhne"/>
              </a:rPr>
              <a:t>(</a:t>
            </a:r>
            <a:r>
              <a:rPr lang="ko-KR" altLang="en-US" dirty="0">
                <a:solidFill>
                  <a:srgbClr val="0D0D0D"/>
                </a:solidFill>
                <a:latin typeface="Söhne"/>
              </a:rPr>
              <a:t>중요도 할당의 질적인 측면에 더 초점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)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ABEE05-DCE5-440C-AF82-25001962AA16}"/>
              </a:ext>
            </a:extLst>
          </p:cNvPr>
          <p:cNvSpPr/>
          <p:nvPr/>
        </p:nvSpPr>
        <p:spPr>
          <a:xfrm>
            <a:off x="1031289" y="883971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인간과의 </a:t>
            </a:r>
            <a:r>
              <a:rPr lang="ko-KR" altLang="en-US" sz="3200" b="1" dirty="0" err="1"/>
              <a:t>일치성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68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874F24-4019-4611-B5FA-827E574D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64" y="1124627"/>
            <a:ext cx="8108271" cy="26417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5209E5-2565-4AEA-B65C-DBBACEC1B46F}"/>
              </a:ext>
            </a:extLst>
          </p:cNvPr>
          <p:cNvSpPr/>
          <p:nvPr/>
        </p:nvSpPr>
        <p:spPr>
          <a:xfrm>
            <a:off x="1967883" y="4405518"/>
            <a:ext cx="8182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기존의 베이스라인 모델이 인간이 그린 객체 경계 상자와 가장 일치</a:t>
            </a:r>
          </a:p>
          <a:p>
            <a:endParaRPr lang="en-US" altLang="ko-KR" dirty="0"/>
          </a:p>
          <a:p>
            <a:r>
              <a:rPr lang="ko-KR" altLang="en-US" dirty="0"/>
              <a:t>데이터의 중심 경향성을 나타내는 평균</a:t>
            </a:r>
            <a:r>
              <a:rPr lang="en-US" altLang="ko-KR" dirty="0"/>
              <a:t>(</a:t>
            </a:r>
            <a:r>
              <a:rPr lang="ko-KR" altLang="en-US" dirty="0"/>
              <a:t>또는 중앙값</a:t>
            </a:r>
            <a:r>
              <a:rPr lang="en-US" altLang="ko-KR" dirty="0"/>
              <a:t>)</a:t>
            </a:r>
            <a:r>
              <a:rPr lang="ko-KR" altLang="en-US" dirty="0"/>
              <a:t>을 계산하고</a:t>
            </a:r>
            <a:r>
              <a:rPr lang="en-US" altLang="ko-KR" dirty="0"/>
              <a:t>, </a:t>
            </a:r>
            <a:r>
              <a:rPr lang="ko-KR" altLang="en-US" dirty="0"/>
              <a:t>데이터가 평균 주변에 얼마나 퍼져 있는지를 나타내는 표준편차를 계산</a:t>
            </a:r>
          </a:p>
        </p:txBody>
      </p:sp>
    </p:spTree>
    <p:extLst>
      <p:ext uri="{BB962C8B-B14F-4D97-AF65-F5344CB8AC3E}">
        <p14:creationId xmlns:p14="http://schemas.microsoft.com/office/powerpoint/2010/main" val="400597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DF22E4-BA29-45FA-B4E2-7DF2560C6FF9}"/>
              </a:ext>
            </a:extLst>
          </p:cNvPr>
          <p:cNvSpPr/>
          <p:nvPr/>
        </p:nvSpPr>
        <p:spPr>
          <a:xfrm>
            <a:off x="995778" y="1973758"/>
            <a:ext cx="10200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충실도(</a:t>
            </a:r>
            <a:r>
              <a:rPr lang="ko-KR" altLang="en-US" dirty="0" err="1"/>
              <a:t>Faithfulness</a:t>
            </a:r>
            <a:r>
              <a:rPr lang="ko-KR" altLang="en-US" dirty="0"/>
              <a:t>)란 모델의 예측 결정에 대한 특징 할당(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Attribution</a:t>
            </a:r>
            <a:r>
              <a:rPr lang="ko-KR" altLang="en-US" dirty="0"/>
              <a:t>) 방법의 정확성을 </a:t>
            </a:r>
            <a:endParaRPr lang="en-US" altLang="ko-KR" dirty="0"/>
          </a:p>
          <a:p>
            <a:r>
              <a:rPr lang="ko-KR" altLang="en-US" dirty="0"/>
              <a:t>모델의 예측에 실제로 중요한 특징이 올바르게 강조되었는지를 평가하는 것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E3020A-D041-48CC-B59C-7CA59334CEB2}"/>
              </a:ext>
            </a:extLst>
          </p:cNvPr>
          <p:cNvSpPr/>
          <p:nvPr/>
        </p:nvSpPr>
        <p:spPr>
          <a:xfrm>
            <a:off x="995778" y="846910"/>
            <a:ext cx="3424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모델의 충실도 </a:t>
            </a:r>
            <a:endParaRPr lang="en-US" altLang="ko-KR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27B787-C02E-44CC-A0D1-46534A74E4B6}"/>
              </a:ext>
            </a:extLst>
          </p:cNvPr>
          <p:cNvSpPr/>
          <p:nvPr/>
        </p:nvSpPr>
        <p:spPr>
          <a:xfrm>
            <a:off x="995778" y="3365414"/>
            <a:ext cx="1028034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삽입(</a:t>
            </a:r>
            <a:r>
              <a:rPr lang="ko-KR" altLang="en-US" sz="2000" b="1" dirty="0" err="1"/>
              <a:t>Insertion</a:t>
            </a:r>
            <a:r>
              <a:rPr lang="ko-KR" altLang="en-US" sz="2000" b="1" dirty="0"/>
              <a:t>) 실험</a:t>
            </a:r>
            <a:endParaRPr lang="en-US" altLang="ko-KR" sz="2000" b="1" dirty="0"/>
          </a:p>
          <a:p>
            <a:endParaRPr lang="ko-KR" altLang="en-US" dirty="0"/>
          </a:p>
          <a:p>
            <a:r>
              <a:rPr lang="ko-KR" altLang="en-US" dirty="0"/>
              <a:t>삽입 실험에서는 초기에는 정보가 거의 없는 상태에서 시작하여</a:t>
            </a:r>
            <a:endParaRPr lang="en-US" altLang="ko-KR" dirty="0"/>
          </a:p>
          <a:p>
            <a:r>
              <a:rPr lang="ko-KR" altLang="en-US" dirty="0"/>
              <a:t>점차적으로 중요한 특징을 이미지에 추가하면서 모델의 예측 확률 변화를 관찰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중요한 특징을 추가할수록 모델의 예측 확률이 상승하는 것을 기대</a:t>
            </a:r>
          </a:p>
          <a:p>
            <a:r>
              <a:rPr lang="ko-KR" altLang="en-US" dirty="0" err="1"/>
              <a:t>MoRF와</a:t>
            </a:r>
            <a:r>
              <a:rPr lang="ko-KR" altLang="en-US" dirty="0"/>
              <a:t> </a:t>
            </a:r>
            <a:r>
              <a:rPr lang="ko-KR" altLang="en-US" dirty="0" err="1"/>
              <a:t>LeRF의</a:t>
            </a:r>
            <a:r>
              <a:rPr lang="ko-KR" altLang="en-US" dirty="0"/>
              <a:t> 두 가지 접근 방식을 사용하여 </a:t>
            </a:r>
            <a:endParaRPr lang="en-US" altLang="ko-KR" dirty="0"/>
          </a:p>
          <a:p>
            <a:r>
              <a:rPr lang="ko-KR" altLang="en-US" dirty="0"/>
              <a:t>중요한 특징을 추가하는 순서에 따른 예측 확률의 변화를 평가</a:t>
            </a:r>
          </a:p>
        </p:txBody>
      </p:sp>
    </p:spTree>
    <p:extLst>
      <p:ext uri="{BB962C8B-B14F-4D97-AF65-F5344CB8AC3E}">
        <p14:creationId xmlns:p14="http://schemas.microsoft.com/office/powerpoint/2010/main" val="198816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1E913D-2B97-4FCE-9E02-5D83DFF984F5}"/>
              </a:ext>
            </a:extLst>
          </p:cNvPr>
          <p:cNvSpPr/>
          <p:nvPr/>
        </p:nvSpPr>
        <p:spPr>
          <a:xfrm>
            <a:off x="1553593" y="1843950"/>
            <a:ext cx="92505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삭제(</a:t>
            </a:r>
            <a:r>
              <a:rPr lang="ko-KR" altLang="en-US" sz="2000" b="1" dirty="0" err="1"/>
              <a:t>Deletion</a:t>
            </a:r>
            <a:r>
              <a:rPr lang="ko-KR" altLang="en-US" sz="2000" b="1" dirty="0"/>
              <a:t>) 실험:</a:t>
            </a:r>
            <a:endParaRPr lang="en-US" altLang="ko-KR" sz="2000" b="1" dirty="0"/>
          </a:p>
          <a:p>
            <a:endParaRPr lang="ko-KR" altLang="en-US" dirty="0"/>
          </a:p>
          <a:p>
            <a:r>
              <a:rPr lang="ko-KR" altLang="en-US" dirty="0"/>
              <a:t>이미지의 일부를 순차적으로 삭제하면서 모델의 예측 확률이 어떻게 변화하는지를 관찰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과정에서 중요한 특징이 먼저 삭제될 때 예측 확률이 크게 떨어지는 것으로 보아, </a:t>
            </a:r>
            <a:endParaRPr lang="en-US" altLang="ko-KR" dirty="0"/>
          </a:p>
          <a:p>
            <a:r>
              <a:rPr lang="ko-KR" altLang="en-US" dirty="0"/>
              <a:t>해당 특징이 모델 예측에 중요하다고 판단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중요한 특징부터 삭제하는 </a:t>
            </a:r>
            <a:r>
              <a:rPr lang="ko-KR" altLang="en-US" dirty="0" err="1"/>
              <a:t>Most</a:t>
            </a:r>
            <a:r>
              <a:rPr lang="ko-KR" altLang="en-US" dirty="0"/>
              <a:t> </a:t>
            </a:r>
            <a:r>
              <a:rPr lang="ko-KR" altLang="en-US" dirty="0" err="1"/>
              <a:t>Relevant</a:t>
            </a:r>
            <a:r>
              <a:rPr lang="ko-KR" altLang="en-US" dirty="0"/>
              <a:t> First (</a:t>
            </a:r>
            <a:r>
              <a:rPr lang="ko-KR" altLang="en-US" dirty="0" err="1"/>
              <a:t>MoRF</a:t>
            </a:r>
            <a:r>
              <a:rPr lang="ko-KR" altLang="en-US" dirty="0"/>
              <a:t>) 방식</a:t>
            </a:r>
          </a:p>
          <a:p>
            <a:r>
              <a:rPr lang="ko-KR" altLang="en-US" dirty="0"/>
              <a:t>가장 덜 중요한 특징부터 삭제하는 </a:t>
            </a:r>
            <a:r>
              <a:rPr lang="ko-KR" altLang="en-US" dirty="0" err="1"/>
              <a:t>Least</a:t>
            </a:r>
            <a:r>
              <a:rPr lang="ko-KR" altLang="en-US" dirty="0"/>
              <a:t> </a:t>
            </a:r>
            <a:r>
              <a:rPr lang="ko-KR" altLang="en-US" dirty="0" err="1"/>
              <a:t>Relevant</a:t>
            </a:r>
            <a:r>
              <a:rPr lang="ko-KR" altLang="en-US" dirty="0"/>
              <a:t> First (</a:t>
            </a:r>
            <a:r>
              <a:rPr lang="ko-KR" altLang="en-US" dirty="0" err="1"/>
              <a:t>LeRF</a:t>
            </a:r>
            <a:r>
              <a:rPr lang="ko-KR" altLang="en-US" dirty="0"/>
              <a:t>) 방식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특징의 중요도 순서에 따른 모델의 예측 성능 변화를 비교</a:t>
            </a:r>
          </a:p>
        </p:txBody>
      </p:sp>
    </p:spTree>
    <p:extLst>
      <p:ext uri="{BB962C8B-B14F-4D97-AF65-F5344CB8AC3E}">
        <p14:creationId xmlns:p14="http://schemas.microsoft.com/office/powerpoint/2010/main" val="259705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A078A80-FF90-498D-8AB8-F781688B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82" y="1214906"/>
            <a:ext cx="3828060" cy="17045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83C28C-F6E5-4EEC-BCF6-EF01556E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38" y="1214907"/>
            <a:ext cx="3886223" cy="17045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AD6C95E-49CC-4F8D-9D57-A21F24121F3C}"/>
              </a:ext>
            </a:extLst>
          </p:cNvPr>
          <p:cNvSpPr/>
          <p:nvPr/>
        </p:nvSpPr>
        <p:spPr>
          <a:xfrm>
            <a:off x="1800382" y="3610071"/>
            <a:ext cx="78764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Cutout을</a:t>
            </a:r>
            <a:r>
              <a:rPr lang="ko-KR" altLang="en-US" dirty="0"/>
              <a:t> 사용한 모델이 다른 데이터 증강 전략을 적용한 모델들에 비해 더 높은 충실도를 보임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Cutout</a:t>
            </a:r>
            <a:r>
              <a:rPr lang="ko-KR" altLang="en-US" dirty="0"/>
              <a:t> 증강을 사용한 모델이 모델 출력에 대한 특징 할당 방법의 정확성이 더 높다는 것을 의미</a:t>
            </a:r>
          </a:p>
        </p:txBody>
      </p:sp>
    </p:spTree>
    <p:extLst>
      <p:ext uri="{BB962C8B-B14F-4D97-AF65-F5344CB8AC3E}">
        <p14:creationId xmlns:p14="http://schemas.microsoft.com/office/powerpoint/2010/main" val="203406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1F85773-A2C1-461C-AF31-B73857DB3BE0}"/>
              </a:ext>
            </a:extLst>
          </p:cNvPr>
          <p:cNvSpPr/>
          <p:nvPr/>
        </p:nvSpPr>
        <p:spPr>
          <a:xfrm>
            <a:off x="1269506" y="988977"/>
            <a:ext cx="7013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인간이 인식 가능한 개념의 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1E25-67F3-4EE0-8B02-360F6291007E}"/>
              </a:ext>
            </a:extLst>
          </p:cNvPr>
          <p:cNvSpPr/>
          <p:nvPr/>
        </p:nvSpPr>
        <p:spPr>
          <a:xfrm>
            <a:off x="1269506" y="2248517"/>
            <a:ext cx="98986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모델, 특히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신경망(CNN)에서 개별 유닛(뉴런)이 </a:t>
            </a:r>
          </a:p>
          <a:p>
            <a:r>
              <a:rPr lang="ko-KR" altLang="en-US" dirty="0"/>
              <a:t>어떤 시각적 개념을 인식하는지를 정량적으로 평가하는 데 사용됩니다.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방법은 모델의 각 레이어에서 활성화되는 특징 맵(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</a:t>
            </a:r>
            <a:r>
              <a:rPr lang="ko-KR" altLang="en-US" dirty="0"/>
              <a:t>)을 분석하여, </a:t>
            </a:r>
          </a:p>
          <a:p>
            <a:r>
              <a:rPr lang="ko-KR" altLang="en-US" dirty="0"/>
              <a:t>특정 유닛이 특정 개념(예: 색상, 질감, 형태, 물체 등)에 반응하는지를 평가합니다.</a:t>
            </a:r>
          </a:p>
          <a:p>
            <a:r>
              <a:rPr lang="ko-KR" altLang="en-US" dirty="0"/>
              <a:t>모델을 대규모 이미지 데이터셋에 대해 실행하여 각 유닛의 활성화 패턴을 수집합니다.</a:t>
            </a:r>
          </a:p>
          <a:p>
            <a:endParaRPr lang="en-US" altLang="ko-KR" dirty="0"/>
          </a:p>
          <a:p>
            <a:r>
              <a:rPr lang="ko-KR" altLang="en-US" dirty="0"/>
              <a:t>이러한 활성화 패턴과 사전에 정의된 시각적 개념(예를 들어, ADE20K 데이터셋에서 제공하는 물체 분류, 색상, 재질 등) 사이의 일치성을 비교 분석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특정 유닛이 일정 </a:t>
            </a:r>
            <a:r>
              <a:rPr lang="ko-KR" altLang="en-US" dirty="0" err="1"/>
              <a:t>임계값</a:t>
            </a:r>
            <a:r>
              <a:rPr lang="ko-KR" altLang="en-US" dirty="0"/>
              <a:t> 이상으로 특정 개념과 일치할 때, 그 유닛을 해당 개념을 "</a:t>
            </a:r>
            <a:r>
              <a:rPr lang="ko-KR" altLang="en-US" dirty="0" err="1"/>
              <a:t>인식"하는</a:t>
            </a:r>
            <a:r>
              <a:rPr lang="ko-KR" altLang="en-US" dirty="0"/>
              <a:t> 것으로 간주</a:t>
            </a:r>
          </a:p>
        </p:txBody>
      </p:sp>
    </p:spTree>
    <p:extLst>
      <p:ext uri="{BB962C8B-B14F-4D97-AF65-F5344CB8AC3E}">
        <p14:creationId xmlns:p14="http://schemas.microsoft.com/office/powerpoint/2010/main" val="293849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25B822-CA4D-45D9-9EFC-6FE42A0A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10" y="1331532"/>
            <a:ext cx="8850804" cy="41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7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C01D42-F23C-4915-A163-23FE6F781A9A}"/>
              </a:ext>
            </a:extLst>
          </p:cNvPr>
          <p:cNvSpPr/>
          <p:nvPr/>
        </p:nvSpPr>
        <p:spPr>
          <a:xfrm>
            <a:off x="1358283" y="846934"/>
            <a:ext cx="7013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4. </a:t>
            </a:r>
            <a:r>
              <a:rPr lang="en-US" altLang="ko-KR" sz="3200" b="1" dirty="0" err="1"/>
              <a:t>ViT</a:t>
            </a:r>
            <a:r>
              <a:rPr lang="en-US" altLang="ko-KR" sz="3200" b="1" dirty="0"/>
              <a:t> – GRADCAM </a:t>
            </a:r>
            <a:r>
              <a:rPr lang="ko-KR" altLang="en-US" sz="3200" b="1" dirty="0"/>
              <a:t>적용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A49815-ED4D-4514-BFAF-91CBE83C6D41}"/>
              </a:ext>
            </a:extLst>
          </p:cNvPr>
          <p:cNvSpPr/>
          <p:nvPr/>
        </p:nvSpPr>
        <p:spPr>
          <a:xfrm>
            <a:off x="719091" y="2413337"/>
            <a:ext cx="98364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모델 평가 및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Grad-CAM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설정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###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ko-KR" altLang="en-US" b="1" dirty="0">
                <a:latin typeface="Consolas" panose="020B0609020204030204" pitchFamily="49" charset="0"/>
              </a:rPr>
              <a:t>   </a:t>
            </a:r>
            <a:r>
              <a:rPr lang="en-US" altLang="ko-KR" b="1" dirty="0" err="1">
                <a:latin typeface="Consolas" panose="020B0609020204030204" pitchFamily="49" charset="0"/>
              </a:rPr>
              <a:t>model.eval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latin typeface="Consolas" panose="020B0609020204030204" pitchFamily="49" charset="0"/>
              </a:rPr>
              <a:t>grad_cam</a:t>
            </a:r>
            <a:r>
              <a:rPr lang="en-US" altLang="ko-KR" b="1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GradCAM</a:t>
            </a:r>
            <a:r>
              <a:rPr lang="en-US" altLang="ko-KR" b="1" dirty="0">
                <a:latin typeface="Consolas" panose="020B0609020204030204" pitchFamily="49" charset="0"/>
              </a:rPr>
              <a:t>(model=model, </a:t>
            </a:r>
            <a:r>
              <a:rPr lang="en-US" altLang="ko-KR" b="1" dirty="0" err="1">
                <a:latin typeface="Consolas" panose="020B0609020204030204" pitchFamily="49" charset="0"/>
              </a:rPr>
              <a:t>target_layers</a:t>
            </a:r>
            <a:r>
              <a:rPr lang="en-US" altLang="ko-KR" b="1" dirty="0">
                <a:latin typeface="Consolas" panose="020B0609020204030204" pitchFamily="49" charset="0"/>
              </a:rPr>
              <a:t>=[</a:t>
            </a:r>
            <a:r>
              <a:rPr lang="en-US" altLang="ko-KR" b="1" dirty="0" err="1">
                <a:latin typeface="Consolas" panose="020B0609020204030204" pitchFamily="49" charset="0"/>
              </a:rPr>
              <a:t>model.blocks</a:t>
            </a:r>
            <a:r>
              <a:rPr lang="en-US" altLang="ko-KR" b="1" dirty="0">
                <a:latin typeface="Consolas" panose="020B0609020204030204" pitchFamily="49" charset="0"/>
              </a:rPr>
              <a:t>[-1].norm1])</a:t>
            </a:r>
          </a:p>
          <a:p>
            <a:b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테스트 데이터 로드 및 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ko-KR" altLang="en-US" b="1" dirty="0">
                <a:latin typeface="Consolas" panose="020B0609020204030204" pitchFamily="49" charset="0"/>
              </a:rPr>
              <a:t>   </a:t>
            </a:r>
            <a:r>
              <a:rPr lang="en-US" altLang="ko-KR" b="1" dirty="0" err="1">
                <a:latin typeface="Consolas" panose="020B0609020204030204" pitchFamily="49" charset="0"/>
              </a:rPr>
              <a:t>test_images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test_labels</a:t>
            </a:r>
            <a:r>
              <a:rPr lang="en-US" altLang="ko-KR" b="1" dirty="0">
                <a:latin typeface="Consolas" panose="020B0609020204030204" pitchFamily="49" charset="0"/>
              </a:rPr>
              <a:t> = next(</a:t>
            </a:r>
            <a:r>
              <a:rPr lang="en-US" altLang="ko-KR" b="1" dirty="0" err="1">
                <a:latin typeface="Consolas" panose="020B0609020204030204" pitchFamily="49" charset="0"/>
              </a:rPr>
              <a:t>iter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testloader</a:t>
            </a:r>
            <a:r>
              <a:rPr lang="en-US" altLang="ko-KR" b="1" dirty="0">
                <a:latin typeface="Consolas" panose="020B0609020204030204" pitchFamily="49" charset="0"/>
              </a:rPr>
              <a:t>))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테스트셋에서 배치 로드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b="1" dirty="0"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test_images</a:t>
            </a:r>
            <a:r>
              <a:rPr lang="en-US" altLang="ko-KR" b="1" dirty="0">
                <a:latin typeface="Consolas" panose="020B0609020204030204" pitchFamily="49" charset="0"/>
              </a:rPr>
              <a:t> = test_images.to(device)</a:t>
            </a:r>
            <a:endParaRPr lang="en-US" altLang="ko-KR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7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941</Words>
  <Application>Microsoft Office PowerPoint</Application>
  <PresentationFormat>와이드스크린</PresentationFormat>
  <Paragraphs>115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Söhne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ZeroRoot</dc:creator>
  <cp:lastModifiedBy>지후 박</cp:lastModifiedBy>
  <cp:revision>27</cp:revision>
  <dcterms:created xsi:type="dcterms:W3CDTF">2024-04-09T12:27:50Z</dcterms:created>
  <dcterms:modified xsi:type="dcterms:W3CDTF">2024-04-15T16:06:02Z</dcterms:modified>
</cp:coreProperties>
</file>