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khu-my.sharepoint.com/personal/janett1005_office_khu_ac_kr/Documents/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ImageRotation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8849214468476434E-2"/>
          <c:y val="0.17017664601972932"/>
          <c:w val="0.88321001995454673"/>
          <c:h val="0.61842906250620944"/>
        </c:manualLayout>
      </c:layout>
      <c:lineChart>
        <c:grouping val="standard"/>
        <c:varyColors val="0"/>
        <c:ser>
          <c:idx val="0"/>
          <c:order val="0"/>
          <c:tx>
            <c:v>AUC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PROXY!$D$14:$D$22</c:f>
              <c:numCache>
                <c:formatCode>General</c:formatCode>
                <c:ptCount val="9"/>
                <c:pt idx="0">
                  <c:v>0.85289999999999999</c:v>
                </c:pt>
                <c:pt idx="1">
                  <c:v>0.86360000000000003</c:v>
                </c:pt>
                <c:pt idx="2">
                  <c:v>0.86360000000000003</c:v>
                </c:pt>
                <c:pt idx="3">
                  <c:v>0.83479999999999999</c:v>
                </c:pt>
                <c:pt idx="4">
                  <c:v>0.85389999999999999</c:v>
                </c:pt>
                <c:pt idx="5">
                  <c:v>0.76980000000000004</c:v>
                </c:pt>
                <c:pt idx="6">
                  <c:v>0.83209999999999995</c:v>
                </c:pt>
                <c:pt idx="7">
                  <c:v>0.8488</c:v>
                </c:pt>
                <c:pt idx="8">
                  <c:v>0.82389999999999997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2-4A3B-ABBA-927A6412A70D}"/>
            </c:ext>
          </c:extLst>
        </c:ser>
        <c:ser>
          <c:idx val="1"/>
          <c:order val="1"/>
          <c:tx>
            <c:v>ACC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PROXY!$E$14:$E$22</c:f>
              <c:numCache>
                <c:formatCode>0.00%</c:formatCode>
                <c:ptCount val="9"/>
                <c:pt idx="0">
                  <c:v>0.80200000000000005</c:v>
                </c:pt>
                <c:pt idx="1">
                  <c:v>0.77800000000000002</c:v>
                </c:pt>
                <c:pt idx="2">
                  <c:v>0.77800000000000002</c:v>
                </c:pt>
                <c:pt idx="3">
                  <c:v>0.73399999999999999</c:v>
                </c:pt>
                <c:pt idx="4">
                  <c:v>0.79200000000000004</c:v>
                </c:pt>
                <c:pt idx="5">
                  <c:v>0.65700000000000003</c:v>
                </c:pt>
                <c:pt idx="6">
                  <c:v>0.74399999999999999</c:v>
                </c:pt>
                <c:pt idx="7">
                  <c:v>0.78300000000000003</c:v>
                </c:pt>
                <c:pt idx="8">
                  <c:v>0.75800000000000001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2-4A3B-ABBA-927A6412A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869063"/>
        <c:axId val="981871111"/>
      </c:lineChart>
      <c:catAx>
        <c:axId val="9818690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1871111"/>
        <c:crosses val="autoZero"/>
        <c:auto val="1"/>
        <c:lblAlgn val="ctr"/>
        <c:lblOffset val="100"/>
        <c:noMultiLvlLbl val="0"/>
      </c:catAx>
      <c:valAx>
        <c:axId val="981871111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1869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84858-B763-0DD4-CD3C-03C22F7B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C2FA7-CE99-7C3D-0283-8FE0532F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6677A-7FCE-037B-3662-70869E1D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D6E13-B5BB-D079-6E93-DA5184D7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7B88C-6974-B3C5-17D4-1F776B4A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F74D-661E-6115-FED3-956AE42C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16BF5-1259-1809-80DA-9C4BAF25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A39EB-82F6-D2BD-B1B3-63A6D54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5B50B-C2B3-EA8F-E326-4B161DDB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86F67-7EEA-0AF0-6016-5D3FD3E2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599FF-031A-500E-4714-5D800D489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63442-6DBE-8ED5-8798-0404337E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B0FCA-4E61-BA28-E1F9-3EB2FED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B01E3-8A16-24AC-7BF2-F8E6F72A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45A4C-77A0-333E-AD14-7608CBC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DF67-D412-F9E4-97B4-AF5AA0AB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0E255-02D2-7F04-1DDC-C0435D48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D0FFC-E3A4-60DD-4675-CF5B1D77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7163A-077A-6ACF-D7DE-97887E3F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6A0A3-80DA-985A-DF53-6D944272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C3F4C-BD36-681B-B824-E39D4226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2E699-ADE8-E6A9-E796-7C7EC724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79420-5AD0-0D4A-B2ED-479DEF34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1EFB3-7B6E-5E45-8446-40981059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8C341-5339-0428-79D3-9140F7B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E8AD-1EEA-46B4-0BEF-FD5E2715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CB5C1-CC05-8976-3126-4E7DACA9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0AD44-1C17-7C9C-4300-54268A24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5F14C-5905-1699-3C4F-0ADF78B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DA47A-27D5-3346-3E57-22660C3A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AECB5-30D5-683C-1417-738E3840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D5B7-0A98-E61F-0105-412CDACF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9D8D-F842-0273-F154-B0B923B9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C336E-84B1-9DE2-E5F6-FB0374E3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6CD2-E624-198C-67BA-7EB16705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E27E8-F1AE-8F8A-6E64-E404C70D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358D45-FC59-D2AE-C408-874D57A0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A26E37-971A-4428-A458-3CCD85AD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9F4ABA-EBE2-8250-E910-8BF4F2C9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AB13D-D5CB-C822-57BF-C228F9C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C2BCDF-C315-22D0-C6B1-142AF62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B5479-EC31-0A2F-783F-86018A2A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26655-B2DC-39A7-96BE-8C04BBE8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2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CDD121-3547-00BC-FA80-46CA463F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C941A-386F-F9B5-D4EE-9AC89442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2A34B-0CCA-4BFC-BE67-0B8DEC77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BA1B6-A408-55E3-8383-DE797C0F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1799-EE34-5493-B923-EE2A2870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2578-D0B5-53AB-9A91-DAD0791C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4D94E-F300-F979-1B81-A342FD3D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51B15-8217-58E3-07DD-EA5E97F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AEBD2-D173-1E09-86C4-A9EA6317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1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73C3-D2DF-D958-2CB6-A4FF0A06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EFAA5-2599-160F-2BB1-E04A9D88B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060D8-A1B4-459E-D930-C8673C9E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02626-9D61-C566-81C0-1D398DB1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5ED1F-D5B9-895B-ED07-68842AD3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AB706-FE31-0068-D735-A344E159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6BED1C-F4B5-367B-976B-0B6DEAE6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63F8D-775B-1A6C-8A66-A2DF8DC5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C2DAC-EDA3-CB45-E936-E9875F0F2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024B-A7CB-4007-B9E0-C33E5E5A1DA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60496-EE93-9C99-B6F0-B7A39335A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82969-E1C2-C978-0F6F-870FA09E3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CE87-A136-4A67-8BA2-136060178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8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68305-2F67-9D0C-B094-ADA15EEFC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2024.05.16 </a:t>
            </a:r>
            <a:r>
              <a:rPr lang="ko-KR" altLang="en-US"/>
              <a:t>미팅</a:t>
            </a:r>
          </a:p>
        </p:txBody>
      </p:sp>
    </p:spTree>
    <p:extLst>
      <p:ext uri="{BB962C8B-B14F-4D97-AF65-F5344CB8AC3E}">
        <p14:creationId xmlns:p14="http://schemas.microsoft.com/office/powerpoint/2010/main" val="37553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4A8526-6784-28CE-E4D0-EEADA6CC5F4A}"/>
              </a:ext>
            </a:extLst>
          </p:cNvPr>
          <p:cNvSpPr txBox="1"/>
          <p:nvPr/>
        </p:nvSpPr>
        <p:spPr>
          <a:xfrm>
            <a:off x="330200" y="982176"/>
            <a:ext cx="11531600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b="1"/>
              <a:t>1. P</a:t>
            </a:r>
            <a:r>
              <a:rPr lang="ko-KR" altLang="en-US" sz="2400" b="1"/>
              <a:t>roxy </a:t>
            </a:r>
            <a:r>
              <a:rPr lang="en-US" altLang="ko-KR" sz="2400" b="1"/>
              <a:t>pretraining</a:t>
            </a:r>
          </a:p>
          <a:p>
            <a:r>
              <a:rPr lang="en-US" altLang="ko-KR" sz="2400"/>
              <a:t>: </a:t>
            </a:r>
            <a:r>
              <a:rPr lang="ko-KR" altLang="en-US" sz="2400"/>
              <a:t> </a:t>
            </a:r>
            <a:r>
              <a:rPr lang="en-US" altLang="ko-KR" sz="2400">
                <a:highlight>
                  <a:srgbClr val="FFFF00"/>
                </a:highlight>
              </a:rPr>
              <a:t>jigsaw_puzzle </a:t>
            </a:r>
            <a:r>
              <a:rPr lang="ko-KR" altLang="en-US" sz="2400">
                <a:highlight>
                  <a:srgbClr val="FFFF00"/>
                </a:highlight>
              </a:rPr>
              <a:t>좀 큰 사이즈</a:t>
            </a:r>
            <a:r>
              <a:rPr lang="en-US" altLang="ko-KR" sz="2400"/>
              <a:t>, data L/R </a:t>
            </a:r>
            <a:r>
              <a:rPr lang="ko-KR" altLang="en-US" sz="2400"/>
              <a:t>하나로 정렬해서 </a:t>
            </a:r>
            <a:r>
              <a:rPr lang="en-US" altLang="ko-KR" sz="2400"/>
              <a:t>random flip (rotation</a:t>
            </a:r>
            <a:r>
              <a:rPr lang="ko-KR" altLang="en-US" sz="2400"/>
              <a:t>에서 추가된 형태</a:t>
            </a:r>
            <a:r>
              <a:rPr lang="en-US" altLang="ko-KR" sz="2400"/>
              <a:t>)</a:t>
            </a:r>
          </a:p>
          <a:p>
            <a:endParaRPr lang="en-US" altLang="ko-KR" sz="2400"/>
          </a:p>
          <a:p>
            <a:r>
              <a:rPr lang="en-US" altLang="ko-KR" sz="2400" b="1"/>
              <a:t>2. </a:t>
            </a:r>
            <a:r>
              <a:rPr lang="ko-KR" altLang="en-US" sz="2400" b="1"/>
              <a:t>데이터셋 </a:t>
            </a:r>
            <a:r>
              <a:rPr lang="en-US" altLang="ko-KR" sz="2400" b="1"/>
              <a:t>train, val, test </a:t>
            </a:r>
            <a:r>
              <a:rPr lang="ko-KR" altLang="en-US" sz="2400" b="1"/>
              <a:t>분배 </a:t>
            </a:r>
            <a:r>
              <a:rPr lang="en-US" altLang="ko-KR" sz="2400" b="1"/>
              <a:t>: X</a:t>
            </a:r>
          </a:p>
          <a:p>
            <a:endParaRPr lang="en-US" altLang="ko-KR" sz="2400" b="1"/>
          </a:p>
          <a:p>
            <a:pPr marL="342900" indent="-342900">
              <a:buAutoNum type="arabicPeriod" startAt="3"/>
            </a:pPr>
            <a:r>
              <a:rPr lang="en-US" altLang="ko-KR" sz="2400" b="1"/>
              <a:t>xray+Heatmap</a:t>
            </a:r>
            <a:r>
              <a:rPr lang="ko-KR" altLang="en-US" sz="2400" b="1"/>
              <a:t>과</a:t>
            </a:r>
            <a:r>
              <a:rPr lang="en-US" altLang="ko-KR" sz="2400" b="1"/>
              <a:t> bounding box </a:t>
            </a:r>
            <a:r>
              <a:rPr lang="ko-KR" altLang="en-US" sz="2400" b="1"/>
              <a:t>비교 </a:t>
            </a:r>
            <a:r>
              <a:rPr lang="en-US" altLang="ko-KR" sz="2400" b="1"/>
              <a:t>: resize </a:t>
            </a:r>
            <a:r>
              <a:rPr lang="ko-KR" altLang="en-US" sz="2400" b="1"/>
              <a:t>후 </a:t>
            </a:r>
            <a:r>
              <a:rPr lang="en-US" altLang="ko-KR" sz="2400" b="1"/>
              <a:t>pixel</a:t>
            </a:r>
            <a:r>
              <a:rPr lang="ko-KR" altLang="en-US" sz="2400" b="1"/>
              <a:t>별로 위치확인</a:t>
            </a:r>
            <a:endParaRPr lang="en-US" altLang="ko-KR" sz="2400" b="1"/>
          </a:p>
          <a:p>
            <a:r>
              <a:rPr lang="en-US" altLang="ko-KR" sz="2400">
                <a:ea typeface="맑은 고딕"/>
              </a:rPr>
              <a:t>: threshold</a:t>
            </a:r>
            <a:r>
              <a:rPr lang="ko-KR" altLang="en-US" sz="2400">
                <a:ea typeface="맑은 고딕"/>
              </a:rPr>
              <a:t>값 정해서</a:t>
            </a:r>
            <a:r>
              <a:rPr lang="en-US" altLang="ko-KR" sz="2400">
                <a:ea typeface="맑은 고딕"/>
              </a:rPr>
              <a:t>(</a:t>
            </a:r>
            <a:r>
              <a:rPr lang="ko-KR" altLang="en-US" sz="2400">
                <a:ea typeface="맑은 고딕"/>
              </a:rPr>
              <a:t>혹은 </a:t>
            </a:r>
            <a:r>
              <a:rPr lang="en-US" altLang="ko-KR" sz="2400">
                <a:ea typeface="맑은 고딕"/>
              </a:rPr>
              <a:t>max</a:t>
            </a:r>
            <a:r>
              <a:rPr lang="ko-KR" altLang="en-US" sz="2400">
                <a:ea typeface="맑은 고딕"/>
              </a:rPr>
              <a:t>값 하나</a:t>
            </a:r>
            <a:r>
              <a:rPr lang="en-US" altLang="ko-KR" sz="2400">
                <a:ea typeface="맑은 고딕"/>
              </a:rPr>
              <a:t>)</a:t>
            </a:r>
            <a:r>
              <a:rPr lang="ko-KR" altLang="en-US" sz="240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틀린거</a:t>
            </a:r>
            <a:r>
              <a:rPr lang="en-US" altLang="ko-KR" sz="2400">
                <a:ea typeface="맑은 고딕"/>
              </a:rPr>
              <a:t>, </a:t>
            </a:r>
            <a:r>
              <a:rPr lang="ko-KR" altLang="en-US" sz="2400">
                <a:ea typeface="맑은 고딕"/>
              </a:rPr>
              <a:t>맞는 거 나눠서 수치 상으로 비교</a:t>
            </a:r>
            <a:endParaRPr lang="en-US" altLang="ko-KR" sz="2400">
              <a:ea typeface="맑은 고딕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400"/>
          </a:p>
          <a:p>
            <a:r>
              <a:rPr lang="en-US" altLang="ko-KR" sz="2400" b="1"/>
              <a:t>4. MAE center : </a:t>
            </a:r>
            <a:r>
              <a:rPr lang="en-US" altLang="ko-KR" sz="2400"/>
              <a:t>xray </a:t>
            </a:r>
            <a:r>
              <a:rPr lang="ko-KR" altLang="en-US" sz="2400"/>
              <a:t>이미지를 </a:t>
            </a:r>
            <a:r>
              <a:rPr lang="en-US" altLang="ko-KR" sz="2400"/>
              <a:t>L/R </a:t>
            </a:r>
            <a:r>
              <a:rPr lang="ko-KR" altLang="en-US" sz="2400"/>
              <a:t>한 쪽 정렬 후 </a:t>
            </a:r>
            <a:r>
              <a:rPr lang="en-US" altLang="ko-KR" sz="2400"/>
              <a:t>center crop </a:t>
            </a:r>
            <a:r>
              <a:rPr lang="ko-KR" altLang="en-US" sz="2400"/>
              <a:t>사이즈</a:t>
            </a:r>
            <a:r>
              <a:rPr lang="en-US" altLang="ko-KR" sz="2400"/>
              <a:t> </a:t>
            </a:r>
            <a:r>
              <a:rPr lang="ko-KR" altLang="en-US" sz="2400"/>
              <a:t>줄이기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 b="1">
                <a:highlight>
                  <a:srgbClr val="FFFF00"/>
                </a:highlight>
              </a:rPr>
              <a:t>5. Code refactoring</a:t>
            </a:r>
          </a:p>
          <a:p>
            <a:endParaRPr lang="en-US" altLang="ko-KR" sz="2400" b="1"/>
          </a:p>
          <a:p>
            <a:r>
              <a:rPr lang="en-US" altLang="ko-KR" sz="2400" b="1"/>
              <a:t>6. </a:t>
            </a:r>
            <a:r>
              <a:rPr lang="ko-KR" altLang="en-US" sz="2400" b="1"/>
              <a:t>기존 것들 </a:t>
            </a:r>
            <a:r>
              <a:rPr lang="en-US" altLang="ko-KR" sz="2400" b="1"/>
              <a:t>ViT</a:t>
            </a:r>
            <a:r>
              <a:rPr lang="ko-KR" altLang="en-US" sz="2400" b="1"/>
              <a:t>로 성능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5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4A3A-53B7-95B0-EDB6-CD35311A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altLang="ko-KR"/>
              <a:t>Proxy-task </a:t>
            </a:r>
            <a:r>
              <a:rPr lang="ko-KR" altLang="en-US"/>
              <a:t>성능 업데이트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20A2776-6A38-EAD6-F42F-1DF4FB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08780"/>
              </p:ext>
            </p:extLst>
          </p:nvPr>
        </p:nvGraphicFramePr>
        <p:xfrm>
          <a:off x="652739" y="2253971"/>
          <a:ext cx="6854497" cy="415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901015B-487F-240B-9A3A-02D306C5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42" y="2253971"/>
            <a:ext cx="3126258" cy="39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4FD1BE-40E7-53CB-551B-DF49367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ko-KR" altLang="en-US"/>
              <a:t>진행 상황</a:t>
            </a:r>
          </a:p>
        </p:txBody>
      </p:sp>
      <p:pic>
        <p:nvPicPr>
          <p:cNvPr id="2" name="그림 1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BCDE067E-B4F8-F9A9-0F32-A44B76E4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1" y="1669428"/>
            <a:ext cx="10815784" cy="43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D71D-C4D1-B1BA-519F-B5F3907E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33" y="431386"/>
            <a:ext cx="9969971" cy="1287934"/>
          </a:xfrm>
        </p:spPr>
        <p:txBody>
          <a:bodyPr/>
          <a:lstStyle/>
          <a:p>
            <a:r>
              <a:rPr lang="ko-KR" altLang="en-US" b="1">
                <a:ea typeface="맑은 고딕"/>
              </a:rPr>
              <a:t>GRAD-CAM </a:t>
            </a:r>
            <a:r>
              <a:rPr lang="ko-KR" altLang="en-US" b="1" err="1">
                <a:ea typeface="맑은 고딕"/>
              </a:rPr>
              <a:t>Bounding-Box적용</a:t>
            </a:r>
            <a:endParaRPr lang="ko-KR" altLang="en-US" b="1">
              <a:ea typeface="맑은 고딕"/>
            </a:endParaRPr>
          </a:p>
        </p:txBody>
      </p:sp>
      <p:pic>
        <p:nvPicPr>
          <p:cNvPr id="4" name="내용 개체 틀 3" descr="예술, 스크린샷, 흑백이(가) 표시된 사진&#10;&#10;자동 생성된 설명">
            <a:extLst>
              <a:ext uri="{FF2B5EF4-FFF2-40B4-BE49-F238E27FC236}">
                <a16:creationId xmlns:a16="http://schemas.microsoft.com/office/drawing/2014/main" id="{7096F160-69F4-3001-9A7C-56AC0CDE7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98" y="1932789"/>
            <a:ext cx="4880865" cy="2497493"/>
          </a:xfrm>
        </p:spPr>
      </p:pic>
      <p:pic>
        <p:nvPicPr>
          <p:cNvPr id="5" name="그림 4" descr="예술, 페인팅, 다채로움, 현대 미술이(가) 표시된 사진&#10;&#10;자동 생성된 설명">
            <a:extLst>
              <a:ext uri="{FF2B5EF4-FFF2-40B4-BE49-F238E27FC236}">
                <a16:creationId xmlns:a16="http://schemas.microsoft.com/office/drawing/2014/main" id="{5E3AC4AE-8796-4BFE-1B41-EA11DBD5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39" y="1929848"/>
            <a:ext cx="2536411" cy="2501348"/>
          </a:xfrm>
          <a:prstGeom prst="rect">
            <a:avLst/>
          </a:prstGeom>
        </p:spPr>
      </p:pic>
      <p:pic>
        <p:nvPicPr>
          <p:cNvPr id="6" name="그림 5" descr="스크린샷, 직사각형, 블랙, 사각형이(가) 표시된 사진&#10;&#10;자동 생성된 설명">
            <a:extLst>
              <a:ext uri="{FF2B5EF4-FFF2-40B4-BE49-F238E27FC236}">
                <a16:creationId xmlns:a16="http://schemas.microsoft.com/office/drawing/2014/main" id="{0F3AD1BF-76C2-2CCF-EDE5-10408309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115" y="1932609"/>
            <a:ext cx="2539599" cy="2495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39E79-521D-BE44-F38B-021058108F05}"/>
              </a:ext>
            </a:extLst>
          </p:cNvPr>
          <p:cNvSpPr txBox="1"/>
          <p:nvPr/>
        </p:nvSpPr>
        <p:spPr>
          <a:xfrm>
            <a:off x="924515" y="4672288"/>
            <a:ext cx="997937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err="1">
                <a:ea typeface="맑은 고딕"/>
              </a:rPr>
              <a:t>진행방향</a:t>
            </a: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1. CNN, </a:t>
            </a:r>
            <a:r>
              <a:rPr lang="en-US" altLang="ko-KR" err="1">
                <a:ea typeface="맑은 고딕"/>
              </a:rPr>
              <a:t>ViT등을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활용하여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학습한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 </a:t>
            </a:r>
          </a:p>
          <a:p>
            <a:r>
              <a:rPr lang="en-US" altLang="ko-KR">
                <a:ea typeface="맑은 고딕"/>
              </a:rPr>
              <a:t>2. </a:t>
            </a:r>
            <a:r>
              <a:rPr lang="en-US" altLang="ko-KR" err="1">
                <a:ea typeface="맑은 고딕"/>
              </a:rPr>
              <a:t>학습된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모델을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활용하여</a:t>
            </a:r>
            <a:r>
              <a:rPr lang="en-US" altLang="ko-KR">
                <a:ea typeface="맑은 고딕"/>
              </a:rPr>
              <a:t> Grad-Cam heatmap </a:t>
            </a:r>
            <a:r>
              <a:rPr lang="en-US" altLang="ko-KR" err="1">
                <a:ea typeface="맑은 고딕"/>
              </a:rPr>
              <a:t>생성</a:t>
            </a: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3. </a:t>
            </a:r>
            <a:r>
              <a:rPr lang="en-US" altLang="ko-KR" err="1">
                <a:ea typeface="맑은 고딕"/>
              </a:rPr>
              <a:t>학습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결과값과</a:t>
            </a:r>
            <a:r>
              <a:rPr lang="en-US" altLang="ko-KR">
                <a:ea typeface="맑은 고딕"/>
              </a:rPr>
              <a:t> Heatmap </a:t>
            </a:r>
            <a:r>
              <a:rPr lang="en-US" altLang="ko-KR" err="1">
                <a:ea typeface="맑은 고딕"/>
              </a:rPr>
              <a:t>분석을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통하여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임계값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설정</a:t>
            </a: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4. </a:t>
            </a:r>
            <a:r>
              <a:rPr lang="en-US" altLang="ko-KR" err="1">
                <a:ea typeface="맑은 고딕"/>
              </a:rPr>
              <a:t>임계값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이외의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부분을</a:t>
            </a:r>
            <a:r>
              <a:rPr lang="en-US" altLang="ko-KR">
                <a:ea typeface="맑은 고딕"/>
              </a:rPr>
              <a:t> Heatmap </a:t>
            </a:r>
            <a:r>
              <a:rPr lang="en-US" altLang="ko-KR" err="1">
                <a:ea typeface="맑은 고딕"/>
              </a:rPr>
              <a:t>이미지에서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제거</a:t>
            </a: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5. Bounding-</a:t>
            </a:r>
            <a:r>
              <a:rPr lang="en-US" altLang="ko-KR" err="1">
                <a:ea typeface="맑은 고딕"/>
              </a:rPr>
              <a:t>Box와의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비교를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통하여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Box안에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위치하는지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판별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598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AE04C6-EF4F-8E32-FC62-AF8A4AAC8628}"/>
              </a:ext>
            </a:extLst>
          </p:cNvPr>
          <p:cNvSpPr txBox="1"/>
          <p:nvPr/>
        </p:nvSpPr>
        <p:spPr>
          <a:xfrm>
            <a:off x="467852" y="962512"/>
            <a:ext cx="115316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b="1" err="1">
                <a:ea typeface="맑은 고딕"/>
              </a:rPr>
              <a:t>질문</a:t>
            </a:r>
            <a:endParaRPr lang="en-US" altLang="ko-KR" sz="2400" b="1">
              <a:ea typeface="맑은 고딕"/>
            </a:endParaRPr>
          </a:p>
          <a:p>
            <a:endParaRPr lang="en-US" altLang="ko-KR" sz="2400" b="1"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 sz="2400">
                <a:ea typeface="맑은 고딕"/>
              </a:rPr>
              <a:t>Proxy </a:t>
            </a:r>
            <a:r>
              <a:rPr lang="en-US" altLang="ko-KR" sz="2400" err="1">
                <a:ea typeface="맑은 고딕"/>
              </a:rPr>
              <a:t>epoch를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적게만</a:t>
            </a:r>
            <a:r>
              <a:rPr lang="en-US" altLang="ko-KR" sz="2400">
                <a:ea typeface="맑은 고딕"/>
              </a:rPr>
              <a:t>? </a:t>
            </a:r>
            <a:r>
              <a:rPr lang="en-US" altLang="ko-KR" sz="2400" err="1">
                <a:ea typeface="맑은 고딕"/>
              </a:rPr>
              <a:t>다시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학습했을때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성능이</a:t>
            </a:r>
            <a:r>
              <a:rPr lang="en-US" altLang="ko-KR" sz="2400">
                <a:ea typeface="맑은 고딕"/>
              </a:rPr>
              <a:t> 더 </a:t>
            </a:r>
            <a:r>
              <a:rPr lang="en-US" altLang="ko-KR" sz="2400" err="1">
                <a:ea typeface="맑은 고딕"/>
              </a:rPr>
              <a:t>좋은지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확인</a:t>
            </a:r>
            <a:r>
              <a:rPr lang="en-US" altLang="ko-KR" sz="2400">
                <a:ea typeface="맑은 고딕"/>
              </a:rPr>
              <a:t>?</a:t>
            </a:r>
          </a:p>
          <a:p>
            <a:r>
              <a:rPr lang="en-US" altLang="ko-KR" sz="2400">
                <a:highlight>
                  <a:srgbClr val="FF0000"/>
                </a:highlight>
                <a:ea typeface="맑은 고딕"/>
              </a:rPr>
              <a:t>-&gt; </a:t>
            </a:r>
            <a:r>
              <a:rPr lang="ko-KR" altLang="en-US" sz="2400">
                <a:highlight>
                  <a:srgbClr val="FF0000"/>
                </a:highlight>
                <a:ea typeface="맑은 고딕"/>
              </a:rPr>
              <a:t>적게</a:t>
            </a:r>
            <a:endParaRPr lang="en-US" altLang="ko-KR" sz="2400">
              <a:highlight>
                <a:srgbClr val="FF0000"/>
              </a:highlight>
              <a:ea typeface="맑은 고딕"/>
            </a:endParaRPr>
          </a:p>
          <a:p>
            <a:pPr marL="457200" indent="-457200">
              <a:buAutoNum type="arabicPeriod"/>
            </a:pPr>
            <a:endParaRPr lang="en-US" altLang="ko-KR" sz="2400">
              <a:highlight>
                <a:srgbClr val="FF0000"/>
              </a:highlight>
              <a:ea typeface="맑은 고딕"/>
            </a:endParaRPr>
          </a:p>
          <a:p>
            <a:r>
              <a:rPr lang="en-US" altLang="ko-KR" sz="2400">
                <a:highlight>
                  <a:srgbClr val="FF0000"/>
                </a:highlight>
                <a:ea typeface="맑은 고딕"/>
              </a:rPr>
              <a:t>ACC</a:t>
            </a:r>
            <a:r>
              <a:rPr lang="ko-KR" altLang="en-US" sz="2400">
                <a:highlight>
                  <a:srgbClr val="FF0000"/>
                </a:highlight>
                <a:ea typeface="맑은 고딕"/>
              </a:rPr>
              <a:t>만 낮은 경우</a:t>
            </a:r>
            <a:r>
              <a:rPr lang="en-US" altLang="ko-KR" sz="2400">
                <a:highlight>
                  <a:srgbClr val="FF0000"/>
                </a:highlight>
                <a:ea typeface="맑은 고딕"/>
              </a:rPr>
              <a:t>, threshold </a:t>
            </a:r>
            <a:r>
              <a:rPr lang="ko-KR" altLang="en-US" sz="2400">
                <a:highlight>
                  <a:srgbClr val="FF0000"/>
                </a:highlight>
                <a:ea typeface="맑은 고딕"/>
              </a:rPr>
              <a:t>조정</a:t>
            </a:r>
            <a:endParaRPr lang="en-US" altLang="ko-KR" sz="2400">
              <a:highlight>
                <a:srgbClr val="FF0000"/>
              </a:highlight>
              <a:ea typeface="맑은 고딕"/>
            </a:endParaRPr>
          </a:p>
          <a:p>
            <a:r>
              <a:rPr lang="ko-KR" altLang="en-US" sz="2400">
                <a:highlight>
                  <a:srgbClr val="FF0000"/>
                </a:highlight>
                <a:ea typeface="맑은 고딕"/>
              </a:rPr>
              <a:t>좌우 </a:t>
            </a:r>
            <a:r>
              <a:rPr lang="en-US" altLang="ko-KR" sz="2400">
                <a:highlight>
                  <a:srgbClr val="FF0000"/>
                </a:highlight>
                <a:ea typeface="맑은 고딕"/>
              </a:rPr>
              <a:t>flip, </a:t>
            </a:r>
            <a:r>
              <a:rPr lang="ko-KR" altLang="en-US" sz="2400">
                <a:highlight>
                  <a:srgbClr val="FF0000"/>
                </a:highlight>
                <a:ea typeface="맑은 고딕"/>
              </a:rPr>
              <a:t>상하 </a:t>
            </a:r>
            <a:r>
              <a:rPr lang="en-US" altLang="ko-KR" sz="2400">
                <a:highlight>
                  <a:srgbClr val="FF0000"/>
                </a:highlight>
                <a:ea typeface="맑은 고딕"/>
              </a:rPr>
              <a:t>flip</a:t>
            </a:r>
            <a:r>
              <a:rPr lang="ko-KR" altLang="en-US" sz="2400">
                <a:highlight>
                  <a:srgbClr val="FF0000"/>
                </a:highlight>
                <a:ea typeface="맑은 고딕"/>
              </a:rPr>
              <a:t>까지 추가해서 </a:t>
            </a:r>
            <a:r>
              <a:rPr lang="en-US" altLang="ko-KR" sz="2400">
                <a:highlight>
                  <a:srgbClr val="FF0000"/>
                </a:highlight>
                <a:ea typeface="맑은 고딕"/>
              </a:rPr>
              <a:t>16</a:t>
            </a:r>
            <a:r>
              <a:rPr lang="ko-KR" altLang="en-US" sz="2400">
                <a:highlight>
                  <a:srgbClr val="FF0000"/>
                </a:highlight>
                <a:ea typeface="맑은 고딕"/>
              </a:rPr>
              <a:t>가지 경우의 수 시도</a:t>
            </a:r>
            <a:endParaRPr lang="en-US" altLang="ko-KR" sz="2400">
              <a:highlight>
                <a:srgbClr val="FF0000"/>
              </a:highlight>
              <a:ea typeface="맑은 고딕"/>
            </a:endParaRPr>
          </a:p>
          <a:p>
            <a:endParaRPr lang="en-US" altLang="ko-KR" sz="2400">
              <a:ea typeface="맑은 고딕"/>
            </a:endParaRPr>
          </a:p>
          <a:p>
            <a:pPr marL="457200" indent="-457200">
              <a:buAutoNum type="arabicPeriod"/>
            </a:pPr>
            <a:endParaRPr lang="en-US" altLang="ko-KR" sz="2400" b="1">
              <a:ea typeface="맑은 고딕"/>
            </a:endParaRPr>
          </a:p>
          <a:p>
            <a:pPr marL="457200" indent="-457200">
              <a:buAutoNum type="arabicPeriod"/>
            </a:pPr>
            <a:endParaRPr lang="en-US" altLang="ko-KR" sz="2400" b="1">
              <a:ea typeface="맑은 고딕"/>
            </a:endParaRPr>
          </a:p>
          <a:p>
            <a:pPr marL="457200" indent="-457200">
              <a:buAutoNum type="arabicPeriod"/>
            </a:pPr>
            <a:endParaRPr lang="en-US" altLang="ko-KR" sz="2400" b="1">
              <a:ea typeface="맑은 고딕"/>
            </a:endParaRPr>
          </a:p>
          <a:p>
            <a:endParaRPr lang="en-US" altLang="ko-KR" sz="24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019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8D231B74378349B1D12D58A47D7D84" ma:contentTypeVersion="6" ma:contentTypeDescription="새 문서를 만듭니다." ma:contentTypeScope="" ma:versionID="0f8a4de0edd1053c79a56bac1f142eaa">
  <xsd:schema xmlns:xsd="http://www.w3.org/2001/XMLSchema" xmlns:xs="http://www.w3.org/2001/XMLSchema" xmlns:p="http://schemas.microsoft.com/office/2006/metadata/properties" xmlns:ns3="1d58a02e-a6a4-40cb-a323-e42250b509a0" targetNamespace="http://schemas.microsoft.com/office/2006/metadata/properties" ma:root="true" ma:fieldsID="02970aacc87c9ef8234533e42a694bc9" ns3:_="">
    <xsd:import namespace="1d58a02e-a6a4-40cb-a323-e42250b509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8a02e-a6a4-40cb-a323-e42250b50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58a02e-a6a4-40cb-a323-e42250b509a0" xsi:nil="true"/>
  </documentManagement>
</p:properties>
</file>

<file path=customXml/itemProps1.xml><?xml version="1.0" encoding="utf-8"?>
<ds:datastoreItem xmlns:ds="http://schemas.openxmlformats.org/officeDocument/2006/customXml" ds:itemID="{7D053CFD-DA69-4F61-9418-7F203C234FD6}">
  <ds:schemaRefs>
    <ds:schemaRef ds:uri="1d58a02e-a6a4-40cb-a323-e42250b509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1017A6-2558-4340-89F3-2EA87B7E84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2C6B-CAF7-4655-9534-1E94F6E6541E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1d58a02e-a6a4-40cb-a323-e42250b509a0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2024.05.16 미팅</vt:lpstr>
      <vt:lpstr>PowerPoint 프레젠테이션</vt:lpstr>
      <vt:lpstr>Proxy-task 성능 업데이트</vt:lpstr>
      <vt:lpstr>진행 상황</vt:lpstr>
      <vt:lpstr>GRAD-CAM Bounding-Box적용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</cp:revision>
  <dcterms:created xsi:type="dcterms:W3CDTF">2024-05-16T05:13:53Z</dcterms:created>
  <dcterms:modified xsi:type="dcterms:W3CDTF">2024-05-16T09:19:49Z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0x010100B18D231B74378349B1D12D58A47D7D84</vt:lpwstr>
  </property>
</Properties>
</file>