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2" r:id="rId8"/>
    <p:sldId id="263" r:id="rId9"/>
    <p:sldId id="258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09CF5-9A24-4349-B1B5-54AA1F747848}" v="1117" dt="2024-05-23T09:39:54.511"/>
    <p1510:client id="{6DEB26B2-4C17-6A9C-6BE3-A4676EBEE64B}" v="49" dt="2024-05-23T08:49:59.824"/>
    <p1510:client id="{DEACA87B-71FE-1956-1A87-F9C88B296154}" v="454" dt="2024-05-23T07:11:35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A913-F1DF-A6C6-DE3C-9F123896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1D85D-5F13-51AC-1522-DE96E9BAA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E7F9E-08BF-F5B9-79B5-D1C3E987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51FD2-93A5-5871-CF93-B7560D19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9E714-3A7A-09C4-B6A7-5C5C0264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3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0FEE4-F7BD-53CA-78BC-6B62A8E4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43A917-3F7E-491E-3DC6-3BF45185C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ED66-1222-11FF-C017-A6A933E9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B98E3-F162-3AE1-0988-71ADE9F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F0E27-3F3C-C0FA-F453-99923989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CF50-8635-74E1-113F-105FD41AA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C68C5-FD63-17DE-4393-683F4C5D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10E7F-1B50-1095-7594-847C26AB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F5DBA-1D4B-DC6B-C0C9-D754EB9B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F3088-4FBB-3672-B38B-E9EDEE2D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8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A4423-7872-FC94-B26E-DF1C3E3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043C1-D284-AB84-83DD-D94D67E1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E4B72-3C84-72CF-36AF-97203858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B6A05-22ED-DCE8-3C63-A91EE7E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CA1E7-B5B5-3204-3631-76CDF350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2CE41-807F-D3A6-2A1C-63BE0004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D47A5-E299-1C54-99DB-4433064F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7AE90-B762-4D90-2641-3AA61C41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E0CB7-1E0D-896B-0E32-A2DB301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55730-9D5A-B79F-C371-BB46D510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1273D-C11C-B2CC-A68A-45E7C191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AD6CC-7F6D-93C7-756B-52F6E652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0F70E-9BC5-8370-0222-34D9250A5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DE837-D34A-40FF-6DA9-39FE6624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14594-9D40-23E9-4279-DFA68AD6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6A9A2-7D6D-6539-A089-FE70F614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5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A7B5-E044-5717-56C1-DF89CA8A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74311-2752-F128-4B65-443EBB88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5182BE-9AB9-3068-FBBD-3F9E95D0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CD4FE9-0799-2B92-A140-F47694EC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F78A14-096C-12D9-0B3C-1EA30AB90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D081E3-AA7A-F9E0-3EA4-9F54FB84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5371-4A86-2C98-5C4A-6E9C7737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278BD0-2C7E-5F63-1831-94D9CDE4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5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224-2E78-0CD6-B01B-6604C2E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2C5121-DA76-6001-1CE7-FD217438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60627-4873-0A94-1D1C-75AAC141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58AF03-9C43-0FEB-4E02-9AADC78D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07C38-5ED7-9E69-CB48-98EADAC2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86A7A1-3858-35F0-9C97-8A2C11A1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EC952-271C-0F35-53D7-D8345E09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3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56640-BD0A-4C38-034B-1D49614A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D8108-1604-E927-8098-35CDD682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0FEA2-0C06-1AFF-8D80-911A3683A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785BC-09E0-005A-F57E-25E8EC4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4FFD1-45F4-43A5-BE50-5FC1C0F8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D77E3-0EAB-9EC1-44E4-1F531D41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C832B-8BAF-0DF0-E6B1-9734B399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BF987E-40B2-D179-3B72-021E9852B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7A1CD-1889-3355-8AFC-0BFA6D57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5FD0C-1637-258B-DF0B-9B7A85D5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2FB04-D457-06E5-7F8B-48B06A51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1A38C-3480-5A48-34B6-596852A1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7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ACD10-90E2-F6FF-47F7-7A3D9B0B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25289-0BB4-8844-1FD5-59676996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76536-5481-1FA4-EADB-B210CE266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BA97-82B5-496C-B2DD-081EC55B3868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46E15-1A8D-6B05-0B2A-A49E9C98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E89C8-1886-2EAE-5B95-9BEA7AA9C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99E2-81C0-40F3-AAC6-A3DAB932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2E046-8A19-405D-2D55-C0AFBDC91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 meeting 7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41E9E-28C1-00E0-A381-D8838E2F1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7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49A5-6ED9-7522-3382-58EABC6C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ko-KR" altLang="en-US" err="1">
                <a:ea typeface="맑은 고딕"/>
              </a:rPr>
              <a:t>Grad-Cam</a:t>
            </a:r>
          </a:p>
        </p:txBody>
      </p:sp>
      <p:pic>
        <p:nvPicPr>
          <p:cNvPr id="4" name="내용 개체 틀 3" descr="엑스레이 필름, 의료 영상, 방사선과, 방사선 촬영이(가) 표시된 사진&#10;&#10;자동 생성된 설명">
            <a:extLst>
              <a:ext uri="{FF2B5EF4-FFF2-40B4-BE49-F238E27FC236}">
                <a16:creationId xmlns:a16="http://schemas.microsoft.com/office/drawing/2014/main" id="{515F3BBE-8B73-5749-4D5F-F049AA88C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702" y="1520825"/>
            <a:ext cx="2120254" cy="2154005"/>
          </a:xfrm>
        </p:spPr>
      </p:pic>
      <p:pic>
        <p:nvPicPr>
          <p:cNvPr id="5" name="그림 4" descr="다채로움, 스크린샷, 일렉트릭 블루, 마조렐 블루이(가) 표시된 사진&#10;&#10;자동 생성된 설명">
            <a:extLst>
              <a:ext uri="{FF2B5EF4-FFF2-40B4-BE49-F238E27FC236}">
                <a16:creationId xmlns:a16="http://schemas.microsoft.com/office/drawing/2014/main" id="{3E0B7B43-70F9-9D10-1E7C-FDC2E5D9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35" y="1516516"/>
            <a:ext cx="2103429" cy="2154249"/>
          </a:xfrm>
          <a:prstGeom prst="rect">
            <a:avLst/>
          </a:prstGeom>
        </p:spPr>
      </p:pic>
      <p:pic>
        <p:nvPicPr>
          <p:cNvPr id="6" name="그림 5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CF7D4D35-6263-75EC-6244-CD297B4E6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881" y="1517325"/>
            <a:ext cx="2175784" cy="215673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8164BC-D027-185F-3B6C-F7DF8EA107C4}"/>
              </a:ext>
            </a:extLst>
          </p:cNvPr>
          <p:cNvSpPr>
            <a:spLocks noGrp="1"/>
          </p:cNvSpPr>
          <p:nvPr/>
        </p:nvSpPr>
        <p:spPr>
          <a:xfrm>
            <a:off x="1088571" y="4220483"/>
            <a:ext cx="9808029" cy="1934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af-ZA">
                <a:ea typeface="맑은 고딕"/>
              </a:rPr>
              <a:t>[테스트]</a:t>
            </a:r>
          </a:p>
          <a:p>
            <a:pPr marL="0" indent="0">
              <a:buNone/>
            </a:pPr>
            <a:r>
              <a:rPr lang="ko-KR" altLang="af-ZA">
                <a:ea typeface="맑은 고딕"/>
              </a:rPr>
              <a:t>파일명: 14782432 - </a:t>
            </a:r>
            <a:r>
              <a:rPr lang="af-ZA" err="1"/>
              <a:t>hv</a:t>
            </a:r>
            <a:r>
              <a:rPr lang="af-ZA"/>
              <a:t> </a:t>
            </a:r>
            <a:r>
              <a:rPr lang="ko-KR" altLang="en-US">
                <a:ea typeface="맑은 고딕"/>
              </a:rPr>
              <a:t>제거 </a:t>
            </a:r>
            <a:r>
              <a:rPr lang="ko-KR" altLang="en-US" err="1">
                <a:ea typeface="맑은 고딕"/>
              </a:rPr>
              <a:t>완</a:t>
            </a:r>
            <a:r>
              <a:rPr lang="en-US" altLang="ko-KR">
                <a:ea typeface="맑은 고딕"/>
              </a:rPr>
              <a:t>_1.</a:t>
            </a:r>
            <a:r>
              <a:rPr lang="af-ZA"/>
              <a:t>jpg</a:t>
            </a:r>
            <a:endParaRPr lang="ko-KR" altLang="en-US">
              <a:ea typeface="맑은 고딕"/>
            </a:endParaRPr>
          </a:p>
          <a:p>
            <a:pPr marL="0" indent="0">
              <a:buNone/>
            </a:pPr>
            <a:r>
              <a:rPr lang="en-US" altLang="ko-KR">
                <a:ea typeface="맑은 고딕"/>
              </a:rPr>
              <a:t>Attention sum: 1418.666748046875</a:t>
            </a:r>
            <a:endParaRPr lang="ko-KR" altLang="en-US">
              <a:ea typeface="맑은 고딕"/>
            </a:endParaRPr>
          </a:p>
          <a:p>
            <a:pPr marL="0" indent="0">
              <a:buNone/>
            </a:pPr>
            <a:r>
              <a:rPr lang="en-US" altLang="ko-KR">
                <a:latin typeface="Malgun Gothic"/>
                <a:ea typeface="Malgun Gothic"/>
              </a:rPr>
              <a:t>Attention sum</a:t>
            </a:r>
            <a:r>
              <a:rPr lang="en-US" altLang="ko-KR">
                <a:ea typeface="맑은 고딕"/>
              </a:rPr>
              <a:t>/</a:t>
            </a:r>
            <a:r>
              <a:rPr lang="ko-KR" altLang="en-US">
                <a:ea typeface="맑은 고딕"/>
              </a:rPr>
              <a:t>전체 </a:t>
            </a:r>
            <a:r>
              <a:rPr lang="en-US" altLang="ko-KR">
                <a:ea typeface="맑은 고딕"/>
              </a:rPr>
              <a:t>: 0.018214773584901874</a:t>
            </a:r>
            <a:endParaRPr lang="en-US"/>
          </a:p>
          <a:p>
            <a:pPr>
              <a:buNone/>
            </a:pPr>
            <a:r>
              <a:rPr lang="ko-KR" altLang="en-US" err="1">
                <a:ea typeface="+mn-lt"/>
                <a:cs typeface="+mn-lt"/>
              </a:rPr>
              <a:t>DB_Xray</a:t>
            </a:r>
            <a:r>
              <a:rPr lang="ko-KR" altLang="en-US">
                <a:ea typeface="+mn-lt"/>
                <a:cs typeface="+mn-lt"/>
              </a:rPr>
              <a:t>/</a:t>
            </a:r>
            <a:r>
              <a:rPr lang="ko-KR" altLang="en-US" err="1">
                <a:ea typeface="+mn-lt"/>
                <a:cs typeface="+mn-lt"/>
              </a:rPr>
              <a:t>test</a:t>
            </a:r>
            <a:r>
              <a:rPr lang="ko-KR" altLang="en-US">
                <a:ea typeface="+mn-lt"/>
                <a:cs typeface="+mn-lt"/>
              </a:rPr>
              <a:t>/0폴더 </a:t>
            </a:r>
            <a:r>
              <a:rPr lang="en-US" altLang="ko-KR">
                <a:latin typeface="Malgun Gothic"/>
                <a:ea typeface="+mn-lt"/>
                <a:cs typeface="+mn-lt"/>
              </a:rPr>
              <a:t>Attention </a:t>
            </a:r>
            <a:r>
              <a:rPr lang="en-US" altLang="ko-KR" err="1">
                <a:latin typeface="Malgun Gothic"/>
                <a:ea typeface="+mn-lt"/>
                <a:cs typeface="+mn-lt"/>
              </a:rPr>
              <a:t>sum_avg</a:t>
            </a:r>
            <a:r>
              <a:rPr lang="en-US">
                <a:ea typeface="+mn-lt"/>
                <a:cs typeface="+mn-lt"/>
              </a:rPr>
              <a:t>: 1453.8582112630208</a:t>
            </a:r>
            <a:endParaRPr lang="en-US"/>
          </a:p>
          <a:p>
            <a:pPr marL="0" indent="0">
              <a:buNone/>
            </a:pPr>
            <a:r>
              <a:rPr lang="en-US" altLang="ko-KR" sz="2700" err="1">
                <a:latin typeface="Malgun Gothic"/>
                <a:ea typeface="Malgun Gothic"/>
                <a:cs typeface="+mn-lt"/>
              </a:rPr>
              <a:t>DB_Xray</a:t>
            </a:r>
            <a:r>
              <a:rPr lang="en-US" altLang="ko-KR" sz="2700">
                <a:latin typeface="Malgun Gothic"/>
                <a:ea typeface="Malgun Gothic"/>
                <a:cs typeface="+mn-lt"/>
              </a:rPr>
              <a:t>/test/0</a:t>
            </a:r>
            <a:r>
              <a:rPr lang="ko-KR" altLang="en-US" sz="2700">
                <a:latin typeface="Malgun Gothic"/>
                <a:ea typeface="Malgun Gothic"/>
                <a:cs typeface="+mn-lt"/>
              </a:rPr>
              <a:t>폴더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latin typeface="Malgun Gothic"/>
                <a:ea typeface="Malgun Gothic"/>
                <a:cs typeface="+mn-lt"/>
              </a:rPr>
              <a:t>Attention sum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전체</a:t>
            </a:r>
            <a:r>
              <a:rPr lang="en-US">
                <a:ea typeface="+mn-lt"/>
                <a:cs typeface="+mn-lt"/>
              </a:rPr>
              <a:t>: 0.017837948143828507</a:t>
            </a:r>
            <a:endParaRPr lang="en-US">
              <a:ea typeface="맑은 고딕"/>
            </a:endParaRPr>
          </a:p>
          <a:p>
            <a:pPr marL="0" indent="0">
              <a:buNone/>
            </a:pPr>
            <a:endParaRPr lang="en-US" altLang="ko-KR">
              <a:ea typeface="맑은 고딕"/>
            </a:endParaRPr>
          </a:p>
          <a:p>
            <a:pPr marL="0" indent="0">
              <a:buNone/>
            </a:pP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483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FB7CB2-33DA-4242-7D91-3E56A663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9" y="3234299"/>
            <a:ext cx="10515600" cy="2500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proportion of energy contained in the ground-truth object bounding box over the whole energy of the attribution map. 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>
                <a:ea typeface="맑은 고딕"/>
              </a:rPr>
              <a:t>Q. p/(1-p) </a:t>
            </a:r>
            <a:r>
              <a:rPr lang="en-US" altLang="ko-KR" err="1">
                <a:ea typeface="맑은 고딕"/>
              </a:rPr>
              <a:t>한번에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비교</a:t>
            </a:r>
            <a:r>
              <a:rPr lang="en-US" altLang="ko-KR">
                <a:ea typeface="맑은 고딕"/>
              </a:rPr>
              <a:t> VS </a:t>
            </a:r>
            <a:r>
              <a:rPr lang="en-US" altLang="ko-KR" err="1">
                <a:ea typeface="맑은 고딕"/>
              </a:rPr>
              <a:t>p와</a:t>
            </a:r>
            <a:r>
              <a:rPr lang="en-US" altLang="ko-KR">
                <a:ea typeface="맑은 고딕"/>
              </a:rPr>
              <a:t> (1-p) </a:t>
            </a:r>
            <a:r>
              <a:rPr lang="en-US" altLang="ko-KR" err="1">
                <a:ea typeface="맑은 고딕"/>
              </a:rPr>
              <a:t>각각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추출</a:t>
            </a:r>
            <a:endParaRPr lang="en-US" altLang="ko-KR">
              <a:ea typeface="맑은 고딕"/>
            </a:endParaRPr>
          </a:p>
          <a:p>
            <a:pPr marL="514350" indent="-514350">
              <a:buAutoNum type="arabicPeriod"/>
            </a:pPr>
            <a:endParaRPr lang="en-US" altLang="ko-KR">
              <a:latin typeface="맑은 고딕" panose="020F0502020204030204"/>
              <a:ea typeface="맑은 고딕"/>
            </a:endParaRPr>
          </a:p>
          <a:p>
            <a:pPr marL="0" indent="0">
              <a:buNone/>
            </a:pPr>
            <a:endParaRPr lang="en-US" altLang="ko-KR" sz="130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1300">
              <a:latin typeface="Malgun Gothic"/>
              <a:ea typeface="Malgun Gothic"/>
            </a:endParaRPr>
          </a:p>
        </p:txBody>
      </p:sp>
      <p:pic>
        <p:nvPicPr>
          <p:cNvPr id="6" name="그림 5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CF768AF3-25B4-B6F3-A22D-4CD422BE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73" y="1129255"/>
            <a:ext cx="8026854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5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02BE3B-0629-FA58-9255-033C6F59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79" y="564573"/>
            <a:ext cx="9615696" cy="3915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0AFB8-E4BC-7561-4E1F-F00E92989ADB}"/>
              </a:ext>
            </a:extLst>
          </p:cNvPr>
          <p:cNvSpPr txBox="1"/>
          <p:nvPr/>
        </p:nvSpPr>
        <p:spPr>
          <a:xfrm>
            <a:off x="3244161" y="4815840"/>
            <a:ext cx="570367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어깨 </a:t>
            </a:r>
            <a:r>
              <a:rPr lang="en-US" altLang="ko-KR" sz="2000" b="1"/>
              <a:t>X-ray ViT random</a:t>
            </a:r>
            <a:r>
              <a:rPr lang="ko-KR" altLang="en-US" sz="2000" b="1"/>
              <a:t> </a:t>
            </a:r>
            <a:r>
              <a:rPr lang="en-US" altLang="ko-KR" sz="2000" b="1"/>
              <a:t>crop</a:t>
            </a:r>
            <a:r>
              <a:rPr lang="ko-KR" altLang="en-US" sz="2000" b="1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pretraining </a:t>
            </a:r>
            <a:r>
              <a:rPr lang="ko-KR" altLang="en-US" sz="2000"/>
              <a:t>완료</a:t>
            </a:r>
            <a:endParaRPr lang="en-US" altLang="ko-KR" sz="2000"/>
          </a:p>
          <a:p>
            <a:r>
              <a:rPr lang="en-US" altLang="ko-KR" sz="2000" b="1"/>
              <a:t>Proxy</a:t>
            </a:r>
            <a:r>
              <a:rPr lang="ko-KR" altLang="en-US" sz="2000" b="1"/>
              <a:t> </a:t>
            </a:r>
            <a:r>
              <a:rPr lang="en-US" altLang="ko-KR" sz="2000" b="1"/>
              <a:t>ViT </a:t>
            </a:r>
            <a:r>
              <a:rPr lang="en-US" altLang="ko-KR" sz="2000"/>
              <a:t>: </a:t>
            </a:r>
            <a:r>
              <a:rPr lang="ko-KR" altLang="en-US" sz="2000"/>
              <a:t>성능 완료 </a:t>
            </a:r>
            <a:r>
              <a:rPr lang="en-US" altLang="ko-KR" sz="2000"/>
              <a:t>but </a:t>
            </a:r>
            <a:r>
              <a:rPr lang="ko-KR" altLang="en-US" sz="2000"/>
              <a:t>나중에 한 번 더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highlight>
                  <a:srgbClr val="C0C0C0"/>
                </a:highlight>
              </a:rPr>
              <a:t> </a:t>
            </a:r>
            <a:r>
              <a:rPr lang="ko-KR" altLang="en-US" sz="2000" b="1">
                <a:highlight>
                  <a:srgbClr val="C0C0C0"/>
                </a:highlight>
              </a:rPr>
              <a:t>어깨 </a:t>
            </a:r>
            <a:r>
              <a:rPr lang="en-US" altLang="ko-KR" sz="2000" b="1">
                <a:highlight>
                  <a:srgbClr val="C0C0C0"/>
                </a:highlight>
              </a:rPr>
              <a:t>X-ray center</a:t>
            </a:r>
            <a:r>
              <a:rPr lang="ko-KR" altLang="en-US" sz="2000" b="1">
                <a:highlight>
                  <a:srgbClr val="C0C0C0"/>
                </a:highlight>
              </a:rPr>
              <a:t> </a:t>
            </a:r>
            <a:r>
              <a:rPr lang="en-US" altLang="ko-KR" sz="2000" b="1">
                <a:highlight>
                  <a:srgbClr val="C0C0C0"/>
                </a:highlight>
              </a:rPr>
              <a:t>crop </a:t>
            </a:r>
            <a:r>
              <a:rPr lang="en-US" altLang="ko-KR" sz="2000">
                <a:highlight>
                  <a:srgbClr val="C0C0C0"/>
                </a:highlight>
              </a:rPr>
              <a:t>: </a:t>
            </a:r>
            <a:r>
              <a:rPr lang="ko-KR" altLang="en-US" sz="2000">
                <a:highlight>
                  <a:srgbClr val="C0C0C0"/>
                </a:highlight>
              </a:rPr>
              <a:t>구현 방식 논의 필요</a:t>
            </a:r>
            <a:endParaRPr lang="en-US" altLang="ko-KR" sz="2000">
              <a:highlight>
                <a:srgbClr val="C0C0C0"/>
              </a:highlight>
            </a:endParaRP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0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1C81FAA-2D22-AF38-B9B8-1E3AF5D4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7" y="1470843"/>
            <a:ext cx="10502708" cy="32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9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엑스레이 필름, 방사선과이(가) 표시된 사진&#10;&#10;자동 생성된 설명">
            <a:extLst>
              <a:ext uri="{FF2B5EF4-FFF2-40B4-BE49-F238E27FC236}">
                <a16:creationId xmlns:a16="http://schemas.microsoft.com/office/drawing/2014/main" id="{F91E1A13-E610-1A42-30DA-195EF022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12" y="0"/>
            <a:ext cx="2677625" cy="6858000"/>
          </a:xfrm>
          <a:prstGeom prst="rect">
            <a:avLst/>
          </a:prstGeom>
        </p:spPr>
      </p:pic>
      <p:pic>
        <p:nvPicPr>
          <p:cNvPr id="6" name="그림 5" descr="엑스레이 필름, 텍스트, 의료 영상, 방사선과이(가) 표시된 사진&#10;&#10;자동 생성된 설명">
            <a:extLst>
              <a:ext uri="{FF2B5EF4-FFF2-40B4-BE49-F238E27FC236}">
                <a16:creationId xmlns:a16="http://schemas.microsoft.com/office/drawing/2014/main" id="{29DBB7B5-1F69-E541-EC75-28201308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7" y="0"/>
            <a:ext cx="2551974" cy="6858000"/>
          </a:xfrm>
          <a:prstGeom prst="rect">
            <a:avLst/>
          </a:prstGeom>
        </p:spPr>
      </p:pic>
      <p:pic>
        <p:nvPicPr>
          <p:cNvPr id="7" name="그림 6" descr="엑스레이 필름, 텍스트, 의료 영상, 방사선과이(가) 표시된 사진&#10;&#10;자동 생성된 설명">
            <a:extLst>
              <a:ext uri="{FF2B5EF4-FFF2-40B4-BE49-F238E27FC236}">
                <a16:creationId xmlns:a16="http://schemas.microsoft.com/office/drawing/2014/main" id="{77C828AF-185A-0892-EEA1-971268170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732" y="0"/>
            <a:ext cx="2340637" cy="6858000"/>
          </a:xfrm>
          <a:prstGeom prst="rect">
            <a:avLst/>
          </a:prstGeom>
        </p:spPr>
      </p:pic>
      <p:pic>
        <p:nvPicPr>
          <p:cNvPr id="8" name="그림 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36B1DBA-D2F8-C142-B396-BEA5341E6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27" y="0"/>
            <a:ext cx="1418897" cy="6858000"/>
          </a:xfrm>
          <a:prstGeom prst="rect">
            <a:avLst/>
          </a:prstGeom>
        </p:spPr>
      </p:pic>
      <p:pic>
        <p:nvPicPr>
          <p:cNvPr id="9" name="그림 8" descr="텍스트, 스크린샷, 의료 영상, 방사선과이(가) 표시된 사진&#10;&#10;자동 생성된 설명">
            <a:extLst>
              <a:ext uri="{FF2B5EF4-FFF2-40B4-BE49-F238E27FC236}">
                <a16:creationId xmlns:a16="http://schemas.microsoft.com/office/drawing/2014/main" id="{03CE44E6-6692-43A0-DE4B-D58FE9219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059" y="0"/>
            <a:ext cx="1526366" cy="68580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315BB2-308C-3564-8FD8-9BE72E009B3C}"/>
              </a:ext>
            </a:extLst>
          </p:cNvPr>
          <p:cNvCxnSpPr/>
          <p:nvPr/>
        </p:nvCxnSpPr>
        <p:spPr>
          <a:xfrm>
            <a:off x="3169920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7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C379-509B-2178-1945-D17ED19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질문사항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E182-E7A8-AE4C-2D8D-B963334A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만약 </a:t>
            </a:r>
            <a:r>
              <a:rPr lang="en-US" altLang="ko-KR"/>
              <a:t>Heatmap</a:t>
            </a:r>
            <a:r>
              <a:rPr lang="ko-KR" altLang="en-US"/>
              <a:t>을 사용한다면</a:t>
            </a:r>
            <a:r>
              <a:rPr lang="en-US" altLang="ko-KR"/>
              <a:t>, </a:t>
            </a:r>
            <a:r>
              <a:rPr lang="ko-KR" altLang="en-US"/>
              <a:t>그 </a:t>
            </a:r>
            <a:r>
              <a:rPr lang="en-US" altLang="ko-KR"/>
              <a:t>weight</a:t>
            </a:r>
            <a:r>
              <a:rPr lang="ko-KR" altLang="en-US"/>
              <a:t>은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Centercrop : </a:t>
            </a:r>
            <a:r>
              <a:rPr lang="ko-KR" altLang="en-US">
                <a:highlight>
                  <a:srgbClr val="FFFF00"/>
                </a:highlight>
              </a:rPr>
              <a:t>논문</a:t>
            </a:r>
            <a:r>
              <a:rPr lang="en-US" altLang="ko-KR">
                <a:highlight>
                  <a:srgbClr val="FFFF00"/>
                </a:highlight>
              </a:rPr>
              <a:t>, 2, 3</a:t>
            </a:r>
            <a:r>
              <a:rPr lang="ko-KR" altLang="en-US">
                <a:highlight>
                  <a:srgbClr val="FFFF00"/>
                </a:highlight>
              </a:rPr>
              <a:t>방법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3</a:t>
            </a:r>
            <a:r>
              <a:rPr lang="ko-KR" altLang="en-US">
                <a:highlight>
                  <a:srgbClr val="FFFF00"/>
                </a:highlight>
              </a:rPr>
              <a:t>방법은 </a:t>
            </a:r>
            <a:r>
              <a:rPr lang="en-US" altLang="ko-KR">
                <a:highlight>
                  <a:srgbClr val="FFFF00"/>
                </a:highlight>
              </a:rPr>
              <a:t>0,1</a:t>
            </a:r>
            <a:r>
              <a:rPr lang="ko-KR" altLang="en-US">
                <a:highlight>
                  <a:srgbClr val="FFFF00"/>
                </a:highlight>
              </a:rPr>
              <a:t>로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3</a:t>
            </a:r>
            <a:r>
              <a:rPr lang="ko-KR" altLang="en-US">
                <a:highlight>
                  <a:srgbClr val="FFFF00"/>
                </a:highlight>
              </a:rPr>
              <a:t>방법은 </a:t>
            </a:r>
            <a:r>
              <a:rPr lang="en-US" altLang="ko-KR">
                <a:highlight>
                  <a:srgbClr val="FFFF00"/>
                </a:highlight>
              </a:rPr>
              <a:t>box </a:t>
            </a:r>
            <a:r>
              <a:rPr lang="ko-KR" altLang="en-US">
                <a:highlight>
                  <a:srgbClr val="FFFF00"/>
                </a:highlight>
              </a:rPr>
              <a:t>외부를 </a:t>
            </a:r>
            <a:r>
              <a:rPr lang="en-US" altLang="ko-KR">
                <a:highlight>
                  <a:srgbClr val="FFFF00"/>
                </a:highlight>
              </a:rPr>
              <a:t>0</a:t>
            </a:r>
            <a:r>
              <a:rPr lang="ko-KR" altLang="en-US">
                <a:highlight>
                  <a:srgbClr val="FFFF00"/>
                </a:highlight>
              </a:rPr>
              <a:t>이 아닌 최솟값으로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Bounding box</a:t>
            </a:r>
            <a:r>
              <a:rPr lang="ko-KR" altLang="en-US">
                <a:highlight>
                  <a:srgbClr val="FFFF00"/>
                </a:highlight>
              </a:rPr>
              <a:t>가 너무 작은 경우</a:t>
            </a:r>
            <a:r>
              <a:rPr lang="en-US" altLang="ko-KR">
                <a:highlight>
                  <a:srgbClr val="FFFF00"/>
                </a:highlight>
              </a:rPr>
              <a:t>, 1.5</a:t>
            </a:r>
            <a:r>
              <a:rPr lang="ko-KR" altLang="en-US">
                <a:highlight>
                  <a:srgbClr val="FFFF00"/>
                </a:highlight>
              </a:rPr>
              <a:t>배 해서 진행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Grad cam</a:t>
            </a:r>
            <a:r>
              <a:rPr lang="ko-KR" altLang="en-US">
                <a:highlight>
                  <a:srgbClr val="FFFF00"/>
                </a:highlight>
              </a:rPr>
              <a:t>은 </a:t>
            </a:r>
            <a:r>
              <a:rPr lang="en-US" altLang="ko-KR">
                <a:highlight>
                  <a:srgbClr val="FFFF00"/>
                </a:highlight>
              </a:rPr>
              <a:t>p</a:t>
            </a:r>
            <a:r>
              <a:rPr lang="ko-KR" altLang="en-US">
                <a:highlight>
                  <a:srgbClr val="FFFF00"/>
                </a:highlight>
              </a:rPr>
              <a:t>하나로 </a:t>
            </a:r>
            <a:endParaRPr lang="en-US" altLang="ko-KR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US" altLang="ko-KR">
                <a:highlight>
                  <a:srgbClr val="FFFF00"/>
                </a:highlight>
              </a:rPr>
              <a:t>Grad Cam heatmap</a:t>
            </a:r>
            <a:r>
              <a:rPr lang="ko-KR" altLang="en-US">
                <a:highlight>
                  <a:srgbClr val="FFFF00"/>
                </a:highlight>
              </a:rPr>
              <a:t>은 </a:t>
            </a:r>
            <a:r>
              <a:rPr lang="en-US" altLang="ko-KR">
                <a:highlight>
                  <a:srgbClr val="FFFF00"/>
                </a:highlight>
              </a:rPr>
              <a:t>threshold</a:t>
            </a:r>
            <a:r>
              <a:rPr lang="ko-KR" altLang="en-US">
                <a:highlight>
                  <a:srgbClr val="FFFF00"/>
                </a:highlight>
              </a:rPr>
              <a:t>굳이 안 해도 경향성은 비슷</a:t>
            </a:r>
            <a:r>
              <a:rPr lang="en-US" altLang="ko-KR">
                <a:highlight>
                  <a:srgbClr val="FFFF00"/>
                </a:highlight>
              </a:rPr>
              <a:t>, </a:t>
            </a:r>
            <a:r>
              <a:rPr lang="ko-KR" altLang="en-US">
                <a:highlight>
                  <a:srgbClr val="FFFF00"/>
                </a:highlight>
              </a:rPr>
              <a:t>상대적인 값으로 비교하니까</a:t>
            </a:r>
          </a:p>
        </p:txBody>
      </p:sp>
    </p:spTree>
    <p:extLst>
      <p:ext uri="{BB962C8B-B14F-4D97-AF65-F5344CB8AC3E}">
        <p14:creationId xmlns:p14="http://schemas.microsoft.com/office/powerpoint/2010/main" val="236045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58a02e-a6a4-40cb-a323-e42250b509a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8D231B74378349B1D12D58A47D7D84" ma:contentTypeVersion="6" ma:contentTypeDescription="새 문서를 만듭니다." ma:contentTypeScope="" ma:versionID="0f8a4de0edd1053c79a56bac1f142eaa">
  <xsd:schema xmlns:xsd="http://www.w3.org/2001/XMLSchema" xmlns:xs="http://www.w3.org/2001/XMLSchema" xmlns:p="http://schemas.microsoft.com/office/2006/metadata/properties" xmlns:ns3="1d58a02e-a6a4-40cb-a323-e42250b509a0" targetNamespace="http://schemas.microsoft.com/office/2006/metadata/properties" ma:root="true" ma:fieldsID="02970aacc87c9ef8234533e42a694bc9" ns3:_="">
    <xsd:import namespace="1d58a02e-a6a4-40cb-a323-e42250b509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8a02e-a6a4-40cb-a323-e42250b50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C7ECF-7C0E-4482-884C-503113A04913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1d58a02e-a6a4-40cb-a323-e42250b509a0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F6890F-FEBC-4391-B345-FD5A52885088}">
  <ds:schemaRefs>
    <ds:schemaRef ds:uri="1d58a02e-a6a4-40cb-a323-e42250b509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EF8BC03-6BB0-4549-BB33-508634C309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 meeting 7</vt:lpstr>
      <vt:lpstr>Grad-Cam</vt:lpstr>
      <vt:lpstr>PowerPoint 프레젠테이션</vt:lpstr>
      <vt:lpstr>PowerPoint 프레젠테이션</vt:lpstr>
      <vt:lpstr>PowerPoint 프레젠테이션</vt:lpstr>
      <vt:lpstr>PowerPoint 프레젠테이션</vt:lpstr>
      <vt:lpstr>질문사항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박지후</cp:lastModifiedBy>
  <cp:revision>1</cp:revision>
  <dcterms:created xsi:type="dcterms:W3CDTF">2024-05-23T06:08:21Z</dcterms:created>
  <dcterms:modified xsi:type="dcterms:W3CDTF">2024-05-23T09:41:07Z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0x010100B18D231B74378349B1D12D58A47D7D84</vt:lpwstr>
  </property>
</Properties>
</file>