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63" r:id="rId4"/>
    <p:sldId id="276" r:id="rId5"/>
    <p:sldId id="287" r:id="rId6"/>
    <p:sldId id="277" r:id="rId7"/>
    <p:sldId id="281" r:id="rId8"/>
    <p:sldId id="283" r:id="rId9"/>
    <p:sldId id="285" r:id="rId10"/>
    <p:sldId id="28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EA655-9D05-278D-769B-851547184BF1}" v="138" dt="2024-03-28T10:36:36.444"/>
    <p1510:client id="{6508B84B-3292-52A9-C93F-E30020F5686E}" v="135" dt="2024-03-27T14:05:30.855"/>
    <p1510:client id="{C9A15487-AA1B-77B8-8B02-A009A2B8748E}" v="144" dt="2024-03-28T05:57:40.256"/>
    <p1510:client id="{DCB97E14-A3C4-830E-93E5-1E95207FEC95}" v="1005" dt="2024-03-28T09:05:38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0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 Light"/>
              </a:rPr>
              <a:t>CNN</a:t>
            </a:r>
            <a:br>
              <a:rPr lang="ko-KR" altLang="en-US" dirty="0">
                <a:ea typeface="맑은 고딕"/>
                <a:cs typeface="Calibri Light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ea typeface="맑은 고딕"/>
                <a:cs typeface="Calibri"/>
              </a:rPr>
              <a:t>김세한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소형 고양이, 집고양이, 고양잇과, 고양이이(가) 표시된 사진&#10;&#10;자동 생성된 설명">
            <a:extLst>
              <a:ext uri="{FF2B5EF4-FFF2-40B4-BE49-F238E27FC236}">
                <a16:creationId xmlns:a16="http://schemas.microsoft.com/office/drawing/2014/main" id="{E3A6C055-E33A-9DF8-14AF-1DA147A4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83" y="1703380"/>
            <a:ext cx="3524250" cy="1899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868C8-2F9F-093B-3DAC-794FD4DA76A1}"/>
              </a:ext>
            </a:extLst>
          </p:cNvPr>
          <p:cNvSpPr txBox="1"/>
          <p:nvPr/>
        </p:nvSpPr>
        <p:spPr>
          <a:xfrm>
            <a:off x="4613624" y="1765963"/>
            <a:ext cx="65097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applesdgothicneo-ultralight"/>
                <a:ea typeface="맑은 고딕"/>
              </a:rPr>
              <a:t>convolution layer</a:t>
            </a:r>
            <a:r>
              <a:rPr lang="ko-KR" altLang="en-US" sz="2000" err="1">
                <a:latin typeface="applesdgothicneo-ultralight"/>
                <a:ea typeface="맑은 고딕"/>
              </a:rPr>
              <a:t>를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거쳐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나온</a:t>
            </a:r>
            <a:r>
              <a:rPr lang="en-US" altLang="ko-KR" sz="2000" dirty="0">
                <a:latin typeface="applesdgothicneo-ultralight"/>
                <a:ea typeface="맑은 고딕"/>
              </a:rPr>
              <a:t> feature map </a:t>
            </a:r>
            <a:r>
              <a:rPr lang="ko-KR" altLang="en-US" sz="2000" dirty="0">
                <a:latin typeface="applesdgothicneo-ultralight"/>
                <a:ea typeface="맑은 고딕"/>
              </a:rPr>
              <a:t>에서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모든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데이터가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필요하지는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않다</a:t>
            </a:r>
            <a:r>
              <a:rPr lang="en-US" altLang="ko-KR" sz="2000" dirty="0">
                <a:latin typeface="applesdgothicneo-ultralight"/>
                <a:ea typeface="맑은 고딕"/>
              </a:rPr>
              <a:t>.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B25DE-7CB6-2274-7B46-AF67D2FE31CF}"/>
              </a:ext>
            </a:extLst>
          </p:cNvPr>
          <p:cNvSpPr txBox="1"/>
          <p:nvPr/>
        </p:nvSpPr>
        <p:spPr>
          <a:xfrm>
            <a:off x="4614803" y="2642003"/>
            <a:ext cx="68613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latin typeface="applesdgothicneo-ultralight"/>
                <a:ea typeface="맑은 고딕"/>
              </a:rPr>
              <a:t>고해상도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사진을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보고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물체를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판별할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수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있지만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저해상도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사진으로도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어떤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사진인지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판별할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수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있는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것과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같은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원리</a:t>
            </a:r>
            <a:endParaRPr lang="en-US" altLang="ko-KR" sz="2000" dirty="0">
              <a:latin typeface="applesdgothicneo-ultralight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9526-76B8-DCF0-3C88-655426D4DEF4}"/>
              </a:ext>
            </a:extLst>
          </p:cNvPr>
          <p:cNvSpPr txBox="1"/>
          <p:nvPr/>
        </p:nvSpPr>
        <p:spPr>
          <a:xfrm>
            <a:off x="831907" y="3930110"/>
            <a:ext cx="102338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applesdgothicneo-ultralight"/>
                <a:ea typeface="맑은 고딕"/>
              </a:rPr>
              <a:t>pooling layer</a:t>
            </a:r>
            <a:r>
              <a:rPr lang="ko-KR" altLang="en-US" sz="2000" err="1">
                <a:latin typeface="applesdgothicneo-ultralight"/>
                <a:ea typeface="맑은 고딕"/>
              </a:rPr>
              <a:t>를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거치면서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적당히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이미지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크기도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줄이고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특정</a:t>
            </a:r>
            <a:r>
              <a:rPr lang="en-US" altLang="ko-KR" sz="2000" dirty="0">
                <a:latin typeface="applesdgothicneo-ultralight"/>
                <a:ea typeface="맑은 고딕"/>
              </a:rPr>
              <a:t> feature</a:t>
            </a:r>
            <a:r>
              <a:rPr lang="ko-KR" altLang="en-US" sz="2000" dirty="0">
                <a:latin typeface="applesdgothicneo-ultralight"/>
                <a:ea typeface="맑은 고딕"/>
              </a:rPr>
              <a:t>만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강조하게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된다</a:t>
            </a:r>
            <a:r>
              <a:rPr lang="en-US" altLang="ko-KR" sz="2000" dirty="0">
                <a:latin typeface="applesdgothicneo-ultralight"/>
                <a:ea typeface="맑은 고딕"/>
              </a:rPr>
              <a:t>.</a:t>
            </a:r>
            <a:endParaRPr lang="en-US" altLang="ko-KR" sz="2000">
              <a:ea typeface="맑은 고딕"/>
              <a:cs typeface="Calibri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6D0B8-A273-127A-56F5-294C88AC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Malgun Gothic"/>
                <a:ea typeface="Malgun Gothic"/>
              </a:rPr>
              <a:t>Pooling Layer(sub-sampling layer)</a:t>
            </a:r>
            <a:endParaRPr lang="ko-KR" dirty="0">
              <a:latin typeface="Malgun Gothic"/>
              <a:ea typeface="Malgun Gothic"/>
            </a:endParaRPr>
          </a:p>
        </p:txBody>
      </p:sp>
      <p:pic>
        <p:nvPicPr>
          <p:cNvPr id="9" name="그림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26C91EF-C823-E02B-D36B-B1DB3F568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2" y="4425392"/>
            <a:ext cx="3045123" cy="21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E563-4F7F-56C2-C036-D3B6740F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dirty="0" err="1">
                <a:latin typeface="Calibri"/>
                <a:ea typeface="맑은 고딕"/>
                <a:cs typeface="Calibri"/>
              </a:rPr>
              <a:t>Fully</a:t>
            </a:r>
            <a:r>
              <a:rPr 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dirty="0" err="1">
                <a:latin typeface="Calibri"/>
                <a:ea typeface="맑은 고딕"/>
                <a:cs typeface="Calibri"/>
              </a:rPr>
              <a:t>Connected</a:t>
            </a:r>
            <a:r>
              <a:rPr 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dirty="0" err="1">
                <a:latin typeface="Calibri"/>
                <a:ea typeface="맑은 고딕"/>
                <a:cs typeface="Calibri"/>
              </a:rPr>
              <a:t>Layer</a:t>
            </a:r>
            <a:endParaRPr lang="ko-KR" dirty="0" err="1">
              <a:ea typeface="맑은 고딕"/>
            </a:endParaRPr>
          </a:p>
        </p:txBody>
      </p:sp>
      <p:pic>
        <p:nvPicPr>
          <p:cNvPr id="5" name="그림 4" descr="도표, 라인, 원, 스크린샷이(가) 표시된 사진&#10;&#10;자동 생성된 설명">
            <a:extLst>
              <a:ext uri="{FF2B5EF4-FFF2-40B4-BE49-F238E27FC236}">
                <a16:creationId xmlns:a16="http://schemas.microsoft.com/office/drawing/2014/main" id="{8E2B2488-5B99-9F2D-E24C-4E1CF51C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13" y="1827583"/>
            <a:ext cx="4996012" cy="3205448"/>
          </a:xfrm>
          <a:prstGeom prst="rect">
            <a:avLst/>
          </a:prstGeom>
        </p:spPr>
      </p:pic>
      <p:pic>
        <p:nvPicPr>
          <p:cNvPr id="8" name="그림 7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1339B265-6CB3-90A8-C3BE-F5662A89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97" y="1829214"/>
            <a:ext cx="9668289" cy="35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89F4-714A-7451-C435-109407D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latin typeface="Calibri"/>
                <a:ea typeface="맑은 고딕"/>
                <a:cs typeface="Calibri"/>
              </a:rPr>
              <a:t>기존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FCNN이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가지고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문제점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DC7CB-9E87-C268-CC80-D9B3803E2E6D}"/>
              </a:ext>
            </a:extLst>
          </p:cNvPr>
          <p:cNvSpPr txBox="1"/>
          <p:nvPr/>
        </p:nvSpPr>
        <p:spPr>
          <a:xfrm>
            <a:off x="842513" y="1705155"/>
            <a:ext cx="101331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dirty="0">
                <a:ea typeface="맑은 고딕"/>
              </a:rPr>
              <a:t>기본적으로 데이터가 하나의 행으</a:t>
            </a:r>
            <a:r>
              <a:rPr lang="ko-KR" altLang="en-US" sz="2000" dirty="0">
                <a:ea typeface="맑은 고딕"/>
              </a:rPr>
              <a:t>로</a:t>
            </a:r>
            <a:r>
              <a:rPr lang="ko-KR" sz="2000" dirty="0">
                <a:ea typeface="맑은 고딕"/>
              </a:rPr>
              <a:t> 표현되기 때문에 1차원 형태의 데이터를 </a:t>
            </a:r>
            <a:r>
              <a:rPr lang="ko-KR" altLang="en-US" sz="2000" dirty="0">
                <a:ea typeface="맑은 고딕"/>
              </a:rPr>
              <a:t>사용</a:t>
            </a:r>
            <a:endParaRPr lang="ko-KR" sz="2000" dirty="0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2D8BD-E830-11D9-1481-636C0CF72216}"/>
              </a:ext>
            </a:extLst>
          </p:cNvPr>
          <p:cNvSpPr txBox="1"/>
          <p:nvPr/>
        </p:nvSpPr>
        <p:spPr>
          <a:xfrm>
            <a:off x="842513" y="2337758"/>
            <a:ext cx="10190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이미지를</a:t>
            </a:r>
            <a:r>
              <a:rPr lang="ko-KR" sz="2000" dirty="0">
                <a:ea typeface="맑은 고딕"/>
              </a:rPr>
              <a:t> 하나의 </a:t>
            </a:r>
            <a:r>
              <a:rPr lang="ko-KR" altLang="en-US" sz="2000" dirty="0">
                <a:ea typeface="맑은 고딕"/>
              </a:rPr>
              <a:t>행(1차원)</a:t>
            </a:r>
            <a:r>
              <a:rPr lang="ko-KR" altLang="en-US" sz="2000" dirty="0" err="1">
                <a:ea typeface="맑은 고딕"/>
              </a:rPr>
              <a:t>으로</a:t>
            </a:r>
            <a:r>
              <a:rPr lang="ko-KR" altLang="en-US" sz="2000" dirty="0">
                <a:ea typeface="맑은 고딕"/>
              </a:rPr>
              <a:t> 변환하면 데이터는</a:t>
            </a:r>
            <a:r>
              <a:rPr lang="ko-KR" sz="2000" dirty="0">
                <a:ea typeface="맑은 고딕"/>
              </a:rPr>
              <a:t> 큰 </a:t>
            </a:r>
            <a:r>
              <a:rPr lang="ko-KR" altLang="en-US" sz="2000" dirty="0">
                <a:ea typeface="맑은 고딕"/>
              </a:rPr>
              <a:t>손실</a:t>
            </a:r>
            <a:endParaRPr lang="ko-KR" altLang="en-US" sz="2000" dirty="0">
              <a:ea typeface="맑은 고딕"/>
              <a:cs typeface="Calibri"/>
            </a:endParaRPr>
          </a:p>
        </p:txBody>
      </p:sp>
      <p:pic>
        <p:nvPicPr>
          <p:cNvPr id="9" name="내용 개체 틀 3" descr="포유류, 개, 야외, 애완동물이(가) 표시된 사진&#10;&#10;자동 생성된 설명">
            <a:extLst>
              <a:ext uri="{FF2B5EF4-FFF2-40B4-BE49-F238E27FC236}">
                <a16:creationId xmlns:a16="http://schemas.microsoft.com/office/drawing/2014/main" id="{B4E9764C-5A10-D363-5608-2480684A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36" y="3425733"/>
            <a:ext cx="3770873" cy="2479469"/>
          </a:xfrm>
        </p:spPr>
      </p:pic>
      <p:pic>
        <p:nvPicPr>
          <p:cNvPr id="11" name="그림 10" descr="스크린샷, 블랙, 어둠, 밤이(가) 표시된 사진&#10;&#10;자동 생성된 설명">
            <a:extLst>
              <a:ext uri="{FF2B5EF4-FFF2-40B4-BE49-F238E27FC236}">
                <a16:creationId xmlns:a16="http://schemas.microsoft.com/office/drawing/2014/main" id="{93E48672-E075-FDEA-F6C4-C6A8EB7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45" y="4434959"/>
            <a:ext cx="5534421" cy="458486"/>
          </a:xfrm>
          <a:prstGeom prst="rect">
            <a:avLst/>
          </a:prstGeom>
        </p:spPr>
      </p:pic>
      <p:pic>
        <p:nvPicPr>
          <p:cNvPr id="15" name="그림 1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D1A39EEB-0595-14EF-2B51-8B883EE3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3" y="3398912"/>
            <a:ext cx="2743199" cy="2533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6D9779-1558-34F8-6AA2-DF7E78AB545B}"/>
              </a:ext>
            </a:extLst>
          </p:cNvPr>
          <p:cNvSpPr txBox="1"/>
          <p:nvPr/>
        </p:nvSpPr>
        <p:spPr>
          <a:xfrm>
            <a:off x="5256362" y="36604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34495E"/>
                </a:solidFill>
                <a:latin typeface="Source Sans Pro"/>
                <a:ea typeface="맑은 고딕"/>
              </a:rPr>
              <a:t>데이터의</a:t>
            </a:r>
            <a:r>
              <a:rPr lang="en-US" altLang="ko-KR" b="1" dirty="0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 b="1" dirty="0">
                <a:solidFill>
                  <a:srgbClr val="34495E"/>
                </a:solidFill>
                <a:latin typeface="Source Sans Pro"/>
                <a:ea typeface="맑은 고딕"/>
              </a:rPr>
              <a:t>형상이</a:t>
            </a:r>
            <a:r>
              <a:rPr lang="en-US" altLang="ko-KR" b="1" dirty="0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 b="1" dirty="0">
                <a:solidFill>
                  <a:srgbClr val="34495E"/>
                </a:solidFill>
                <a:latin typeface="Source Sans Pro"/>
                <a:ea typeface="맑은 고딕"/>
              </a:rPr>
              <a:t>무시</a:t>
            </a:r>
          </a:p>
          <a:p>
            <a:r>
              <a:rPr lang="ko-KR" altLang="en-US" b="1" dirty="0">
                <a:solidFill>
                  <a:srgbClr val="34495E"/>
                </a:solidFill>
                <a:latin typeface="Source Sans Pro"/>
                <a:ea typeface="맑은 고딕"/>
              </a:rPr>
              <a:t>공간적 구조 상실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32BF2-0C93-C57B-658F-C19654DE6154}"/>
              </a:ext>
            </a:extLst>
          </p:cNvPr>
          <p:cNvSpPr txBox="1"/>
          <p:nvPr/>
        </p:nvSpPr>
        <p:spPr>
          <a:xfrm>
            <a:off x="1676400" y="6349041"/>
            <a:ext cx="9831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rgbClr val="555555"/>
                </a:solidFill>
                <a:latin typeface="applesdgothicneo-ultralight"/>
              </a:rPr>
              <a:t>fully connected layer </a:t>
            </a:r>
            <a:r>
              <a:rPr lang="ko-KR" altLang="en-US">
                <a:solidFill>
                  <a:srgbClr val="555555"/>
                </a:solidFill>
                <a:latin typeface="applesdgothicneo-ultralight"/>
              </a:rPr>
              <a:t>앞부분에</a:t>
            </a:r>
            <a:r>
              <a:rPr lang="en-US" altLang="ko-KR">
                <a:solidFill>
                  <a:srgbClr val="555555"/>
                </a:solidFill>
                <a:latin typeface="applesdgothicneo-ultralight"/>
              </a:rPr>
              <a:t> convolution layer</a:t>
            </a:r>
            <a:r>
              <a:rPr lang="ko-KR" altLang="en-US">
                <a:solidFill>
                  <a:srgbClr val="555555"/>
                </a:solidFill>
                <a:latin typeface="applesdgothicneo-ultralight"/>
              </a:rPr>
              <a:t>와</a:t>
            </a:r>
            <a:r>
              <a:rPr lang="en-US" altLang="ko-KR">
                <a:solidFill>
                  <a:srgbClr val="555555"/>
                </a:solidFill>
                <a:latin typeface="applesdgothicneo-ultralight"/>
              </a:rPr>
              <a:t> pooling layer</a:t>
            </a:r>
            <a:r>
              <a:rPr lang="ko-KR" altLang="en-US">
                <a:solidFill>
                  <a:srgbClr val="555555"/>
                </a:solidFill>
                <a:latin typeface="applesdgothicneo-ultralight"/>
              </a:rPr>
              <a:t>를</a:t>
            </a:r>
            <a:r>
              <a:rPr lang="en-US" altLang="ko-KR">
                <a:solidFill>
                  <a:srgbClr val="555555"/>
                </a:solidFill>
                <a:latin typeface="applesdgothicneo-ultralight"/>
              </a:rPr>
              <a:t> </a:t>
            </a:r>
            <a:r>
              <a:rPr lang="ko-KR" altLang="en-US">
                <a:solidFill>
                  <a:srgbClr val="555555"/>
                </a:solidFill>
                <a:latin typeface="applesdgothicneo-ultralight"/>
              </a:rPr>
              <a:t>추가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0B6C9-A28B-8614-4F78-B46D52C92B25}"/>
              </a:ext>
            </a:extLst>
          </p:cNvPr>
          <p:cNvSpPr txBox="1"/>
          <p:nvPr/>
        </p:nvSpPr>
        <p:spPr>
          <a:xfrm>
            <a:off x="3150704" y="63279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400"/>
              <a:t>FCNN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CE371-5365-FC2F-3CB3-22383707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dirty="0" err="1">
                <a:latin typeface="Calibri"/>
                <a:ea typeface="맑은 고딕"/>
                <a:cs typeface="Calibri"/>
              </a:rPr>
              <a:t>CNN의</a:t>
            </a:r>
            <a:r>
              <a:rPr lang="ko-KR" dirty="0">
                <a:latin typeface="Calibri"/>
                <a:ea typeface="맑은 고딕"/>
                <a:cs typeface="Calibri"/>
              </a:rPr>
              <a:t> 구조</a:t>
            </a:r>
            <a:endParaRPr lang="ko-KR" dirty="0">
              <a:ea typeface="맑은 고딕"/>
            </a:endParaRPr>
          </a:p>
        </p:txBody>
      </p:sp>
      <p:pic>
        <p:nvPicPr>
          <p:cNvPr id="7" name="그림 6" descr="텍스트, 도표, 스케치, 스크린샷이(가) 표시된 사진&#10;&#10;자동 생성된 설명">
            <a:extLst>
              <a:ext uri="{FF2B5EF4-FFF2-40B4-BE49-F238E27FC236}">
                <a16:creationId xmlns:a16="http://schemas.microsoft.com/office/drawing/2014/main" id="{10BE5427-CD33-3912-126A-A95239F4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5" y="1329351"/>
            <a:ext cx="9903124" cy="2747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1C55B6-AEA0-4AF2-654F-586326D469D7}"/>
              </a:ext>
            </a:extLst>
          </p:cNvPr>
          <p:cNvSpPr txBox="1"/>
          <p:nvPr/>
        </p:nvSpPr>
        <p:spPr>
          <a:xfrm>
            <a:off x="368062" y="7758023"/>
            <a:ext cx="118296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C1 layer :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입력영상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(32*32)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6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개의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5*5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필터와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convolution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연산을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한다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그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결과로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6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장의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28*28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얻는다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</a:t>
            </a:r>
          </a:p>
          <a:p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S2 layer : pooling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작업을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해준다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 2*2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필터를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stride 2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로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설정하여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피쳐맵이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절반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크기로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축소한다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     6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장의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14*14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얻는다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</a:t>
            </a:r>
            <a:endParaRPr lang="en-US" dirty="0">
              <a:ea typeface="맑은 고딕"/>
            </a:endParaRPr>
          </a:p>
          <a:p>
            <a:endParaRPr lang="en-US" altLang="ko-KR">
              <a:solidFill>
                <a:srgbClr val="555555"/>
              </a:solidFill>
              <a:latin typeface="applesdgothicneo-ultralight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C3 layer : 6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장의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14*14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피쳐맵에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convolution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연산을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수행해서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16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장의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10*10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산출해낸다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</a:t>
            </a:r>
          </a:p>
          <a:p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S4 layer : pooling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작업을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통해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10*10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5*5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로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만든다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</a:t>
            </a:r>
          </a:p>
          <a:p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C5 layer : 16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개의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5*5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영상을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받아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5*5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필터로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convolution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을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수행하여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1*1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크기의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applesdgothicneo-ultralight"/>
                <a:ea typeface="맑은 고딕"/>
              </a:rPr>
              <a:t>피쳐맵이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applesdgothicneo-ultralight"/>
                <a:ea typeface="맑은 고딕"/>
              </a:rPr>
              <a:t>출력된다</a:t>
            </a:r>
            <a:r>
              <a:rPr lang="en-US" altLang="ko-KR" dirty="0">
                <a:solidFill>
                  <a:srgbClr val="555555"/>
                </a:solidFill>
                <a:latin typeface="applesdgothicneo-ultralight"/>
                <a:ea typeface="맑은 고딕"/>
              </a:rPr>
              <a:t>.</a:t>
            </a:r>
          </a:p>
        </p:txBody>
      </p:sp>
      <p:pic>
        <p:nvPicPr>
          <p:cNvPr id="11" name="그림 10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EB3BC81E-56B6-7ACA-2EBC-F374777F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73" y="4091437"/>
            <a:ext cx="7818588" cy="30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5CB8-1E22-9B6B-AF2B-2942AD5D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Malgun Gothic"/>
                <a:ea typeface="Malgun Gothic"/>
              </a:rPr>
              <a:t>Convolution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8E09-DF01-F946-AD2A-83C4F4137250}"/>
              </a:ext>
            </a:extLst>
          </p:cNvPr>
          <p:cNvSpPr txBox="1"/>
          <p:nvPr/>
        </p:nvSpPr>
        <p:spPr>
          <a:xfrm>
            <a:off x="1165536" y="1562163"/>
            <a:ext cx="916987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applesdgothicneo-ultralight"/>
                <a:ea typeface="맑은 고딕"/>
              </a:rPr>
              <a:t>convolution layer</a:t>
            </a:r>
            <a:r>
              <a:rPr lang="ko-KR" altLang="en-US" sz="2000" dirty="0">
                <a:latin typeface="applesdgothicneo-ultralight"/>
                <a:ea typeface="맑은 고딕"/>
              </a:rPr>
              <a:t>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입력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데이터로부터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특징을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추출하는 역할</a:t>
            </a:r>
            <a:endParaRPr lang="en-US" altLang="ko-KR" sz="2000" dirty="0">
              <a:latin typeface="applesdgothicneo-ultralight"/>
              <a:ea typeface="맑은 고딕"/>
            </a:endParaRPr>
          </a:p>
          <a:p>
            <a:endParaRPr lang="ko-KR" altLang="en-US" dirty="0">
              <a:solidFill>
                <a:srgbClr val="333333"/>
              </a:solidFill>
              <a:latin typeface="applesdgothicneo-ultralight"/>
              <a:ea typeface="맑은 고딕"/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A6B9AF-7024-3762-12D9-1ABD3206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2233455"/>
            <a:ext cx="2369389" cy="2247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58CEA0-27F2-815A-EBC4-D7C6CEDD4BCA}"/>
              </a:ext>
            </a:extLst>
          </p:cNvPr>
          <p:cNvSpPr txBox="1"/>
          <p:nvPr/>
        </p:nvSpPr>
        <p:spPr>
          <a:xfrm>
            <a:off x="4451231" y="2409646"/>
            <a:ext cx="4799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rgbClr val="333333"/>
                </a:solidFill>
              </a:rPr>
              <a:t>특징을</a:t>
            </a:r>
            <a:r>
              <a:rPr lang="en-US" altLang="ko-KR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ko-KR">
                <a:solidFill>
                  <a:srgbClr val="333333"/>
                </a:solidFill>
              </a:rPr>
              <a:t>추출하는</a:t>
            </a:r>
            <a:r>
              <a:rPr lang="en-US" altLang="ko-KR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ko-KR">
                <a:solidFill>
                  <a:srgbClr val="333333"/>
                </a:solidFill>
              </a:rPr>
              <a:t>기능을</a:t>
            </a:r>
            <a:r>
              <a:rPr lang="en-US" altLang="ko-KR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ko-KR">
                <a:solidFill>
                  <a:srgbClr val="333333"/>
                </a:solidFill>
              </a:rPr>
              <a:t>하는</a:t>
            </a:r>
            <a:r>
              <a:rPr lang="en-US" altLang="ko-KR">
                <a:solidFill>
                  <a:srgbClr val="333333"/>
                </a:solidFill>
                <a:latin typeface="applesdgothicneo-ultralight"/>
              </a:rPr>
              <a:t> filter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5AEE7-FF6F-B5F6-6C00-86001DA5D2F5}"/>
              </a:ext>
            </a:extLst>
          </p:cNvPr>
          <p:cNvSpPr txBox="1"/>
          <p:nvPr/>
        </p:nvSpPr>
        <p:spPr>
          <a:xfrm>
            <a:off x="3933646" y="3013497"/>
            <a:ext cx="8134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rgbClr val="333333"/>
                </a:solidFill>
                <a:ea typeface="맑은 고딕"/>
              </a:rPr>
              <a:t>이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filter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의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값을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비선형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값으로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바꾸어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</a:t>
            </a:r>
            <a:r>
              <a:rPr lang="en-US" altLang="ko-KR" dirty="0" err="1">
                <a:solidFill>
                  <a:srgbClr val="333333"/>
                </a:solidFill>
                <a:latin typeface="applesdgothicneo-ultralight"/>
                <a:ea typeface="맑은 고딕"/>
              </a:rPr>
              <a:t>주는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activation function(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활성화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 </a:t>
            </a:r>
            <a:r>
              <a:rPr lang="ko-KR" dirty="0">
                <a:solidFill>
                  <a:srgbClr val="333333"/>
                </a:solidFill>
                <a:ea typeface="맑은 고딕"/>
              </a:rPr>
              <a:t>함수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  <p:pic>
        <p:nvPicPr>
          <p:cNvPr id="11" name="그림 10" descr="큐브, 디자인이(가) 표시된 사진&#10;&#10;자동 생성된 설명">
            <a:extLst>
              <a:ext uri="{FF2B5EF4-FFF2-40B4-BE49-F238E27FC236}">
                <a16:creationId xmlns:a16="http://schemas.microsoft.com/office/drawing/2014/main" id="{5808A3B9-59DD-3698-63C5-D66C30B1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62" y="3611255"/>
            <a:ext cx="3919150" cy="2818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DBD7B-D341-E04F-0E98-005BA17D71A7}"/>
              </a:ext>
            </a:extLst>
          </p:cNvPr>
          <p:cNvSpPr txBox="1"/>
          <p:nvPr/>
        </p:nvSpPr>
        <p:spPr>
          <a:xfrm>
            <a:off x="7847100" y="4372624"/>
            <a:ext cx="4799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applesdgothicneo-ultralight"/>
                <a:ea typeface="맑은 고딕"/>
              </a:rPr>
              <a:t>Stride =1</a:t>
            </a:r>
          </a:p>
        </p:txBody>
      </p:sp>
    </p:spTree>
    <p:extLst>
      <p:ext uri="{BB962C8B-B14F-4D97-AF65-F5344CB8AC3E}">
        <p14:creationId xmlns:p14="http://schemas.microsoft.com/office/powerpoint/2010/main" val="41378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5CB8-1E22-9B6B-AF2B-2942AD5D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Malgun Gothic"/>
                <a:ea typeface="Malgun Gothic"/>
              </a:rPr>
              <a:t>Convolution Layer </a:t>
            </a:r>
            <a:r>
              <a:rPr lang="en-US" altLang="ko-KR" dirty="0" err="1">
                <a:latin typeface="Malgun Gothic"/>
                <a:ea typeface="Malgun Gothic"/>
              </a:rPr>
              <a:t>연산</a:t>
            </a:r>
          </a:p>
        </p:txBody>
      </p:sp>
      <p:pic>
        <p:nvPicPr>
          <p:cNvPr id="3" name="그림 2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3E5BF8DD-B652-972E-570F-FB8CE108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3" y="1829421"/>
            <a:ext cx="9859990" cy="4708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22AC9-6F36-D3BF-A655-6C6AED9428B2}"/>
              </a:ext>
            </a:extLst>
          </p:cNvPr>
          <p:cNvSpPr txBox="1"/>
          <p:nvPr/>
        </p:nvSpPr>
        <p:spPr>
          <a:xfrm>
            <a:off x="540589" y="1961602"/>
            <a:ext cx="5269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rgbClr val="34495E"/>
                </a:solidFill>
                <a:latin typeface="Source Sans Pro"/>
              </a:rPr>
              <a:t>필터의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윈도우를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일정한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간격으로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이동해가며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계산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AB287-E27D-EB30-0F2A-83D1F38DF12E}"/>
              </a:ext>
            </a:extLst>
          </p:cNvPr>
          <p:cNvSpPr txBox="1"/>
          <p:nvPr/>
        </p:nvSpPr>
        <p:spPr>
          <a:xfrm>
            <a:off x="119269" y="2372137"/>
            <a:ext cx="6354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rgbClr val="34495E"/>
                </a:solidFill>
                <a:latin typeface="Source Sans Pro"/>
              </a:rPr>
              <a:t>입력데이터와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필터간에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서로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대응하는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원소끼리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곱한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후</a:t>
            </a:r>
            <a:r>
              <a:rPr lang="en-US" altLang="ko-KR">
                <a:solidFill>
                  <a:srgbClr val="34495E"/>
                </a:solidFill>
                <a:latin typeface="Source Sans Pro"/>
                <a:ea typeface="Source Sans Pro"/>
              </a:rPr>
              <a:t> </a:t>
            </a:r>
            <a:r>
              <a:rPr lang="ko-KR" altLang="en-US">
                <a:solidFill>
                  <a:srgbClr val="34495E"/>
                </a:solidFill>
                <a:latin typeface="Source Sans Pro"/>
              </a:rPr>
              <a:t>총합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1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396F59FB-D98D-4275-F0F0-97EB5778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4" y="406251"/>
            <a:ext cx="7928213" cy="3543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16F6CC-F84D-1D7A-6E74-328B034EE410}"/>
              </a:ext>
            </a:extLst>
          </p:cNvPr>
          <p:cNvSpPr txBox="1"/>
          <p:nvPr/>
        </p:nvSpPr>
        <p:spPr>
          <a:xfrm>
            <a:off x="497456" y="4106173"/>
            <a:ext cx="67316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Ubuntu Condensed"/>
                <a:ea typeface="맑은 고딕"/>
              </a:rPr>
              <a:t>4x4 </a:t>
            </a:r>
            <a:r>
              <a:rPr lang="ko-KR" sz="2000" dirty="0">
                <a:ea typeface="맑은 고딕"/>
              </a:rPr>
              <a:t>이미지에서</a:t>
            </a:r>
            <a:r>
              <a:rPr lang="en-US" altLang="ko-KR" sz="2000" dirty="0">
                <a:latin typeface="Ubuntu Condensed"/>
                <a:ea typeface="맑은 고딕"/>
              </a:rPr>
              <a:t> </a:t>
            </a:r>
            <a:r>
              <a:rPr lang="ko-KR" sz="2000" dirty="0">
                <a:ea typeface="맑은 고딕"/>
              </a:rPr>
              <a:t>필터</a:t>
            </a:r>
            <a:r>
              <a:rPr lang="en-US" altLang="ko-KR" sz="2000" dirty="0">
                <a:latin typeface="Ubuntu Condensed"/>
                <a:ea typeface="맑은 고딕"/>
              </a:rPr>
              <a:t> </a:t>
            </a:r>
            <a:r>
              <a:rPr lang="ko-KR" sz="2000" dirty="0">
                <a:ea typeface="맑은 고딕"/>
              </a:rPr>
              <a:t>하나가</a:t>
            </a:r>
            <a:r>
              <a:rPr lang="en-US" altLang="ko-KR" sz="2000" dirty="0">
                <a:latin typeface="Ubuntu Condensed"/>
                <a:ea typeface="맑은 고딕"/>
              </a:rPr>
              <a:t> 2x2 </a:t>
            </a:r>
            <a:r>
              <a:rPr lang="ko-KR" sz="2000" dirty="0">
                <a:ea typeface="맑은 고딕"/>
              </a:rPr>
              <a:t>크기의</a:t>
            </a:r>
            <a:r>
              <a:rPr lang="en-US" altLang="ko-KR" sz="2000" dirty="0">
                <a:latin typeface="Ubuntu Condensed"/>
                <a:ea typeface="맑은 고딕"/>
              </a:rPr>
              <a:t> </a:t>
            </a:r>
            <a:r>
              <a:rPr lang="ko-KR" sz="2000" dirty="0">
                <a:ea typeface="맑은 고딕"/>
              </a:rPr>
              <a:t>이미지를</a:t>
            </a:r>
            <a:r>
              <a:rPr lang="en-US" altLang="ko-KR" sz="2000" dirty="0">
                <a:latin typeface="Ubuntu Condensed"/>
                <a:ea typeface="맑은 고딕"/>
              </a:rPr>
              <a:t> </a:t>
            </a:r>
            <a:r>
              <a:rPr lang="ko-KR" sz="2000" dirty="0">
                <a:ea typeface="맑은 고딕"/>
              </a:rPr>
              <a:t>생성</a:t>
            </a:r>
            <a:endParaRPr lang="ko-KR" altLang="en-US" sz="2000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B07AA-B863-A176-38D7-F737722335D0}"/>
              </a:ext>
            </a:extLst>
          </p:cNvPr>
          <p:cNvSpPr txBox="1"/>
          <p:nvPr/>
        </p:nvSpPr>
        <p:spPr>
          <a:xfrm>
            <a:off x="497455" y="4520459"/>
            <a:ext cx="78327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latin typeface="Calibri"/>
                <a:ea typeface="맑은 고딕"/>
                <a:cs typeface="Calibri"/>
              </a:rPr>
              <a:t>Q</a:t>
            </a:r>
            <a:r>
              <a:rPr lang="ko-KR" altLang="en-US" sz="2000" dirty="0">
                <a:latin typeface="Calibri"/>
                <a:ea typeface="맑은 고딕"/>
                <a:cs typeface="Calibri"/>
              </a:rPr>
              <a:t>. 데이터 손실 아닌가? </a:t>
            </a:r>
            <a:r>
              <a:rPr lang="ko-KR" altLang="en-US" sz="2000" dirty="0" err="1">
                <a:latin typeface="Calibri"/>
                <a:ea typeface="맑은 고딕"/>
                <a:cs typeface="Calibri"/>
              </a:rPr>
              <a:t>Output</a:t>
            </a:r>
            <a:r>
              <a:rPr lang="ko-KR" altLang="en-US" sz="2000" dirty="0">
                <a:latin typeface="Calibri"/>
                <a:ea typeface="맑은 고딕"/>
                <a:cs typeface="Calibri"/>
              </a:rPr>
              <a:t> 이미지가 너무 작아지지 않나?</a:t>
            </a:r>
            <a:endParaRPr lang="ko-KR" altLang="en-US" sz="2000" dirty="0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2A563-0493-B1CC-21AE-6FE17DFA26B3}"/>
              </a:ext>
            </a:extLst>
          </p:cNvPr>
          <p:cNvSpPr txBox="1"/>
          <p:nvPr/>
        </p:nvSpPr>
        <p:spPr>
          <a:xfrm>
            <a:off x="497456" y="5371381"/>
            <a:ext cx="54892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lphaUcPeriod"/>
            </a:pPr>
            <a:r>
              <a:rPr lang="en-US" altLang="ko-KR" sz="2000" b="1" dirty="0">
                <a:ea typeface="맑은 고딕"/>
                <a:cs typeface="Calibri"/>
              </a:rPr>
              <a:t>Padding</a:t>
            </a:r>
            <a:endParaRPr lang="ko-KR" sz="2000" b="1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3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14A80-D9E9-7628-791E-DF0888F3E561}"/>
              </a:ext>
            </a:extLst>
          </p:cNvPr>
          <p:cNvSpPr txBox="1"/>
          <p:nvPr/>
        </p:nvSpPr>
        <p:spPr>
          <a:xfrm>
            <a:off x="1076793" y="67705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ea typeface="맑은 고딕"/>
              </a:rPr>
              <a:t>Padding</a:t>
            </a:r>
            <a:endParaRPr lang="ko-KR" altLang="en-US" sz="2800" dirty="0">
              <a:ea typeface="맑은 고딕"/>
              <a:cs typeface="Calibri" panose="020F0502020204030204"/>
            </a:endParaRPr>
          </a:p>
        </p:txBody>
      </p:sp>
      <p:pic>
        <p:nvPicPr>
          <p:cNvPr id="5" name="그림 4" descr="텍스트, 폰트, 도표이(가) 표시된 사진&#10;&#10;자동 생성된 설명">
            <a:extLst>
              <a:ext uri="{FF2B5EF4-FFF2-40B4-BE49-F238E27FC236}">
                <a16:creationId xmlns:a16="http://schemas.microsoft.com/office/drawing/2014/main" id="{636D41EE-1F1C-E905-EED9-19E92AF7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43" y="2980388"/>
            <a:ext cx="8686800" cy="1771650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303E94EF-19CE-E606-47F4-75D9AA611598}"/>
              </a:ext>
            </a:extLst>
          </p:cNvPr>
          <p:cNvSpPr txBox="1"/>
          <p:nvPr/>
        </p:nvSpPr>
        <p:spPr>
          <a:xfrm>
            <a:off x="1072316" y="1944620"/>
            <a:ext cx="826410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pplesdgothicneo-ultralight"/>
                <a:ea typeface="맑은 고딕"/>
              </a:rPr>
              <a:t>이미지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가장자리에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특정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값으로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설정된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픽셀을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추가함으로써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입력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이미지와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출력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이미지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크기를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같거나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비슷하게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만드는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역할을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한다</a:t>
            </a:r>
            <a:r>
              <a:rPr lang="en-US" altLang="ko-KR" sz="2000" dirty="0">
                <a:latin typeface="applesdgothicneo-ultralight"/>
                <a:ea typeface="맑은 고딕"/>
              </a:rPr>
              <a:t>.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089CB-B010-DA16-669B-15A968C2F1DA}"/>
              </a:ext>
            </a:extLst>
          </p:cNvPr>
          <p:cNvSpPr txBox="1"/>
          <p:nvPr/>
        </p:nvSpPr>
        <p:spPr>
          <a:xfrm>
            <a:off x="1076794" y="5636301"/>
            <a:ext cx="10319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applesdgothicneo-ultralight"/>
                <a:ea typeface="맑은 고딕"/>
              </a:rPr>
              <a:t>padding </a:t>
            </a:r>
            <a:r>
              <a:rPr lang="ko-KR" altLang="en-US" sz="2000" dirty="0">
                <a:latin typeface="applesdgothicneo-ultralight"/>
                <a:ea typeface="맑은 고딕"/>
              </a:rPr>
              <a:t>적용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전에는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모서리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픽셀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정보는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딱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한번밖에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이용되지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않는데</a:t>
            </a:r>
            <a:r>
              <a:rPr lang="en-US" altLang="ko-KR" sz="2000" dirty="0">
                <a:latin typeface="applesdgothicneo-ultralight"/>
                <a:ea typeface="맑은 고딕"/>
              </a:rPr>
              <a:t>, </a:t>
            </a:r>
            <a:r>
              <a:rPr lang="ko-KR" altLang="en-US" sz="2000" dirty="0">
                <a:latin typeface="applesdgothicneo-ultralight"/>
                <a:ea typeface="맑은 고딕"/>
              </a:rPr>
              <a:t>만약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모서리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부분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픽셀에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중요한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정보가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err="1">
                <a:latin typeface="applesdgothicneo-ultralight"/>
                <a:ea typeface="맑은 고딕"/>
              </a:rPr>
              <a:t>담겨있다면</a:t>
            </a:r>
            <a:r>
              <a:rPr lang="en-US" altLang="ko-KR" sz="2000" dirty="0">
                <a:latin typeface="applesdgothicneo-ultralight"/>
                <a:ea typeface="맑은 고딕"/>
              </a:rPr>
              <a:t>? convolution </a:t>
            </a:r>
            <a:r>
              <a:rPr lang="ko-KR" altLang="en-US" sz="2000" dirty="0">
                <a:latin typeface="applesdgothicneo-ultralight"/>
                <a:ea typeface="맑은 고딕"/>
              </a:rPr>
              <a:t>과정에서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정보가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유실되는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문제가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ko-KR" altLang="en-US" sz="2000" dirty="0">
                <a:latin typeface="applesdgothicneo-ultralight"/>
                <a:ea typeface="맑은 고딕"/>
              </a:rPr>
              <a:t>발생한다</a:t>
            </a:r>
            <a:r>
              <a:rPr lang="en-US" altLang="ko-KR" sz="2000" dirty="0">
                <a:latin typeface="applesdgothicneo-ultralight"/>
                <a:ea typeface="맑은 고딕"/>
              </a:rPr>
              <a:t>.</a:t>
            </a:r>
            <a:endParaRPr lang="en-US" altLang="ko-KR" sz="20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4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DCEF4090-5234-D7C6-B9F9-8F8673D7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37" y="2876012"/>
            <a:ext cx="5952226" cy="2047695"/>
          </a:xfrm>
          <a:prstGeom prst="rect">
            <a:avLst/>
          </a:prstGeom>
        </p:spPr>
      </p:pic>
      <p:pic>
        <p:nvPicPr>
          <p:cNvPr id="3" name="그림 2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2B97247C-F7BF-4EE0-9E68-7E91CAC7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26" y="2668727"/>
            <a:ext cx="8062821" cy="274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ABB17-81A3-054A-EB00-86E3F941234F}"/>
              </a:ext>
            </a:extLst>
          </p:cNvPr>
          <p:cNvSpPr txBox="1"/>
          <p:nvPr/>
        </p:nvSpPr>
        <p:spPr>
          <a:xfrm>
            <a:off x="1076793" y="67705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ea typeface="맑은 고딕"/>
              </a:rPr>
              <a:t>Stride</a:t>
            </a:r>
            <a:endParaRPr lang="ko-KR" altLang="en-US" sz="2800" dirty="0">
              <a:ea typeface="맑은 고딕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7CB5C-71EF-A2E0-E324-9B793107A5E8}"/>
              </a:ext>
            </a:extLst>
          </p:cNvPr>
          <p:cNvSpPr txBox="1"/>
          <p:nvPr/>
        </p:nvSpPr>
        <p:spPr>
          <a:xfrm>
            <a:off x="1072552" y="1518250"/>
            <a:ext cx="91698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 err="1">
                <a:latin typeface="applesdgothicneo-ultralight"/>
                <a:ea typeface="맑은 고딕"/>
              </a:rPr>
              <a:t>필터가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en-US" altLang="ko-KR" sz="2000" dirty="0" err="1">
                <a:latin typeface="applesdgothicneo-ultralight"/>
                <a:ea typeface="맑은 고딕"/>
              </a:rPr>
              <a:t>이동하는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en-US" altLang="ko-KR" sz="2000" dirty="0" err="1">
                <a:latin typeface="applesdgothicneo-ultralight"/>
                <a:ea typeface="맑은 고딕"/>
              </a:rPr>
              <a:t>일정</a:t>
            </a:r>
            <a:r>
              <a:rPr lang="en-US" altLang="ko-KR" sz="2000" dirty="0">
                <a:latin typeface="applesdgothicneo-ultralight"/>
                <a:ea typeface="맑은 고딕"/>
              </a:rPr>
              <a:t> </a:t>
            </a:r>
            <a:r>
              <a:rPr lang="en-US" altLang="ko-KR" sz="2000" dirty="0" err="1">
                <a:latin typeface="applesdgothicneo-ultralight"/>
                <a:ea typeface="맑은 고딕"/>
              </a:rPr>
              <a:t>간격</a:t>
            </a:r>
          </a:p>
        </p:txBody>
      </p:sp>
    </p:spTree>
    <p:extLst>
      <p:ext uri="{BB962C8B-B14F-4D97-AF65-F5344CB8AC3E}">
        <p14:creationId xmlns:p14="http://schemas.microsoft.com/office/powerpoint/2010/main" val="6297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3ABB17-81A3-054A-EB00-86E3F941234F}"/>
              </a:ext>
            </a:extLst>
          </p:cNvPr>
          <p:cNvSpPr txBox="1"/>
          <p:nvPr/>
        </p:nvSpPr>
        <p:spPr>
          <a:xfrm>
            <a:off x="1076793" y="677056"/>
            <a:ext cx="3807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 err="1">
                <a:ea typeface="맑은 고딕"/>
              </a:rPr>
              <a:t>출력</a:t>
            </a:r>
            <a:r>
              <a:rPr lang="en-US" altLang="ko-KR" sz="3200" b="1" dirty="0">
                <a:ea typeface="맑은 고딕"/>
              </a:rPr>
              <a:t> </a:t>
            </a:r>
            <a:r>
              <a:rPr lang="en-US" altLang="ko-KR" sz="3200" b="1" dirty="0" err="1">
                <a:ea typeface="맑은 고딕"/>
              </a:rPr>
              <a:t>크기</a:t>
            </a:r>
            <a:r>
              <a:rPr lang="en-US" altLang="ko-KR" sz="3200" b="1" dirty="0">
                <a:ea typeface="맑은 고딕"/>
              </a:rPr>
              <a:t> </a:t>
            </a:r>
            <a:r>
              <a:rPr lang="en-US" altLang="ko-KR" sz="3200" b="1" dirty="0" err="1">
                <a:ea typeface="맑은 고딕"/>
              </a:rPr>
              <a:t>계산</a:t>
            </a:r>
            <a:endParaRPr lang="en-US" altLang="ko-KR" sz="3200" b="1" dirty="0" err="1">
              <a:ea typeface="맑은 고딕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7CB5C-71EF-A2E0-E324-9B793107A5E8}"/>
              </a:ext>
            </a:extLst>
          </p:cNvPr>
          <p:cNvSpPr txBox="1"/>
          <p:nvPr/>
        </p:nvSpPr>
        <p:spPr>
          <a:xfrm>
            <a:off x="1072552" y="1518250"/>
            <a:ext cx="9026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nsolas"/>
                <a:ea typeface="맑은 고딕"/>
              </a:rPr>
              <a:t>패딩과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스트라이드를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적용하고</a:t>
            </a:r>
            <a:r>
              <a:rPr lang="en-US" sz="2000" dirty="0">
                <a:latin typeface="Consolas"/>
                <a:ea typeface="맑은 고딕"/>
              </a:rPr>
              <a:t>, </a:t>
            </a:r>
            <a:r>
              <a:rPr lang="en-US" sz="2000" dirty="0" err="1">
                <a:latin typeface="Consolas"/>
                <a:ea typeface="맑은 고딕"/>
              </a:rPr>
              <a:t>입력데이터와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필터의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크기가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주어졌을</a:t>
            </a:r>
            <a:r>
              <a:rPr lang="en-US" sz="2000" dirty="0">
                <a:latin typeface="Consolas"/>
                <a:ea typeface="맑은 고딕"/>
              </a:rPr>
              <a:t> 때 </a:t>
            </a:r>
            <a:r>
              <a:rPr lang="en-US" sz="2000" dirty="0" err="1">
                <a:latin typeface="Consolas"/>
                <a:ea typeface="맑은 고딕"/>
              </a:rPr>
              <a:t>출력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데이터의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크기를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en-US" sz="2000" dirty="0" err="1">
                <a:latin typeface="Consolas"/>
                <a:ea typeface="맑은 고딕"/>
              </a:rPr>
              <a:t>구하는</a:t>
            </a:r>
            <a:r>
              <a:rPr lang="en-US" sz="2000" dirty="0">
                <a:latin typeface="Consolas"/>
                <a:ea typeface="맑은 고딕"/>
              </a:rPr>
              <a:t> </a:t>
            </a:r>
            <a:r>
              <a:rPr lang="ko-KR" altLang="en-US" sz="2000" dirty="0">
                <a:latin typeface="Consolas"/>
                <a:ea typeface="맑은 고딕"/>
              </a:rPr>
              <a:t>식</a:t>
            </a:r>
            <a:endParaRPr lang="en-US" altLang="ko-KR" sz="2000" dirty="0">
              <a:ea typeface="Calibri"/>
              <a:cs typeface="Calibri"/>
            </a:endParaRPr>
          </a:p>
        </p:txBody>
      </p:sp>
      <p:pic>
        <p:nvPicPr>
          <p:cNvPr id="4" name="그림 3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2D79BF8C-591A-C4ED-C7CE-DB25BBFD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2" y="2540120"/>
            <a:ext cx="7591245" cy="1001383"/>
          </a:xfrm>
          <a:prstGeom prst="rect">
            <a:avLst/>
          </a:prstGeom>
        </p:spPr>
      </p:pic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C59C36E0-3428-EBB8-712C-0BC0F8CB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0" y="3923581"/>
            <a:ext cx="4552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CNN </vt:lpstr>
      <vt:lpstr>기존 FCNN이 가지고 있던 문제점?</vt:lpstr>
      <vt:lpstr>CNN의 구조</vt:lpstr>
      <vt:lpstr>Convolution Layer</vt:lpstr>
      <vt:lpstr>Convolution Layer 연산</vt:lpstr>
      <vt:lpstr>PowerPoint 프레젠테이션</vt:lpstr>
      <vt:lpstr>PowerPoint 프레젠테이션</vt:lpstr>
      <vt:lpstr>PowerPoint 프레젠테이션</vt:lpstr>
      <vt:lpstr>PowerPoint 프레젠테이션</vt:lpstr>
      <vt:lpstr>Pooling Layer(sub-sampling layer)</vt:lpstr>
      <vt:lpstr>Fully Connected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530</cp:revision>
  <dcterms:created xsi:type="dcterms:W3CDTF">2024-03-27T13:10:06Z</dcterms:created>
  <dcterms:modified xsi:type="dcterms:W3CDTF">2024-03-29T11:38:07Z</dcterms:modified>
</cp:coreProperties>
</file>