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6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a1968fd4b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a1968fd4b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a1968fd4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a1968fd4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a1968fd4b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a1968fd4b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a1968fd4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a1968fd4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a10ff0ead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a10ff0ead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a10ff0ead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a10ff0ead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a10ff0ea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a10ff0ea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a10ff0ea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a10ff0ea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a1968fd4b_3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a1968fd4b_3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a10ff0ead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a10ff0ead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a10ff0ead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a10ff0ead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a10ff0ead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a10ff0ead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a1968fd4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a1968fd4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MAE는 ViT backbone을 사용하므로 이와 동일한 방식으로 이미지로부터 patch를 얻습니다. 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이후 uniform 분포를 따르는 random sampling을 통해 patch에 masking을 적용합니다.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(masking을 한다는게 random shuffle이후 visible token만 encoder에 넣어주기)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MAE의 encoder는 recognition을 위한 image representation을 추출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Embed tokens(linear projection)​, Append mask token + unshuffle​, Add positional embedding,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Apply Transformer blocks,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Predictor projection: Loss 계산을 위해 target image와 shape을 맞춰주기 위한 linear proojection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Remove class token,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decoder를 거쳐 나온 output을 reshape(unflatten)합니다.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이렇게 구한 decoder output인 predicted target과 원래 이미지인 target 사이의 Mean square error loss를 계산하여 backpropagation함으로써 pretraining 학습이 진행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Decoder부분은 떼고 linear layer(혹은 MLP)를 달아서 원하는 task로 finetuning training합니다​​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a1968fd4b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a1968fd4b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a. decoder의 depth가 어느정도 되어야 linear probing 성능이 나옴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fine-tuning 성능은 Transformer block을 단 1개만 사용하더라도 성능 하락이 거의 없는 수준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​b. decoder는 8 blocks, 512 dim 에서의 성능이 가장 좋다고 나옴​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이는 encoder의 24 blocks, 1024 dim에 비하면 경량화된 상태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mask token이 decoder에서만 학습되는 것을 고려한다면, pre-training cost가 줄어든다는 것을 알 수 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즉, 속도, 성능 모든 측면에서 lightweight decoder design이 좋다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c. masking 없이 encoder를 사용하는게 성능 면에서도 좋은 결과를 보여주고 있으며,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특히 linear probing 성능의 차이가 심한 것을 볼 수 있다.​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Mask token은 실제 이미지가 아니기 때문에 encoder의 학습을 방해하는 결과를 가져오고, 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이것이 linear probing 성능 차이로 드러난다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d. target 이미지를 patch 단위로 쪼갠 후 patch 단위로 normalization이 적용된 pixel을 예측하는 것의 성능이 가장 좋다.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e.  center-crop만으로도 성능 차이 크게 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 iter마다 적용되는 random masking의 효과로, augmentation 없이도 충분히 training regularization이 가능하다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f. 다른 masking 대비 random masking의 성능이 좋음​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a1968fd4b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a1968fd4b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Masking ratio를 상대적으로 높은 수치인 75%에서 linear probing, fine-tuning 모두 좋은 성능을 보임​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800 epoch를 baseline으로 실험, 1600 epoch까지도 saturation 현상을 찾을수 없었다.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a1968fd4b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a1968fd4b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pre-training에서 2.5×faster than the original MAE. -&gt; 더 큰 ViT 구조 가능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RandomResizedCrop -  enables ViTs to learn multiscale features from X rays and to avoid the over-fitting problem due to the lack of training examples.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a1968fd4b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a1968fd4b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800"/>
              <a:t>2024.04.09 (2회차)  미팅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2021105600 박지후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2018101819 김세한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2014110450 윤영근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 idx="4294967295"/>
          </p:nvPr>
        </p:nvSpPr>
        <p:spPr>
          <a:xfrm>
            <a:off x="281963" y="263025"/>
            <a:ext cx="180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/>
              <a:t>Gradcam</a:t>
            </a:r>
            <a:endParaRPr sz="2000" b="1"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75" y="1089200"/>
            <a:ext cx="8238326" cy="379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30559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ko" sz="2000" b="1">
                <a:solidFill>
                  <a:schemeClr val="tx1"/>
                </a:solidFill>
              </a:rPr>
              <a:t>Gradcam</a:t>
            </a:r>
            <a:r>
              <a:rPr lang="ko-KR" altLang="en-US" sz="2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아이디어</a:t>
            </a:r>
            <a:br>
              <a:rPr lang="ko-KR" altLang="en-US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sz="2000" b="1">
              <a:solidFill>
                <a:schemeClr val="tx1"/>
              </a:solidFill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450700" y="1464800"/>
            <a:ext cx="7814400" cy="30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ko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모델에 특정입력을 넣었을때 나온 feature map을 weighted average 후 heatmap 구성</a:t>
            </a:r>
            <a:endParaRPr lang="en-US" altLang="ko" sz="1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endParaRPr lang="en-US" altLang="ko" sz="1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ko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weight를 gradient를 map으로 backpropagation한후 map에서 해당 gradient의 합(average)을 구해 해당 map의 중요도를 계산</a:t>
            </a:r>
            <a:endParaRPr lang="en-US" altLang="ko" sz="1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endParaRPr lang="en-US" altLang="ko" sz="1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ko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heatmap을 원본 이미지 크기로 resize한 뒤 오버레이</a:t>
            </a:r>
            <a:endParaRPr sz="1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 idx="4294967295"/>
          </p:nvPr>
        </p:nvSpPr>
        <p:spPr>
          <a:xfrm>
            <a:off x="311700" y="200475"/>
            <a:ext cx="180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/>
              <a:t>Gradcam</a:t>
            </a:r>
            <a:endParaRPr sz="2000" b="1"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275" y="1122050"/>
            <a:ext cx="776352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 idx="4294967295"/>
          </p:nvPr>
        </p:nvSpPr>
        <p:spPr>
          <a:xfrm>
            <a:off x="296831" y="267100"/>
            <a:ext cx="2528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/>
              <a:t>Gradcam(ViT)</a:t>
            </a:r>
            <a:endParaRPr sz="2000" b="1"/>
          </a:p>
        </p:txBody>
      </p:sp>
      <p:sp>
        <p:nvSpPr>
          <p:cNvPr id="131" name="Google Shape;131;p25"/>
          <p:cNvSpPr txBox="1"/>
          <p:nvPr/>
        </p:nvSpPr>
        <p:spPr>
          <a:xfrm>
            <a:off x="480437" y="1100527"/>
            <a:ext cx="7814400" cy="3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ko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ViT의 경우 tokenization후 feature를 추출하는 모델로 feature map이 아님(바로적용 불가)</a:t>
            </a:r>
            <a:endParaRPr lang="en-US" altLang="ko" sz="1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endParaRPr lang="en-US" altLang="ko" sz="1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ko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patch별로 추출했던 feature의 중요도를 2차원 상으로 다시 reshape</a:t>
            </a:r>
            <a:endParaRPr lang="en-US" altLang="ko" sz="1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endParaRPr lang="en-US" altLang="ko" sz="1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ko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CNN방법과 달리 target class지정 필요</a:t>
            </a:r>
            <a:endParaRPr lang="en-US" altLang="ko" sz="1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endParaRPr lang="en-US" sz="1800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endParaRPr sz="1800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3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타겟 클래스 설정</a:t>
            </a:r>
            <a:endParaRPr sz="13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3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target_class</a:t>
            </a:r>
            <a:r>
              <a:rPr lang="ko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3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3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labels</a:t>
            </a:r>
            <a:r>
              <a:rPr lang="ko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3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  </a:t>
            </a:r>
            <a:r>
              <a:rPr lang="ko" sz="13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첫 번째 이미지의 실제 라벨을 타겟으로 사용</a:t>
            </a:r>
            <a:endParaRPr sz="13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3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targets</a:t>
            </a:r>
            <a:r>
              <a:rPr lang="ko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3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ko" sz="13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torch</a:t>
            </a:r>
            <a:r>
              <a:rPr lang="ko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3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tensor</a:t>
            </a:r>
            <a:r>
              <a:rPr lang="ko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ko" sz="13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target_class</a:t>
            </a:r>
            <a:r>
              <a:rPr lang="ko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]).</a:t>
            </a:r>
            <a:r>
              <a:rPr lang="ko" sz="13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lang="ko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device</a:t>
            </a:r>
            <a:r>
              <a:rPr lang="ko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13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3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Generate the CAM mask</a:t>
            </a:r>
            <a:endParaRPr sz="13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3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grayscale_cam</a:t>
            </a:r>
            <a:r>
              <a:rPr lang="ko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3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3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cam</a:t>
            </a:r>
            <a:r>
              <a:rPr lang="ko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input_tensor</a:t>
            </a:r>
            <a:r>
              <a:rPr lang="ko" sz="13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3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ko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)[</a:t>
            </a:r>
            <a:r>
              <a:rPr lang="ko" sz="13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3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:]</a:t>
            </a:r>
            <a:endParaRPr sz="13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 idx="4294967295"/>
          </p:nvPr>
        </p:nvSpPr>
        <p:spPr>
          <a:xfrm>
            <a:off x="251802" y="1126532"/>
            <a:ext cx="8239500" cy="36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>
                <a:highlight>
                  <a:srgbClr val="FFFF00"/>
                </a:highlight>
              </a:rPr>
              <a:t>Imagenet -&gt; </a:t>
            </a:r>
            <a:r>
              <a:rPr lang="ko" sz="2000">
                <a:highlight>
                  <a:srgbClr val="FFFF00"/>
                </a:highlight>
              </a:rPr>
              <a:t>어깨 X-ray(CNN, ViT)</a:t>
            </a:r>
            <a:endParaRPr sz="2000"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highlight>
                  <a:srgbClr val="FF0000"/>
                </a:highlight>
              </a:rPr>
              <a:t>흉부 X-ray MAE -&gt; 어깨 X-ray(CNN, ViT)</a:t>
            </a:r>
            <a:endParaRPr sz="2000">
              <a:highlight>
                <a:srgbClr val="FF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>
                <a:highlight>
                  <a:srgbClr val="FF0000"/>
                </a:highlight>
              </a:rPr>
              <a:t>흉부 X-ray MAE -&gt; 어깨 X-ray proxy -&gt; 어깨 X-ray(CNN, ViT)</a:t>
            </a:r>
            <a:endParaRPr sz="2000">
              <a:highlight>
                <a:srgbClr val="FF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>
                <a:highlight>
                  <a:srgbClr val="C0C0C0"/>
                </a:highlight>
              </a:rPr>
              <a:t>흉부 X-ray MAE -&gt; 흉부 X-ray proxy -&gt; 어깨 X-ray(CNN, ViT)</a:t>
            </a:r>
            <a:endParaRPr sz="2000">
              <a:highlight>
                <a:srgbClr val="C0C0C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altLang="ko" sz="2000"/>
            </a:br>
            <a:r>
              <a:rPr lang="ko" altLang="ko-KR" sz="2000">
                <a:highlight>
                  <a:srgbClr val="FF0000"/>
                </a:highlight>
              </a:rPr>
              <a:t>흉부 X-ray MAE -&gt; 어깨 X-ray </a:t>
            </a:r>
            <a:r>
              <a:rPr lang="en-US" altLang="ko" sz="2000">
                <a:highlight>
                  <a:srgbClr val="FF0000"/>
                </a:highlight>
              </a:rPr>
              <a:t>MAE(center/random)</a:t>
            </a:r>
            <a:r>
              <a:rPr lang="ko" altLang="ko-KR" sz="2000">
                <a:highlight>
                  <a:srgbClr val="FF0000"/>
                </a:highlight>
              </a:rPr>
              <a:t> -&gt; 어깨 X-ray(CNN, ViT)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CA067-AC5C-B607-0C58-3896627F0BEC}"/>
              </a:ext>
            </a:extLst>
          </p:cNvPr>
          <p:cNvSpPr txBox="1"/>
          <p:nvPr/>
        </p:nvSpPr>
        <p:spPr>
          <a:xfrm>
            <a:off x="330820" y="359068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/>
              <a:t>개발 방향</a:t>
            </a:r>
            <a:endParaRPr lang="ko-KR" alt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7"/>
          <p:cNvGrpSpPr/>
          <p:nvPr/>
        </p:nvGrpSpPr>
        <p:grpSpPr>
          <a:xfrm>
            <a:off x="1592141" y="0"/>
            <a:ext cx="5959708" cy="5143501"/>
            <a:chOff x="1592141" y="0"/>
            <a:chExt cx="5959708" cy="5143501"/>
          </a:xfrm>
        </p:grpSpPr>
        <p:pic>
          <p:nvPicPr>
            <p:cNvPr id="142" name="Google Shape;142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92141" y="0"/>
              <a:ext cx="5959708" cy="51435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27"/>
            <p:cNvSpPr/>
            <p:nvPr/>
          </p:nvSpPr>
          <p:spPr>
            <a:xfrm>
              <a:off x="1660325" y="955725"/>
              <a:ext cx="2842800" cy="792300"/>
            </a:xfrm>
            <a:prstGeom prst="rect">
              <a:avLst/>
            </a:prstGeom>
            <a:noFill/>
            <a:ln w="38100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dk1"/>
                </a:highligh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1660325" y="2854375"/>
              <a:ext cx="2842800" cy="269400"/>
            </a:xfrm>
            <a:prstGeom prst="rect">
              <a:avLst/>
            </a:prstGeom>
            <a:noFill/>
            <a:ln w="38100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dk1"/>
                </a:highligh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1660325" y="3123775"/>
              <a:ext cx="2842800" cy="269400"/>
            </a:xfrm>
            <a:prstGeom prst="rect">
              <a:avLst/>
            </a:prstGeom>
            <a:noFill/>
            <a:ln w="38100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dk1"/>
                </a:highligh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1660325" y="1748025"/>
              <a:ext cx="2842800" cy="874800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dk1"/>
                </a:highligh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180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향후 계획</a:t>
            </a:r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body" idx="1"/>
          </p:nvPr>
        </p:nvSpPr>
        <p:spPr>
          <a:xfrm>
            <a:off x="158800" y="1198325"/>
            <a:ext cx="10109400" cy="36399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tx1"/>
                </a:solidFill>
              </a:rPr>
              <a:t>4/9 </a:t>
            </a:r>
            <a:r>
              <a:rPr lang="ko" sz="1100">
                <a:solidFill>
                  <a:schemeClr val="tx1"/>
                </a:solidFill>
              </a:rPr>
              <a:t>: gradCAM 이론 학습 + CNN gradCAM 구현 (영근), </a:t>
            </a:r>
            <a:endParaRPr sz="1100">
              <a:solidFill>
                <a:schemeClr val="tx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tx1"/>
                </a:solidFill>
              </a:rPr>
              <a:t>main code 수정 + proxy/MAE 이론 학습 (지후),  </a:t>
            </a:r>
            <a:endParaRPr sz="1100">
              <a:solidFill>
                <a:schemeClr val="tx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tx1"/>
                </a:solidFill>
              </a:rPr>
              <a:t>proxy와 MAE 이론 학습 + 기본 code 구현(ImageNet-&gt;CIFAR10) (세한)</a:t>
            </a:r>
            <a:endParaRPr sz="110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tx1"/>
                </a:solidFill>
                <a:highlight>
                  <a:srgbClr val="FFF2CC"/>
                </a:highlight>
              </a:rPr>
              <a:t>4/16</a:t>
            </a:r>
            <a:r>
              <a:rPr lang="ko" sz="1100">
                <a:solidFill>
                  <a:schemeClr val="tx1"/>
                </a:solidFill>
                <a:highlight>
                  <a:srgbClr val="FFF2CC"/>
                </a:highlight>
              </a:rPr>
              <a:t> : gradCAM 통계 분석 방법 학습, ViT gradCAM 구현(영근)</a:t>
            </a:r>
            <a:endParaRPr sz="1100">
              <a:solidFill>
                <a:schemeClr val="tx1"/>
              </a:solidFill>
              <a:highlight>
                <a:srgbClr val="FFF2CC"/>
              </a:highlight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tx1"/>
                </a:solidFill>
                <a:highlight>
                  <a:srgbClr val="FFF2CC"/>
                </a:highlight>
              </a:rPr>
              <a:t>어깨 X-ray proxy(rotation) -&gt; 어깨 X-ray(CNN, ViT) (지후)</a:t>
            </a:r>
            <a:endParaRPr lang="en-US" altLang="ko" sz="1100">
              <a:solidFill>
                <a:schemeClr val="tx1"/>
              </a:solidFill>
              <a:highlight>
                <a:srgbClr val="FFF2CC"/>
              </a:highlight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tx1"/>
                </a:solidFill>
                <a:highlight>
                  <a:srgbClr val="FFF2CC"/>
                </a:highlight>
              </a:rPr>
              <a:t>흉부 X-ray MAE -&gt; 어깨 X-ray(CNN, ViT)</a:t>
            </a:r>
            <a:endParaRPr sz="1100">
              <a:solidFill>
                <a:schemeClr val="tx1"/>
              </a:solidFill>
              <a:highlight>
                <a:srgbClr val="FFF2CC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tx1"/>
                </a:solidFill>
                <a:highlight>
                  <a:srgbClr val="FFF2CC"/>
                </a:highlight>
              </a:rPr>
              <a:t>Imagenet MAE -&gt; 어깨 X-ray(CNN, ViT) (세한)</a:t>
            </a:r>
            <a:endParaRPr sz="1100">
              <a:solidFill>
                <a:schemeClr val="tx1"/>
              </a:solidFill>
              <a:highlight>
                <a:srgbClr val="FFF2CC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tx1"/>
              </a:solidFill>
              <a:highlight>
                <a:srgbClr val="FFF2CC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tx1"/>
                </a:solidFill>
              </a:rPr>
              <a:t>4/23</a:t>
            </a:r>
            <a:r>
              <a:rPr lang="ko" sz="1100">
                <a:solidFill>
                  <a:schemeClr val="tx1"/>
                </a:solidFill>
              </a:rPr>
              <a:t> : 흉부 X-ray MAE -&gt; 흉부 X-ray proxy -&gt; 어깨 X-ray(CNN, ViT)</a:t>
            </a:r>
            <a:endParaRPr sz="1100">
              <a:solidFill>
                <a:schemeClr val="tx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tx1"/>
                </a:solidFill>
              </a:rPr>
              <a:t>Imagenet MAE -&gt;  -&gt; 흉부 X-ray proxy -&gt; 어깨 X-ray(CNN, ViT)</a:t>
            </a:r>
            <a:endParaRPr sz="1100">
              <a:solidFill>
                <a:schemeClr val="tx1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tx1"/>
                </a:solidFill>
              </a:rPr>
              <a:t>각 모델 gradCAM 결과 확인</a:t>
            </a:r>
            <a:endParaRPr sz="1100">
              <a:solidFill>
                <a:schemeClr val="tx1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sz="110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100" b="1">
                <a:solidFill>
                  <a:schemeClr val="tx1"/>
                </a:solidFill>
              </a:rPr>
              <a:t>4/30</a:t>
            </a:r>
            <a:r>
              <a:rPr lang="ko" sz="1100">
                <a:solidFill>
                  <a:schemeClr val="tx1"/>
                </a:solidFill>
              </a:rPr>
              <a:t> :  중간보고서 제출</a:t>
            </a:r>
            <a:endParaRPr sz="11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/>
              <a:t>질문 사항</a:t>
            </a:r>
            <a:endParaRPr sz="2000" b="1"/>
          </a:p>
        </p:txBody>
      </p:sp>
      <p:sp>
        <p:nvSpPr>
          <p:cNvPr id="158" name="Google Shape;15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500">
                <a:solidFill>
                  <a:schemeClr val="tx1"/>
                </a:solidFill>
              </a:rPr>
              <a:t>rotation proxy는 이미지의 중요한 object 가 무엇인지와 그 </a:t>
            </a:r>
            <a:r>
              <a:rPr lang="ko-KR" altLang="en-US" sz="1500">
                <a:solidFill>
                  <a:schemeClr val="tx1"/>
                </a:solidFill>
              </a:rPr>
              <a:t>방향</a:t>
            </a:r>
            <a:r>
              <a:rPr lang="en-US" altLang="ko-KR" sz="1500">
                <a:solidFill>
                  <a:schemeClr val="tx1"/>
                </a:solidFill>
              </a:rPr>
              <a:t>/</a:t>
            </a:r>
            <a:r>
              <a:rPr lang="ko-KR" altLang="en-US" sz="1500">
                <a:solidFill>
                  <a:schemeClr val="tx1"/>
                </a:solidFill>
              </a:rPr>
              <a:t>각도</a:t>
            </a:r>
            <a:r>
              <a:rPr lang="ko" sz="1500">
                <a:solidFill>
                  <a:schemeClr val="tx1"/>
                </a:solidFill>
              </a:rPr>
              <a:t>에 대해서 모델이 학습할 수 있도록 함. 근데 어깨 x-ray로 이를 진행했을 때 </a:t>
            </a:r>
            <a:r>
              <a:rPr lang="ko-KR" altLang="en-US" sz="1500">
                <a:solidFill>
                  <a:schemeClr val="tx1"/>
                </a:solidFill>
              </a:rPr>
              <a:t>정작 중요한</a:t>
            </a:r>
            <a:r>
              <a:rPr lang="ko" sz="1500">
                <a:solidFill>
                  <a:schemeClr val="tx1"/>
                </a:solidFill>
              </a:rPr>
              <a:t> 중간 부분보다는 edge파트가 집중적으로 학습되는 건 아닌지? 그럼 우리 본 task에서 주는 긍정적 영향이 클까?</a:t>
            </a:r>
            <a:endParaRPr sz="150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500">
                <a:solidFill>
                  <a:schemeClr val="tx1"/>
                </a:solidFill>
              </a:rPr>
              <a:t>proxy task에서와 본 task에서 같은 어깨 x-ray 데이터를 사용해 학습?</a:t>
            </a:r>
            <a:endParaRPr sz="150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500">
                <a:solidFill>
                  <a:schemeClr val="tx1"/>
                </a:solidFill>
                <a:highlight>
                  <a:schemeClr val="lt1"/>
                </a:highlight>
              </a:rPr>
              <a:t>1.5e-4부터</a:t>
            </a:r>
            <a:r>
              <a:rPr lang="en-US" altLang="ko" sz="1500">
                <a:solidFill>
                  <a:schemeClr val="tx1"/>
                </a:solidFill>
                <a:highlight>
                  <a:schemeClr val="lt1"/>
                </a:highlight>
              </a:rPr>
              <a:t> </a:t>
            </a:r>
            <a:r>
              <a:rPr lang="ko" sz="1500">
                <a:solidFill>
                  <a:schemeClr val="tx1"/>
                </a:solidFill>
                <a:highlight>
                  <a:schemeClr val="lt1"/>
                </a:highlight>
              </a:rPr>
              <a:t>cosine annealing strategy 어떻게?</a:t>
            </a:r>
            <a:endParaRPr lang="en-US" altLang="ko" sz="1500">
              <a:solidFill>
                <a:schemeClr val="tx1"/>
              </a:solidFill>
              <a:highlight>
                <a:schemeClr val="lt1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500">
                <a:solidFill>
                  <a:schemeClr val="tx1"/>
                </a:solidFill>
                <a:highlight>
                  <a:schemeClr val="lt1"/>
                </a:highlight>
              </a:rPr>
              <a:t>MAE DenseNet121 </a:t>
            </a:r>
            <a:r>
              <a:rPr lang="ko-KR" altLang="en-US" sz="1500">
                <a:solidFill>
                  <a:schemeClr val="tx1"/>
                </a:solidFill>
                <a:highlight>
                  <a:schemeClr val="lt1"/>
                </a:highlight>
              </a:rPr>
              <a:t>사용</a:t>
            </a:r>
            <a:r>
              <a:rPr lang="en-US" altLang="ko-KR" sz="1500">
                <a:solidFill>
                  <a:schemeClr val="tx1"/>
                </a:solidFill>
                <a:highlight>
                  <a:schemeClr val="lt1"/>
                </a:highlight>
              </a:rPr>
              <a:t>?</a:t>
            </a:r>
            <a:endParaRPr sz="1500">
              <a:solidFill>
                <a:schemeClr val="tx1"/>
              </a:solidFill>
              <a:highlight>
                <a:schemeClr val="lt1"/>
              </a:highlight>
            </a:endParaRPr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000" y="2439093"/>
            <a:ext cx="3782300" cy="218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/>
        </p:nvSpPr>
        <p:spPr>
          <a:xfrm>
            <a:off x="527074" y="2748454"/>
            <a:ext cx="658740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weight decay = 0.05,</a:t>
            </a:r>
            <a:endParaRPr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learning rate = 1.5e-4, batch size = 2048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CEFB9B-2399-EBF6-34B6-0BFBF2023AB5}"/>
              </a:ext>
            </a:extLst>
          </p:cNvPr>
          <p:cNvSpPr txBox="1"/>
          <p:nvPr/>
        </p:nvSpPr>
        <p:spPr>
          <a:xfrm>
            <a:off x="615176" y="3997281"/>
            <a:ext cx="7086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>
                <a:latin typeface="맑은 고딕" panose="020B0503020000020004" pitchFamily="50" charset="-127"/>
                <a:ea typeface="맑은 고딕" panose="020B0503020000020004" pitchFamily="50" charset="-127"/>
              </a:rPr>
              <a:t>RandomResizedCrop =&gt;  image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">
                <a:latin typeface="맑은 고딕" panose="020B0503020000020004" pitchFamily="50" charset="-127"/>
                <a:ea typeface="맑은 고딕" panose="020B0503020000020004" pitchFamily="50" charset="-127"/>
              </a:rPr>
              <a:t>multi scale feature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학습 가능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">
                <a:latin typeface="맑은 고딕" panose="020B0503020000020004" pitchFamily="50" charset="-127"/>
                <a:ea typeface="맑은 고딕" panose="020B0503020000020004" pitchFamily="50" charset="-127"/>
              </a:rPr>
              <a:t>training sample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부족으로 인한 과적합 방지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26" y="163550"/>
            <a:ext cx="8898665" cy="497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 descr="텍스트, 스크린샷, 도표이(가) 표시된 사진&#10;&#10;자동 생성된 설명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3483"/>
            <a:ext cx="8798312" cy="453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 idx="4294967295"/>
          </p:nvPr>
        </p:nvSpPr>
        <p:spPr>
          <a:xfrm>
            <a:off x="296832" y="276577"/>
            <a:ext cx="275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/>
              <a:t>MAE - 특징</a:t>
            </a:r>
            <a:endParaRPr sz="2000" b="1"/>
          </a:p>
        </p:txBody>
      </p:sp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6275"/>
            <a:ext cx="8839200" cy="2940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8" descr="포유류, 개, 여우, 야외이(가) 표시된 사진&#10;&#10;자동 생성된 설명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8797" y="3867150"/>
            <a:ext cx="3632802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/>
        </p:nvSpPr>
        <p:spPr>
          <a:xfrm>
            <a:off x="4136829" y="-1564721"/>
            <a:ext cx="1393800" cy="17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 descr="스크린샷, 콜라주, 모자이크이(가) 표시된 사진&#10;&#10;자동 생성된 설명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0950" y="1076650"/>
            <a:ext cx="1992056" cy="193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 descr="텍스트, 스크린샷, 라인, 폰트이(가) 표시된 사진&#10;&#10;자동 생성된 설명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97825"/>
            <a:ext cx="3069549" cy="18012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3870950" y="3604775"/>
            <a:ext cx="5327700" cy="14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chemeClr val="lt1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>
                <a:solidFill>
                  <a:schemeClr val="dk1"/>
                </a:solidFill>
                <a:highlight>
                  <a:schemeClr val="lt1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FC Layer만 바꾸기(linear probing)보단</a:t>
            </a:r>
            <a:r>
              <a:rPr lang="en-US" altLang="ko" sz="1200">
                <a:solidFill>
                  <a:schemeClr val="dk1"/>
                </a:solidFill>
                <a:highlight>
                  <a:schemeClr val="lt1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>
                <a:solidFill>
                  <a:schemeClr val="dk1"/>
                </a:solidFill>
                <a:highlight>
                  <a:schemeClr val="lt1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다시 </a:t>
            </a: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학습</a:t>
            </a:r>
            <a:r>
              <a:rPr lang="ko-KR" altLang="en-US" sz="1200">
                <a:solidFill>
                  <a:schemeClr val="dk1"/>
                </a:solidFill>
                <a:highlight>
                  <a:schemeClr val="lt1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시켜야 한다</a:t>
            </a:r>
            <a:r>
              <a:rPr lang="en-US" altLang="ko-KR" sz="1200">
                <a:solidFill>
                  <a:schemeClr val="dk1"/>
                </a:solidFill>
                <a:highlight>
                  <a:schemeClr val="lt1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055925"/>
            <a:ext cx="3209155" cy="197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1;p18">
            <a:extLst>
              <a:ext uri="{FF2B5EF4-FFF2-40B4-BE49-F238E27FC236}">
                <a16:creationId xmlns:a16="http://schemas.microsoft.com/office/drawing/2014/main" id="{8F4C7470-C2BF-5FA3-E73E-B2E580D990BA}"/>
              </a:ext>
            </a:extLst>
          </p:cNvPr>
          <p:cNvSpPr txBox="1">
            <a:spLocks/>
          </p:cNvSpPr>
          <p:nvPr/>
        </p:nvSpPr>
        <p:spPr>
          <a:xfrm>
            <a:off x="296832" y="276577"/>
            <a:ext cx="2752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" sz="2000" b="1"/>
              <a:t>MAE - </a:t>
            </a:r>
            <a:r>
              <a:rPr lang="ko-KR" altLang="en-US" sz="2000" b="1"/>
              <a:t>특징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116100" y="834168"/>
            <a:ext cx="90279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altLang="ko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이미지보다 spatial consistency가 높음</a:t>
            </a:r>
            <a:endParaRPr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Masking 비율 90%</a:t>
            </a:r>
            <a:endParaRPr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altLang="ko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흉부 X-ray MAE 논문의 경우, 집중해야 할 질환 부분이 local하므로 작게 crop할 시 판단에 필수적인 부분이 사라질 수 있고, 질환이 여러 군데에 퍼져있을 경우를 고려</a:t>
            </a:r>
            <a:endParaRPr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 random resize crop 진행 시, 일반적인 이미지 crop(0.2~0.1)보다 더 큰 size의 image patch 사용(0.5~1.0)</a:t>
            </a:r>
            <a:endParaRPr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tx1"/>
                </a:solidFill>
                <a:highlight>
                  <a:srgbClr val="D8DEE5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-&gt; 모델이 집중해야 할 부위가 확실한 본 task에서는 crop size는 (0.5~1.0)으로 하되, random distribution을 center에 집중하도록 하는 게 더 좋지 않을까? + masking도 center 집중으로</a:t>
            </a:r>
            <a:endParaRPr>
              <a:solidFill>
                <a:schemeClr val="tx1"/>
              </a:solidFill>
              <a:highlight>
                <a:srgbClr val="D8DEE5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460425" y="201700"/>
            <a:ext cx="7078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latin typeface="맑은 고딕" panose="020B0503020000020004" pitchFamily="50" charset="-127"/>
                <a:ea typeface="맑은 고딕" panose="020B0503020000020004" pitchFamily="50" charset="-127"/>
              </a:rPr>
              <a:t>Natural Image MAE와 비교했을 때 X-ray Image MAE 시 고려해야 할 점</a:t>
            </a:r>
            <a:endParaRPr sz="15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334930" y="3114320"/>
            <a:ext cx="7882500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latin typeface="맑은 고딕" panose="020B0503020000020004" pitchFamily="50" charset="-127"/>
                <a:ea typeface="맑은 고딕" panose="020B0503020000020004" pitchFamily="50" charset="-127"/>
              </a:rPr>
              <a:t>Fine Tuning</a:t>
            </a:r>
            <a:endParaRPr sz="15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맑은 고딕" panose="020B0503020000020004" pitchFamily="50" charset="-127"/>
                <a:ea typeface="맑은 고딕" panose="020B0503020000020004" pitchFamily="50" charset="-127"/>
              </a:rPr>
              <a:t>lr schedular(</a:t>
            </a:r>
            <a:r>
              <a:rPr lang="ko">
                <a:highlight>
                  <a:srgbClr val="D4D4D4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1.5e-4부터cosine annealing strategy</a:t>
            </a:r>
            <a:r>
              <a:rPr lang="ko">
                <a:latin typeface="맑은 고딕" panose="020B0503020000020004" pitchFamily="50" charset="-127"/>
                <a:ea typeface="맑은 고딕" panose="020B0503020000020004" pitchFamily="50" charset="-127"/>
              </a:rPr>
              <a:t>), optimizer(</a:t>
            </a:r>
            <a:r>
              <a:rPr lang="ko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AdamW optimizer : β1 = 0.9,β1 = 0.95</a:t>
            </a:r>
            <a:r>
              <a:rPr lang="ko">
                <a:latin typeface="맑은 고딕" panose="020B0503020000020004" pitchFamily="50" charset="-127"/>
                <a:ea typeface="맑은 고딕" panose="020B0503020000020004" pitchFamily="50" charset="-127"/>
              </a:rPr>
              <a:t>) 그대로</a:t>
            </a:r>
            <a:endParaRPr lang="en-US" altLang="ko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ko-KR">
                <a:highlight>
                  <a:srgbClr val="D4D4D4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1.5e-4</a:t>
            </a:r>
            <a:r>
              <a:rPr lang="en-US" altLang="ko">
                <a:highlight>
                  <a:srgbClr val="D4D4D4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/5/6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highlight>
                  <a:schemeClr val="lt1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Layer-wise LR decay 0.55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highlight>
                  <a:schemeClr val="lt1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RandAug magnitude 6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highlight>
                  <a:schemeClr val="lt1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DropPath rate 0.2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맑은 고딕" panose="020B0503020000020004" pitchFamily="50" charset="-127"/>
                <a:ea typeface="맑은 고딕" panose="020B0503020000020004" pitchFamily="50" charset="-127"/>
              </a:rPr>
              <a:t>75 epochs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 idx="4294967295"/>
          </p:nvPr>
        </p:nvSpPr>
        <p:spPr>
          <a:xfrm>
            <a:off x="523725" y="928419"/>
            <a:ext cx="180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/>
              <a:t>Gradcam</a:t>
            </a:r>
            <a:endParaRPr sz="2000" b="1"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776" y="2988904"/>
            <a:ext cx="2236274" cy="12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/>
        </p:nvSpPr>
        <p:spPr>
          <a:xfrm>
            <a:off x="523725" y="1341150"/>
            <a:ext cx="7814400" cy="30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ko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Feature map의 원소가 특정 클래스에 주는 영향력을계산</a:t>
            </a:r>
            <a:r>
              <a:rPr lang="en-US" altLang="ko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gradiant이용</a:t>
            </a:r>
            <a:endParaRPr lang="en-US" altLang="ko" sz="1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ko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" sz="1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altLang="ko-KR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Feature map</a:t>
            </a:r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각 원소를 미분한값을 나눠서 구한 가중치의 평균값을 각 </a:t>
            </a:r>
            <a:r>
              <a:rPr lang="en-US" altLang="ko-KR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 map</a:t>
            </a:r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곱함</a:t>
            </a:r>
            <a:endParaRPr lang="en-US" altLang="ko-KR" sz="1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endParaRPr lang="en-US" altLang="ko-KR" sz="1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altLang="ko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Featuere 별 heat map 계산</a:t>
            </a:r>
            <a:endParaRPr sz="1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1105</Words>
  <Application>Microsoft Office PowerPoint</Application>
  <PresentationFormat>화면 슬라이드 쇼(16:9)</PresentationFormat>
  <Paragraphs>125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Courier New</vt:lpstr>
      <vt:lpstr>Simple Light</vt:lpstr>
      <vt:lpstr>2024.04.09 (2회차)  미팅</vt:lpstr>
      <vt:lpstr>PowerPoint 프레젠테이션</vt:lpstr>
      <vt:lpstr>PowerPoint 프레젠테이션</vt:lpstr>
      <vt:lpstr>PowerPoint 프레젠테이션</vt:lpstr>
      <vt:lpstr>PowerPoint 프레젠테이션</vt:lpstr>
      <vt:lpstr>MAE - 특징</vt:lpstr>
      <vt:lpstr>PowerPoint 프레젠테이션</vt:lpstr>
      <vt:lpstr>PowerPoint 프레젠테이션</vt:lpstr>
      <vt:lpstr>Gradcam</vt:lpstr>
      <vt:lpstr>Gradcam</vt:lpstr>
      <vt:lpstr>Gradcam의 아이디어 </vt:lpstr>
      <vt:lpstr>Gradcam</vt:lpstr>
      <vt:lpstr>Gradcam(ViT)</vt:lpstr>
      <vt:lpstr>Imagenet -&gt; 어깨 X-ray(CNN, ViT)  흉부 X-ray MAE -&gt; 어깨 X-ray(CNN, ViT)  흉부 X-ray MAE -&gt; 어깨 X-ray proxy -&gt; 어깨 X-ray(CNN, ViT)  흉부 X-ray MAE -&gt; 흉부 X-ray proxy -&gt; 어깨 X-ray(CNN, ViT)  흉부 X-ray MAE -&gt; 어깨 X-ray MAE(center/random) -&gt; 어깨 X-ray(CNN, ViT)</vt:lpstr>
      <vt:lpstr>PowerPoint 프레젠테이션</vt:lpstr>
      <vt:lpstr>향후 계획</vt:lpstr>
      <vt:lpstr>질문 사항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2024.04.09 (2회차)  미팅</dc:title>
  <dc:creator>박지후</dc:creator>
  <cp:lastModifiedBy>지후 박</cp:lastModifiedBy>
  <cp:revision>4</cp:revision>
  <dcterms:modified xsi:type="dcterms:W3CDTF">2024-04-15T15:41:08Z</dcterms:modified>
</cp:coreProperties>
</file>