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Regular" panose="020B0604020202020204" charset="0"/>
      <p:regular r:id="rId17"/>
      <p:bold r:id="rId18"/>
      <p:italic r:id="rId19"/>
      <p:boldItalic r:id="rId20"/>
    </p:embeddedFont>
    <p:embeddedFont>
      <p:font typeface="Clear Sans Regula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CF76-3D30-4E2B-8103-D68EEA0E7F2B}" v="8" dt="2021-07-19T04:11:2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5783" autoAdjust="0"/>
  </p:normalViewPr>
  <p:slideViewPr>
    <p:cSldViewPr>
      <p:cViewPr varScale="1">
        <p:scale>
          <a:sx n="66" d="100"/>
          <a:sy n="66" d="100"/>
        </p:scale>
        <p:origin x="10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32683"/>
            <a:chOff x="0" y="0"/>
            <a:chExt cx="11564591" cy="457691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278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965198-9910-493B-BBC6-6E6D73A432EB}"/>
              </a:ext>
            </a:extLst>
          </p:cNvPr>
          <p:cNvSpPr txBox="1"/>
          <p:nvPr/>
        </p:nvSpPr>
        <p:spPr>
          <a:xfrm>
            <a:off x="9422918" y="3543300"/>
            <a:ext cx="56646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latin typeface="Clear Sans Regular"/>
              </a:rPr>
              <a:t>Social Buzz is a fast-growing technology unicorn that need to adapt quickly to its global scale. Accenture has begun a 3-month POC focusing on these tasks:</a:t>
            </a:r>
          </a:p>
          <a:p>
            <a:pPr>
              <a:lnSpc>
                <a:spcPts val="2660"/>
              </a:lnSpc>
            </a:pPr>
            <a:endParaRPr lang="en-US" sz="1900" spc="-19" dirty="0">
              <a:latin typeface="Clear Sans Regular"/>
            </a:endParaRPr>
          </a:p>
          <a:p>
            <a:pPr marL="410211" lvl="1" indent="-205106">
              <a:lnSpc>
                <a:spcPts val="2660"/>
              </a:lnSpc>
              <a:buFont typeface="Arial"/>
              <a:buChar char="•"/>
            </a:pPr>
            <a:r>
              <a:rPr lang="en-US" sz="1900" spc="-19" dirty="0">
                <a:latin typeface="Clear Sans Regular"/>
              </a:rPr>
              <a:t>An audit of Social Buzz's big data practice</a:t>
            </a:r>
          </a:p>
          <a:p>
            <a:pPr marL="410211" lvl="1" indent="-205106">
              <a:lnSpc>
                <a:spcPts val="2660"/>
              </a:lnSpc>
              <a:buFont typeface="Arial"/>
              <a:buChar char="•"/>
            </a:pPr>
            <a:r>
              <a:rPr lang="en-US" sz="1900" spc="-19" dirty="0">
                <a:latin typeface="Clear Sans Regular"/>
              </a:rPr>
              <a:t>Recommendations for a successful IPO</a:t>
            </a:r>
          </a:p>
          <a:p>
            <a:pPr marL="410210" lvl="1" indent="-205105">
              <a:lnSpc>
                <a:spcPts val="2660"/>
              </a:lnSpc>
              <a:buFont typeface="Arial"/>
              <a:buChar char="•"/>
            </a:pPr>
            <a:r>
              <a:rPr lang="en-US" sz="1900" spc="-19" dirty="0">
                <a:latin typeface="Clear Sans Regular"/>
              </a:rPr>
              <a:t>Analysis to find Social Buzz's top 5 most popular categories of content 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A4A3F31D-544A-4C23-9D85-378649215BE3}"/>
              </a:ext>
            </a:extLst>
          </p:cNvPr>
          <p:cNvSpPr txBox="1"/>
          <p:nvPr/>
        </p:nvSpPr>
        <p:spPr>
          <a:xfrm>
            <a:off x="2914718" y="8167121"/>
            <a:ext cx="5786869" cy="31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solidFill>
                  <a:srgbClr val="FFFFFF"/>
                </a:solidFill>
                <a:latin typeface="Graphik Regular" panose="020B0503030202060203" pitchFamily="34" charset="0"/>
              </a:rPr>
              <a:t>But how to capitalize on it when there is so much?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4B02D2F4-84C2-4AF8-81C2-4274DB8DF454}"/>
              </a:ext>
            </a:extLst>
          </p:cNvPr>
          <p:cNvSpPr txBox="1"/>
          <p:nvPr/>
        </p:nvSpPr>
        <p:spPr>
          <a:xfrm>
            <a:off x="2914718" y="5086350"/>
            <a:ext cx="5786869" cy="514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-32" dirty="0">
                <a:solidFill>
                  <a:srgbClr val="FFFFFF"/>
                </a:solidFill>
                <a:latin typeface="Graphik Regular" panose="020B0503030202060203" pitchFamily="34" charset="0"/>
              </a:rPr>
              <a:t>Over </a:t>
            </a:r>
            <a:r>
              <a:rPr lang="en-US" sz="3200" u="sng" spc="-32" dirty="0">
                <a:solidFill>
                  <a:srgbClr val="FFFFFF"/>
                </a:solidFill>
                <a:latin typeface="Graphik Regular" panose="020B0503030202060203" pitchFamily="34" charset="0"/>
              </a:rPr>
              <a:t>100000</a:t>
            </a:r>
            <a:r>
              <a:rPr lang="en-US" sz="3200" spc="-32" dirty="0">
                <a:solidFill>
                  <a:srgbClr val="FFFFFF"/>
                </a:solidFill>
                <a:latin typeface="Graphik Regular" panose="020B0503030202060203" pitchFamily="34" charset="0"/>
              </a:rPr>
              <a:t> posts per day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56D90644-7D4E-4882-8064-B20BF3463C9A}"/>
              </a:ext>
            </a:extLst>
          </p:cNvPr>
          <p:cNvSpPr txBox="1"/>
          <p:nvPr/>
        </p:nvSpPr>
        <p:spPr>
          <a:xfrm>
            <a:off x="2914718" y="6070890"/>
            <a:ext cx="5315099" cy="168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u="sng" spc="-32" dirty="0">
                <a:solidFill>
                  <a:srgbClr val="FFFFFF"/>
                </a:solidFill>
                <a:latin typeface="Graphik Regular" panose="020B0503030202060203" pitchFamily="34" charset="0"/>
              </a:rPr>
              <a:t>36,500,000</a:t>
            </a:r>
            <a:r>
              <a:rPr lang="en-US" sz="3200" spc="-32" dirty="0">
                <a:solidFill>
                  <a:srgbClr val="FFFFFF"/>
                </a:solidFill>
                <a:latin typeface="Graphik Regular" panose="020B0503030202060203" pitchFamily="34" charset="0"/>
              </a:rPr>
              <a:t> pieces of content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-32" dirty="0">
                <a:solidFill>
                  <a:srgbClr val="FFFFFF"/>
                </a:solidFill>
                <a:latin typeface="Graphik Regular" panose="020B0503030202060203" pitchFamily="34" charset="0"/>
              </a:rPr>
              <a:t>per year!</a:t>
            </a: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00ADAC7B-814A-4ED6-8AB9-8D473ED0DCD5}"/>
              </a:ext>
            </a:extLst>
          </p:cNvPr>
          <p:cNvSpPr txBox="1"/>
          <p:nvPr/>
        </p:nvSpPr>
        <p:spPr>
          <a:xfrm>
            <a:off x="2914718" y="8920480"/>
            <a:ext cx="5676287" cy="654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  <a:spcBef>
                <a:spcPct val="0"/>
              </a:spcBef>
            </a:pPr>
            <a:r>
              <a:rPr lang="en-US" sz="1900" u="sng" spc="-19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to find Social Buzz's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1F507FD4-034D-45FF-93BD-DFCB95EAD363}"/>
              </a:ext>
            </a:extLst>
          </p:cNvPr>
          <p:cNvSpPr txBox="1"/>
          <p:nvPr/>
        </p:nvSpPr>
        <p:spPr>
          <a:xfrm>
            <a:off x="7729646" y="4826585"/>
            <a:ext cx="3406491" cy="31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raphik Regular" panose="020B0503030202060203" pitchFamily="34" charset="0"/>
              </a:rPr>
              <a:t>Data Modelling</a:t>
            </a:r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3E6F2479-9679-4030-8635-693737C66D54}"/>
              </a:ext>
            </a:extLst>
          </p:cNvPr>
          <p:cNvSpPr txBox="1"/>
          <p:nvPr/>
        </p:nvSpPr>
        <p:spPr>
          <a:xfrm>
            <a:off x="5856316" y="3214901"/>
            <a:ext cx="3406491" cy="31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raphik Regular" panose="020B0503030202060203" pitchFamily="34" charset="0"/>
              </a:rPr>
              <a:t>Data Cleaning</a:t>
            </a: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FC91EAB9-96A1-4064-9846-10A08A7AC0A4}"/>
              </a:ext>
            </a:extLst>
          </p:cNvPr>
          <p:cNvSpPr txBox="1"/>
          <p:nvPr/>
        </p:nvSpPr>
        <p:spPr>
          <a:xfrm>
            <a:off x="3982986" y="1603217"/>
            <a:ext cx="3486092" cy="31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-18">
                <a:solidFill>
                  <a:srgbClr val="FFFFFF"/>
                </a:solidFill>
                <a:latin typeface="Graphik Regular" panose="020B0503030202060203" pitchFamily="34" charset="0"/>
              </a:rPr>
              <a:t>Data Understanding</a:t>
            </a: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DD4CC2CA-3667-4682-81EE-0628B418A5BA}"/>
              </a:ext>
            </a:extLst>
          </p:cNvPr>
          <p:cNvSpPr txBox="1"/>
          <p:nvPr/>
        </p:nvSpPr>
        <p:spPr>
          <a:xfrm>
            <a:off x="9620994" y="6533519"/>
            <a:ext cx="3414381" cy="31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8C103A61-A2FB-4BF2-AE1E-1E860BB3D705}"/>
              </a:ext>
            </a:extLst>
          </p:cNvPr>
          <p:cNvSpPr txBox="1"/>
          <p:nvPr/>
        </p:nvSpPr>
        <p:spPr>
          <a:xfrm>
            <a:off x="11512342" y="8194123"/>
            <a:ext cx="3406491" cy="31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raphik Regular" panose="020B0503030202060203" pitchFamily="34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3" y="88773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DEC18DCB-822A-4D81-B43D-EA065F5C2E6C}"/>
              </a:ext>
            </a:extLst>
          </p:cNvPr>
          <p:cNvSpPr txBox="1"/>
          <p:nvPr/>
        </p:nvSpPr>
        <p:spPr>
          <a:xfrm>
            <a:off x="1796907" y="5081036"/>
            <a:ext cx="3632723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-24" dirty="0">
                <a:solidFill>
                  <a:srgbClr val="000000"/>
                </a:solidFill>
                <a:latin typeface="Graphik Regular" panose="020B0503030202060203" pitchFamily="34" charset="0"/>
              </a:rPr>
              <a:t>UNIQUE</a:t>
            </a:r>
          </a:p>
          <a:p>
            <a:pPr algn="ctr">
              <a:lnSpc>
                <a:spcPts val="3359"/>
              </a:lnSpc>
            </a:pPr>
            <a:r>
              <a:rPr lang="en-US" sz="2400" spc="-24" dirty="0">
                <a:solidFill>
                  <a:srgbClr val="000000"/>
                </a:solidFill>
                <a:latin typeface="Graphik Regular" panose="020B0503030202060203" pitchFamily="34" charset="0"/>
              </a:rPr>
              <a:t>CATEGORIES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BF1757EB-BE6D-456B-AAE1-9199DF89AC44}"/>
              </a:ext>
            </a:extLst>
          </p:cNvPr>
          <p:cNvSpPr txBox="1"/>
          <p:nvPr/>
        </p:nvSpPr>
        <p:spPr>
          <a:xfrm>
            <a:off x="1796907" y="3229537"/>
            <a:ext cx="3632723" cy="1154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spc="-72" dirty="0">
                <a:solidFill>
                  <a:srgbClr val="A100FF"/>
                </a:solidFill>
                <a:latin typeface="Graphik Regular" panose="020B0503030202060203" pitchFamily="34" charset="0"/>
              </a:rPr>
              <a:t>16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8A5A536B-2824-40DA-8730-BFF135AAB6BA}"/>
              </a:ext>
            </a:extLst>
          </p:cNvPr>
          <p:cNvSpPr txBox="1"/>
          <p:nvPr/>
        </p:nvSpPr>
        <p:spPr>
          <a:xfrm>
            <a:off x="6825447" y="5081036"/>
            <a:ext cx="3884010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-24">
                <a:solidFill>
                  <a:srgbClr val="000000"/>
                </a:solidFill>
                <a:latin typeface="Graphik Regular" panose="020B0503030202060203" pitchFamily="34" charset="0"/>
              </a:rPr>
              <a:t>REACTIONS TO "ANIMAL"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7347A7-B6F4-43D9-AA7B-ECF01491A9FE}"/>
              </a:ext>
            </a:extLst>
          </p:cNvPr>
          <p:cNvSpPr txBox="1"/>
          <p:nvPr/>
        </p:nvSpPr>
        <p:spPr>
          <a:xfrm>
            <a:off x="6260052" y="3229537"/>
            <a:ext cx="466928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spc="-72" dirty="0">
                <a:solidFill>
                  <a:srgbClr val="A100FF"/>
                </a:solidFill>
                <a:latin typeface="Clear Sans Regular Bold"/>
              </a:rPr>
              <a:t>1897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2261D6-A523-498E-A2EF-057B81267770}"/>
              </a:ext>
            </a:extLst>
          </p:cNvPr>
          <p:cNvSpPr txBox="1"/>
          <p:nvPr/>
        </p:nvSpPr>
        <p:spPr>
          <a:xfrm>
            <a:off x="12355796" y="5081036"/>
            <a:ext cx="3884010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-24">
                <a:solidFill>
                  <a:srgbClr val="000000"/>
                </a:solidFill>
                <a:latin typeface="Graphik Regular" panose="020B0503030202060203" pitchFamily="34" charset="0"/>
              </a:rPr>
              <a:t>MONTH WITH </a:t>
            </a:r>
          </a:p>
          <a:p>
            <a:pPr algn="ctr">
              <a:lnSpc>
                <a:spcPts val="3359"/>
              </a:lnSpc>
            </a:pPr>
            <a:r>
              <a:rPr lang="en-US" sz="2400" spc="-24">
                <a:solidFill>
                  <a:srgbClr val="000000"/>
                </a:solidFill>
                <a:latin typeface="Graphik Regular" panose="020B0503030202060203" pitchFamily="34" charset="0"/>
              </a:rPr>
              <a:t>MOST POSTS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874F02E9-55C1-42F5-91B5-1A4480BA41CC}"/>
              </a:ext>
            </a:extLst>
          </p:cNvPr>
          <p:cNvSpPr txBox="1"/>
          <p:nvPr/>
        </p:nvSpPr>
        <p:spPr>
          <a:xfrm>
            <a:off x="11821811" y="3238500"/>
            <a:ext cx="466928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spc="-72" dirty="0">
                <a:solidFill>
                  <a:srgbClr val="A100FF"/>
                </a:solidFill>
                <a:latin typeface="Clear Sans Regular Bold"/>
              </a:rPr>
              <a:t>JANUARY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EC82834-F139-6341-8704-95423C0C958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496753" y="1592190"/>
            <a:ext cx="9571772" cy="7102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21E9A61-AACF-DB41-B007-BB9C2D02C27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732961" y="1581061"/>
            <a:ext cx="8266904" cy="71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6" name="AutoShape 2">
            <a:extLst>
              <a:ext uri="{FF2B5EF4-FFF2-40B4-BE49-F238E27FC236}">
                <a16:creationId xmlns:a16="http://schemas.microsoft.com/office/drawing/2014/main" id="{58EF3471-5986-AE47-8495-728327479938}"/>
              </a:ext>
            </a:extLst>
          </p:cNvPr>
          <p:cNvSpPr/>
          <p:nvPr/>
        </p:nvSpPr>
        <p:spPr>
          <a:xfrm>
            <a:off x="10475052" y="0"/>
            <a:ext cx="7812948" cy="10287000"/>
          </a:xfrm>
          <a:prstGeom prst="rect">
            <a:avLst/>
          </a:prstGeom>
          <a:solidFill>
            <a:srgbClr val="000000">
              <a:alpha val="3922"/>
            </a:srgbClr>
          </a:solidFill>
        </p:spPr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234FDAED-EE10-3949-A2A9-F81AC41AFAEF}"/>
              </a:ext>
            </a:extLst>
          </p:cNvPr>
          <p:cNvGrpSpPr/>
          <p:nvPr/>
        </p:nvGrpSpPr>
        <p:grpSpPr>
          <a:xfrm>
            <a:off x="11581833" y="3887618"/>
            <a:ext cx="5677467" cy="2511764"/>
            <a:chOff x="0" y="0"/>
            <a:chExt cx="7569956" cy="3349018"/>
          </a:xfrm>
        </p:grpSpPr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269B9A6F-DC02-FD48-875A-DE49C95589FA}"/>
                </a:ext>
              </a:extLst>
            </p:cNvPr>
            <p:cNvSpPr txBox="1"/>
            <p:nvPr/>
          </p:nvSpPr>
          <p:spPr>
            <a:xfrm>
              <a:off x="0" y="691989"/>
              <a:ext cx="7569956" cy="2657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lear Sans Regular"/>
                </a:rPr>
  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9BE98286-20D0-0F43-95FD-A7486B483CB2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>
                  <a:solidFill>
                    <a:srgbClr val="000000"/>
                  </a:solidFill>
                  <a:latin typeface="Clear Sans Regular Bold"/>
                </a:rPr>
                <a:t>INSIGHT</a:t>
              </a:r>
            </a:p>
          </p:txBody>
        </p:sp>
      </p:grpSp>
      <p:grpSp>
        <p:nvGrpSpPr>
          <p:cNvPr id="30" name="Group 11">
            <a:extLst>
              <a:ext uri="{FF2B5EF4-FFF2-40B4-BE49-F238E27FC236}">
                <a16:creationId xmlns:a16="http://schemas.microsoft.com/office/drawing/2014/main" id="{F1874E57-C775-2B41-8A91-6423DF4C28AF}"/>
              </a:ext>
            </a:extLst>
          </p:cNvPr>
          <p:cNvGrpSpPr/>
          <p:nvPr/>
        </p:nvGrpSpPr>
        <p:grpSpPr>
          <a:xfrm>
            <a:off x="11581833" y="1616149"/>
            <a:ext cx="5677467" cy="1501963"/>
            <a:chOff x="0" y="0"/>
            <a:chExt cx="7569956" cy="2002618"/>
          </a:xfrm>
        </p:grpSpPr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B930539D-B309-DF4F-BB41-4D61D91F7FC2}"/>
                </a:ext>
              </a:extLst>
            </p:cNvPr>
            <p:cNvSpPr txBox="1"/>
            <p:nvPr/>
          </p:nvSpPr>
          <p:spPr>
            <a:xfrm>
              <a:off x="0" y="691989"/>
              <a:ext cx="7569956" cy="1310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lear Sans Regular"/>
                </a:rPr>
                <a:t>Animals and science are the two most popular categories of content, showing that people enjoy "real-life" and "factual" content the most.</a:t>
              </a:r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EA775DEA-C6AD-DC4F-AE61-910FBC29EA06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>
                  <a:solidFill>
                    <a:srgbClr val="000000"/>
                  </a:solidFill>
                  <a:latin typeface="Clear Sans Regular Bold"/>
                </a:rPr>
                <a:t>ANALYSIS</a:t>
              </a:r>
            </a:p>
          </p:txBody>
        </p:sp>
      </p:grpSp>
      <p:sp>
        <p:nvSpPr>
          <p:cNvPr id="33" name="TextBox 15">
            <a:extLst>
              <a:ext uri="{FF2B5EF4-FFF2-40B4-BE49-F238E27FC236}">
                <a16:creationId xmlns:a16="http://schemas.microsoft.com/office/drawing/2014/main" id="{3878C91A-A881-2246-B808-8E2A770FCD2C}"/>
              </a:ext>
            </a:extLst>
          </p:cNvPr>
          <p:cNvSpPr txBox="1"/>
          <p:nvPr/>
        </p:nvSpPr>
        <p:spPr>
          <a:xfrm>
            <a:off x="11581833" y="7519579"/>
            <a:ext cx="5677467" cy="1319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solidFill>
                  <a:srgbClr val="000000"/>
                </a:solidFill>
                <a:latin typeface="Clear Sans Regular"/>
              </a:rPr>
              <a:t>This ad-hoc analysis is insightful, but it's time to take this analysis into large scale production for real-time understanding of your business. We can show you how to do this.   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C86FA57A-D9CA-A84F-BD9F-47A86DB6898F}"/>
              </a:ext>
            </a:extLst>
          </p:cNvPr>
          <p:cNvSpPr txBox="1"/>
          <p:nvPr/>
        </p:nvSpPr>
        <p:spPr>
          <a:xfrm>
            <a:off x="11581833" y="6964868"/>
            <a:ext cx="5677467" cy="338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-21" dirty="0">
                <a:solidFill>
                  <a:srgbClr val="000000"/>
                </a:solidFill>
                <a:latin typeface="Clear Sans Regular Bold"/>
              </a:rPr>
              <a:t>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277</Words>
  <Application>Microsoft Office PowerPoint</Application>
  <PresentationFormat>Custom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Graphik Regular</vt:lpstr>
      <vt:lpstr>Arial</vt:lpstr>
      <vt:lpstr>Clear Sans Regular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Wanying Zhou</cp:lastModifiedBy>
  <cp:revision>12</cp:revision>
  <dcterms:created xsi:type="dcterms:W3CDTF">2006-08-16T00:00:00Z</dcterms:created>
  <dcterms:modified xsi:type="dcterms:W3CDTF">2022-05-09T11:30:38Z</dcterms:modified>
  <dc:identifier>DAEhDyfaYKE</dc:identifier>
</cp:coreProperties>
</file>