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93" r:id="rId2"/>
    <p:sldId id="323" r:id="rId3"/>
    <p:sldId id="386" r:id="rId4"/>
    <p:sldId id="387" r:id="rId5"/>
    <p:sldId id="388" r:id="rId6"/>
    <p:sldId id="389" r:id="rId7"/>
    <p:sldId id="390" r:id="rId8"/>
    <p:sldId id="39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C4F"/>
    <a:srgbClr val="A17D60"/>
    <a:srgbClr val="A2B9C9"/>
    <a:srgbClr val="AED1D3"/>
    <a:srgbClr val="FBCA92"/>
    <a:srgbClr val="FAB56A"/>
    <a:srgbClr val="FABD7A"/>
    <a:srgbClr val="FF7C80"/>
    <a:srgbClr val="F7AF9D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3" autoAdjust="0"/>
    <p:restoredTop sz="94660"/>
  </p:normalViewPr>
  <p:slideViewPr>
    <p:cSldViewPr snapToGrid="0">
      <p:cViewPr>
        <p:scale>
          <a:sx n="75" d="100"/>
          <a:sy n="75" d="100"/>
        </p:scale>
        <p:origin x="300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54C4F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68718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1AAFC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"/>
        <c:overlap val="100"/>
        <c:axId val="250695024"/>
        <c:axId val="250694464"/>
      </c:barChart>
      <c:catAx>
        <c:axId val="2506950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50694464"/>
        <c:crosses val="autoZero"/>
        <c:auto val="1"/>
        <c:lblAlgn val="ctr"/>
        <c:lblOffset val="100"/>
        <c:noMultiLvlLbl val="0"/>
      </c:catAx>
      <c:valAx>
        <c:axId val="25069446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5069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2">
                  <a:lumMod val="10000"/>
                </a:schemeClr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noFill/>
              <a:ln>
                <a:noFill/>
              </a:ln>
              <a:effectLst/>
            </c:spPr>
          </c:dPt>
          <c:dLbls>
            <c:dLbl>
              <c:idx val="3"/>
              <c:layout>
                <c:manualLayout>
                  <c:x val="7.4332417290656275E-2"/>
                  <c:y val="8.485887000166698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0.2</c:v>
                </c:pt>
                <c:pt idx="2">
                  <c:v>0.38</c:v>
                </c:pt>
                <c:pt idx="3">
                  <c:v>0.12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6386C1F-45A8-40C2-87F0-8CBABA6FE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F071DC3-3821-46CB-B455-56E87047B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7C82FCB-705D-4E6F-A9CD-B041B5D1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C4FE223-D810-4CD1-A7C1-2A525C8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458C475-823A-4BCD-BA50-CBE0D18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89E59E4-8123-497A-AD73-C4923FE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3681961-0E1F-4EA6-A100-168379E3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3C92A03-DF31-4F0A-B075-2F503C57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056D38B-9E2D-4DF7-9EFB-F664DD0B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42BFBD1-4F2D-4967-AB97-B63004B8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3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26E1275-774F-4144-BF5A-9F97446E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100CEC4-30EB-4ED8-82DC-BD9CF543A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BBD8907-D1E1-4247-951A-A34D9E9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4A6CEDF-1F4B-4692-A664-14697414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46F5BA-70E8-4FF4-85A0-D4909B7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FD0232-7DCA-4460-BA3C-FAA7F0E5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CE49D00-7406-4D08-BA74-AF8A651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EB0A1D4-C7B1-4AA9-BDBD-98ADBF2C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4E6312E-8065-4ED2-941F-FE5B266D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7468BE8-D3D7-4386-BD6E-B013D2F7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1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32BD84-4334-446F-91D3-4349EF95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14231E8-A71A-47FF-B89C-117957CD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790DA9B-5E59-40A4-A814-891E43D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621B4F-EDFE-43C4-AB63-04B99AB1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0C3D4F1-62E9-4F3F-9AE9-E2352022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3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5C4C2D1-F923-4B1B-A229-3BFE84AA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5D309D1-5083-41F3-9EEF-8C0D2872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87ACA0A-6D2E-4826-8CF8-E8A27AA5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CF80047-4642-49E2-9654-FDBA584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02D8DE8-E613-4C82-A370-69DB8BF7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7302A49-46BE-4F4A-B492-F75178B8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D302A8-49A6-4AA6-827C-F8C885DD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DB8865C-C3BD-4021-A08A-C43CAC94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353C090-201A-4762-8689-C48E18E32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37B1A64-E4BF-4DFE-AAE9-4D720208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465F67C-6F36-4C47-A0F6-B887AFCC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6FEB030-F343-4BE3-A688-330B8F5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B070320-1209-4C0E-8409-97E1BBBD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1AFCC65-9BD4-4E4F-B8C6-944E4C1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6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5F8541-91F6-48AF-A9C9-2BB81584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C574A09-628E-405E-89E0-B41B942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68E17B9-F1C2-41C0-9E71-7E2D3AE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4F35DED-2721-41F2-B10C-E4438FE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5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D05BCB1-E73F-4055-8CA7-4A380B03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4E72BBE-2BF8-4028-939F-5A3702A1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5D4ECCA-AE29-4BD2-9910-B8C834B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1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C1A658-75E6-4548-B7DB-ACEC8EA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B2BA687-0866-4376-8C24-0F33343B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C4DAB60-4D95-4D42-93CD-5BD07194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FD3EE19-C572-4AFB-89C4-BB916DA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F52BFA-B4B0-4CAE-8DD9-332C6387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3E4ED9B-5C25-4E62-B693-7DAD66D3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71515A1-B012-4604-AC1C-522021F9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24E4E33-F714-43B3-B5AD-40FC0C2D8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C4AB77B-A8DC-4013-AE72-65B5E27E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AFD963E-053D-448E-B3FC-7D5DDC0C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322A42D-D4BE-446C-8E52-AE7718B4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D6BBC8C-1678-47CA-80BF-95F5599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4617451-14E0-4213-92E4-9420AF6D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9C27782-40AB-499B-A580-9F88C906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FFC17FA-E597-40AB-A5C5-8871EB713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B58982C-F139-4FDF-8F84-1B0F6FB1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0B91D4-B90F-4DFC-B2C8-EFB07ADFA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14627" y="1890472"/>
            <a:ext cx="2859578" cy="2859578"/>
          </a:xfrm>
          <a:prstGeom prst="ellipse">
            <a:avLst/>
          </a:prstGeom>
          <a:solidFill>
            <a:srgbClr val="A2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162 </a:t>
            </a:r>
            <a:endParaRPr lang="en-US" altLang="ko-KR" sz="28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185</a:t>
            </a:r>
            <a:endParaRPr lang="en-US" altLang="ko-KR" sz="28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201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524627" y="1890472"/>
            <a:ext cx="2859578" cy="2859578"/>
          </a:xfrm>
          <a:prstGeom prst="ellipse">
            <a:avLst/>
          </a:prstGeom>
          <a:solidFill>
            <a:srgbClr val="A17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161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 </a:t>
            </a:r>
            <a:endParaRPr lang="en-US" altLang="ko-KR" sz="28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125 </a:t>
            </a:r>
            <a:endParaRPr lang="en-US" altLang="ko-KR" sz="28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96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334627" y="1890472"/>
            <a:ext cx="2859578" cy="2859578"/>
          </a:xfrm>
          <a:prstGeom prst="ellipse">
            <a:avLst/>
          </a:prstGeom>
          <a:solidFill>
            <a:srgbClr val="E5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229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 </a:t>
            </a:r>
            <a:endParaRPr lang="en-US" altLang="ko-KR" sz="28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76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 </a:t>
            </a:r>
            <a:endParaRPr lang="en-US" altLang="ko-KR" sz="28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79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6E5E2"/>
          </a:fgClr>
          <a:bgClr>
            <a:srgbClr val="EDEC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pattFill prst="lgGrid">
            <a:fgClr>
              <a:srgbClr val="97B1C3"/>
            </a:fgClr>
            <a:bgClr>
              <a:srgbClr val="A2B9C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96850" y="2235200"/>
            <a:ext cx="1179830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i="1" kern="0" dirty="0">
                <a:solidFill>
                  <a:srgbClr val="A17D60"/>
                </a:solidFill>
              </a:rPr>
              <a:t>POWER </a:t>
            </a:r>
            <a:r>
              <a:rPr lang="en-US" altLang="ko-KR" sz="4400" i="1" kern="0" dirty="0" smtClean="0">
                <a:solidFill>
                  <a:srgbClr val="A17D60"/>
                </a:solidFill>
              </a:rPr>
              <a:t>POINT </a:t>
            </a:r>
            <a:r>
              <a:rPr lang="en-US" altLang="ko-KR" sz="5400" b="1" i="1" kern="0" dirty="0" smtClean="0">
                <a:solidFill>
                  <a:srgbClr val="A17D60"/>
                </a:solidFill>
              </a:rPr>
              <a:t>PRESENTATION</a:t>
            </a:r>
            <a:endParaRPr lang="en-US" altLang="ko-KR" sz="5400" b="1" i="1" kern="0" dirty="0">
              <a:solidFill>
                <a:srgbClr val="A17D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7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>
                <a:solidFill>
                  <a:schemeClr val="bg1"/>
                </a:solidFill>
              </a:rPr>
              <a:t>POWER POINT </a:t>
            </a:r>
            <a:r>
              <a:rPr lang="en-US" altLang="ko-KR" sz="3600" b="1" i="1" kern="0" dirty="0">
                <a:solidFill>
                  <a:schemeClr val="bg1"/>
                </a:solidFill>
              </a:rPr>
              <a:t>PRESENTATION</a:t>
            </a: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050" kern="0" dirty="0">
                <a:solidFill>
                  <a:srgbClr val="A17D60"/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srgbClr val="A17D60"/>
              </a:solidFill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274585243"/>
              </p:ext>
            </p:extLst>
          </p:nvPr>
        </p:nvGraphicFramePr>
        <p:xfrm>
          <a:off x="1346634" y="3213100"/>
          <a:ext cx="9715065" cy="1900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528946" y="548356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29485" y="163567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7" name="직선 연결선 16"/>
          <p:cNvCxnSpPr/>
          <p:nvPr/>
        </p:nvCxnSpPr>
        <p:spPr>
          <a:xfrm rot="10800000">
            <a:off x="1488060" y="1832330"/>
            <a:ext cx="0" cy="1548000"/>
          </a:xfrm>
          <a:prstGeom prst="line">
            <a:avLst/>
          </a:prstGeom>
          <a:ln>
            <a:solidFill>
              <a:srgbClr val="E54C4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339370" y="163567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9" name="직선 연결선 18"/>
          <p:cNvCxnSpPr/>
          <p:nvPr/>
        </p:nvCxnSpPr>
        <p:spPr>
          <a:xfrm rot="10800000">
            <a:off x="6197945" y="1832330"/>
            <a:ext cx="0" cy="1548000"/>
          </a:xfrm>
          <a:prstGeom prst="line">
            <a:avLst/>
          </a:prstGeom>
          <a:ln>
            <a:solidFill>
              <a:srgbClr val="E54C4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317020" y="4957210"/>
            <a:ext cx="0" cy="1548000"/>
          </a:xfrm>
          <a:prstGeom prst="line">
            <a:avLst/>
          </a:prstGeom>
          <a:ln>
            <a:solidFill>
              <a:srgbClr val="E54C4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1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050" kern="0" dirty="0">
                <a:solidFill>
                  <a:srgbClr val="A17D60"/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srgbClr val="A17D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64679" y="3804777"/>
            <a:ext cx="676405" cy="2755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START</a:t>
            </a:r>
            <a:endParaRPr lang="ko-KR" altLang="en-US" sz="11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641084" y="3942563"/>
            <a:ext cx="901873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659823" y="3804773"/>
            <a:ext cx="676405" cy="2755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FINISH</a:t>
            </a:r>
            <a:endParaRPr lang="ko-KR" altLang="en-US" sz="11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954233" y="2335382"/>
            <a:ext cx="1179037" cy="1281469"/>
            <a:chOff x="1941534" y="1991667"/>
            <a:chExt cx="864296" cy="939384"/>
          </a:xfrm>
        </p:grpSpPr>
        <p:sp>
          <p:nvSpPr>
            <p:cNvPr id="15" name="타원 14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/>
                <a:t>75</a:t>
              </a:r>
              <a:r>
                <a:rPr lang="en-US" altLang="ko-KR" sz="1000" dirty="0" smtClean="0"/>
                <a:t>%</a:t>
              </a:r>
              <a:endParaRPr lang="ko-KR" altLang="en-US" sz="1000" dirty="0"/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2255728" y="2695144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호 17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타원 18"/>
          <p:cNvSpPr/>
          <p:nvPr/>
        </p:nvSpPr>
        <p:spPr>
          <a:xfrm>
            <a:off x="2489749" y="3888559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6146177" y="2335382"/>
            <a:ext cx="1179037" cy="1281469"/>
            <a:chOff x="1941534" y="1991667"/>
            <a:chExt cx="864296" cy="939384"/>
          </a:xfrm>
        </p:grpSpPr>
        <p:sp>
          <p:nvSpPr>
            <p:cNvPr id="21" name="타원 20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/>
                <a:t>75</a:t>
              </a:r>
              <a:r>
                <a:rPr lang="en-US" altLang="ko-KR" sz="1000" dirty="0" smtClean="0"/>
                <a:t>%</a:t>
              </a:r>
              <a:endParaRPr lang="ko-KR" altLang="en-US" sz="1000" dirty="0"/>
            </a:p>
          </p:txBody>
        </p:sp>
        <p:sp>
          <p:nvSpPr>
            <p:cNvPr id="22" name="이등변 삼각형 21"/>
            <p:cNvSpPr/>
            <p:nvPr/>
          </p:nvSpPr>
          <p:spPr>
            <a:xfrm flipV="1">
              <a:off x="2255728" y="2695144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원호 23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6681693" y="3888559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804804" y="4263559"/>
            <a:ext cx="1179037" cy="1286188"/>
            <a:chOff x="1941534" y="1913120"/>
            <a:chExt cx="864296" cy="942843"/>
          </a:xfrm>
        </p:grpSpPr>
        <p:sp>
          <p:nvSpPr>
            <p:cNvPr id="27" name="타원 26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/>
                <a:t>75</a:t>
              </a:r>
              <a:r>
                <a:rPr lang="en-US" altLang="ko-KR" sz="1000" dirty="0" smtClean="0"/>
                <a:t>%</a:t>
              </a:r>
              <a:endParaRPr lang="ko-KR" altLang="en-US" sz="1000" dirty="0"/>
            </a:p>
          </p:txBody>
        </p:sp>
        <p:sp>
          <p:nvSpPr>
            <p:cNvPr id="28" name="이등변 삼각형 27"/>
            <p:cNvSpPr/>
            <p:nvPr/>
          </p:nvSpPr>
          <p:spPr>
            <a:xfrm rot="10800000" flipV="1">
              <a:off x="2255729" y="1913120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원호 29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타원 30"/>
          <p:cNvSpPr/>
          <p:nvPr/>
        </p:nvSpPr>
        <p:spPr>
          <a:xfrm>
            <a:off x="4340320" y="3890968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317611" y="4263559"/>
            <a:ext cx="1179037" cy="1286188"/>
            <a:chOff x="1941534" y="1913120"/>
            <a:chExt cx="864296" cy="942843"/>
          </a:xfrm>
        </p:grpSpPr>
        <p:sp>
          <p:nvSpPr>
            <p:cNvPr id="33" name="타원 32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/>
                <a:t>75</a:t>
              </a:r>
              <a:r>
                <a:rPr lang="en-US" altLang="ko-KR" sz="1000" dirty="0" smtClean="0"/>
                <a:t>%</a:t>
              </a:r>
              <a:endParaRPr lang="ko-KR" altLang="en-US" sz="1000" dirty="0"/>
            </a:p>
          </p:txBody>
        </p:sp>
        <p:sp>
          <p:nvSpPr>
            <p:cNvPr id="34" name="이등변 삼각형 33"/>
            <p:cNvSpPr/>
            <p:nvPr/>
          </p:nvSpPr>
          <p:spPr>
            <a:xfrm rot="10800000" flipV="1">
              <a:off x="2255729" y="1913120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원호 35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타원 36"/>
          <p:cNvSpPr/>
          <p:nvPr/>
        </p:nvSpPr>
        <p:spPr>
          <a:xfrm>
            <a:off x="8853127" y="3890968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3422161" y="2367016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097708" y="4440067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636135" y="4440067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850475" y="2367016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0814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원형 42"/>
          <p:cNvSpPr/>
          <p:nvPr/>
        </p:nvSpPr>
        <p:spPr>
          <a:xfrm>
            <a:off x="131971" y="1532690"/>
            <a:ext cx="4702628" cy="4702628"/>
          </a:xfrm>
          <a:prstGeom prst="pie">
            <a:avLst>
              <a:gd name="adj1" fmla="val 13609845"/>
              <a:gd name="adj2" fmla="val 16200000"/>
            </a:avLst>
          </a:prstGeom>
          <a:solidFill>
            <a:srgbClr val="E5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050" kern="0" dirty="0">
                <a:solidFill>
                  <a:srgbClr val="A17D60"/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srgbClr val="A17D60"/>
              </a:solidFill>
            </a:endParaRPr>
          </a:p>
        </p:txBody>
      </p:sp>
      <p:graphicFrame>
        <p:nvGraphicFramePr>
          <p:cNvPr id="42" name="차트 41"/>
          <p:cNvGraphicFramePr/>
          <p:nvPr>
            <p:extLst>
              <p:ext uri="{D42A27DB-BD31-4B8C-83A1-F6EECF244321}">
                <p14:modId xmlns:p14="http://schemas.microsoft.com/office/powerpoint/2010/main" val="1784530074"/>
              </p:ext>
            </p:extLst>
          </p:nvPr>
        </p:nvGraphicFramePr>
        <p:xfrm>
          <a:off x="-888566" y="2225506"/>
          <a:ext cx="7175066" cy="4445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타원 43"/>
          <p:cNvSpPr/>
          <p:nvPr/>
        </p:nvSpPr>
        <p:spPr>
          <a:xfrm>
            <a:off x="5511301" y="4155693"/>
            <a:ext cx="209550" cy="209550"/>
          </a:xfrm>
          <a:prstGeom prst="ellipse">
            <a:avLst/>
          </a:prstGeom>
          <a:solidFill>
            <a:srgbClr val="E5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855136" y="3806825"/>
            <a:ext cx="1275349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400" dirty="0">
                <a:solidFill>
                  <a:srgbClr val="687180"/>
                </a:solidFill>
              </a:rPr>
              <a:t>CONTENTS </a:t>
            </a:r>
            <a:r>
              <a:rPr lang="en-US" altLang="ko-KR" sz="1400" dirty="0" smtClean="0">
                <a:solidFill>
                  <a:srgbClr val="687180"/>
                </a:solidFill>
              </a:rPr>
              <a:t>A</a:t>
            </a:r>
          </a:p>
          <a:p>
            <a:pPr>
              <a:lnSpc>
                <a:spcPct val="300000"/>
              </a:lnSpc>
            </a:pPr>
            <a:r>
              <a:rPr lang="en-US" altLang="ko-KR" sz="1400" dirty="0">
                <a:solidFill>
                  <a:srgbClr val="687180"/>
                </a:solidFill>
              </a:rPr>
              <a:t>CONTENTS A</a:t>
            </a:r>
          </a:p>
          <a:p>
            <a:pPr>
              <a:lnSpc>
                <a:spcPct val="300000"/>
              </a:lnSpc>
            </a:pPr>
            <a:r>
              <a:rPr lang="en-US" altLang="ko-KR" sz="1400" dirty="0">
                <a:solidFill>
                  <a:srgbClr val="687180"/>
                </a:solidFill>
              </a:rPr>
              <a:t>CONTENTS A</a:t>
            </a:r>
          </a:p>
          <a:p>
            <a:pPr>
              <a:lnSpc>
                <a:spcPct val="300000"/>
              </a:lnSpc>
            </a:pPr>
            <a:r>
              <a:rPr lang="en-US" altLang="ko-KR" sz="1400" dirty="0">
                <a:solidFill>
                  <a:srgbClr val="687180"/>
                </a:solidFill>
              </a:rPr>
              <a:t>CONTENTS </a:t>
            </a:r>
            <a:r>
              <a:rPr lang="en-US" altLang="ko-KR" sz="1400" dirty="0" smtClean="0">
                <a:solidFill>
                  <a:srgbClr val="687180"/>
                </a:solidFill>
              </a:rPr>
              <a:t>A</a:t>
            </a:r>
            <a:endParaRPr lang="en-US" altLang="ko-KR" sz="1400" dirty="0">
              <a:solidFill>
                <a:srgbClr val="68718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511301" y="4812918"/>
            <a:ext cx="209550" cy="2095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511301" y="5432043"/>
            <a:ext cx="209550" cy="2095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511301" y="6089268"/>
            <a:ext cx="209550" cy="20955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905181" y="148294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50" name="직선 연결선 49"/>
          <p:cNvCxnSpPr/>
          <p:nvPr/>
        </p:nvCxnSpPr>
        <p:spPr>
          <a:xfrm rot="10800000">
            <a:off x="8763756" y="1629398"/>
            <a:ext cx="0" cy="1260000"/>
          </a:xfrm>
          <a:prstGeom prst="line">
            <a:avLst/>
          </a:prstGeom>
          <a:ln>
            <a:solidFill>
              <a:srgbClr val="E54C4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905180" y="2727426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52" name="직선 연결선 51"/>
          <p:cNvCxnSpPr/>
          <p:nvPr/>
        </p:nvCxnSpPr>
        <p:spPr>
          <a:xfrm rot="10800000">
            <a:off x="8767221" y="2914470"/>
            <a:ext cx="0" cy="1260000"/>
          </a:xfrm>
          <a:prstGeom prst="line">
            <a:avLst/>
          </a:prstGeom>
          <a:ln>
            <a:solidFill>
              <a:srgbClr val="18171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905180" y="3983160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57" name="직선 연결선 56"/>
          <p:cNvCxnSpPr/>
          <p:nvPr/>
        </p:nvCxnSpPr>
        <p:spPr>
          <a:xfrm rot="10800000">
            <a:off x="8767221" y="4170204"/>
            <a:ext cx="0" cy="1260000"/>
          </a:xfrm>
          <a:prstGeom prst="line">
            <a:avLst/>
          </a:prstGeom>
          <a:ln>
            <a:solidFill>
              <a:srgbClr val="40404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8905180" y="518058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59" name="직선 연결선 58"/>
          <p:cNvCxnSpPr/>
          <p:nvPr/>
        </p:nvCxnSpPr>
        <p:spPr>
          <a:xfrm rot="10800000">
            <a:off x="8767221" y="5389426"/>
            <a:ext cx="0" cy="900000"/>
          </a:xfrm>
          <a:prstGeom prst="line">
            <a:avLst/>
          </a:prstGeom>
          <a:ln>
            <a:solidFill>
              <a:srgbClr val="59595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사각형 설명선 59"/>
          <p:cNvSpPr/>
          <p:nvPr/>
        </p:nvSpPr>
        <p:spPr>
          <a:xfrm>
            <a:off x="2750998" y="1532690"/>
            <a:ext cx="1695741" cy="482600"/>
          </a:xfrm>
          <a:prstGeom prst="wedgeRoundRectCallout">
            <a:avLst>
              <a:gd name="adj1" fmla="val -83382"/>
              <a:gd name="adj2" fmla="val 72085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A17D60"/>
                </a:solidFill>
              </a:rPr>
              <a:t>Check Point</a:t>
            </a:r>
            <a:endParaRPr lang="ko-KR" altLang="en-US" b="1" dirty="0">
              <a:solidFill>
                <a:srgbClr val="A17D6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501" y="1528606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7126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050" kern="0" dirty="0">
                <a:solidFill>
                  <a:srgbClr val="A17D60"/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srgbClr val="A17D6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85575" y="2054270"/>
            <a:ext cx="1926918" cy="1926332"/>
            <a:chOff x="3960315" y="1465546"/>
            <a:chExt cx="1926918" cy="1926332"/>
          </a:xfrm>
          <a:solidFill>
            <a:srgbClr val="E54C4F"/>
          </a:solidFill>
        </p:grpSpPr>
        <p:sp>
          <p:nvSpPr>
            <p:cNvPr id="21" name="양쪽 모서리가 둥근 사각형 20"/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31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 rot="5400000">
            <a:off x="6309399" y="2054563"/>
            <a:ext cx="1926918" cy="1926332"/>
            <a:chOff x="3960315" y="1465546"/>
            <a:chExt cx="1926918" cy="1926332"/>
          </a:xfrm>
          <a:solidFill>
            <a:srgbClr val="A17D60"/>
          </a:solidFill>
        </p:grpSpPr>
        <p:sp>
          <p:nvSpPr>
            <p:cNvPr id="25" name="양쪽 모서리가 둥근 사각형 24"/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/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E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10800000">
            <a:off x="6309107" y="4386492"/>
            <a:ext cx="1926918" cy="1926332"/>
            <a:chOff x="3960315" y="1465546"/>
            <a:chExt cx="1926918" cy="1926332"/>
          </a:xfrm>
          <a:solidFill>
            <a:srgbClr val="A17D60"/>
          </a:solidFill>
        </p:grpSpPr>
        <p:sp>
          <p:nvSpPr>
            <p:cNvPr id="29" name="양쪽 모서리가 둥근 사각형 28"/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E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 rot="16200000">
            <a:off x="4082607" y="4386200"/>
            <a:ext cx="1926918" cy="1926332"/>
            <a:chOff x="3960315" y="1465546"/>
            <a:chExt cx="1926918" cy="1926332"/>
          </a:xfrm>
          <a:solidFill>
            <a:srgbClr val="A17D60"/>
          </a:solidFill>
        </p:grpSpPr>
        <p:sp>
          <p:nvSpPr>
            <p:cNvPr id="33" name="양쪽 모서리가 둥근 사각형 32"/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각 삼각형 33"/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E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Group 14"/>
          <p:cNvGrpSpPr>
            <a:grpSpLocks noChangeAspect="1"/>
          </p:cNvGrpSpPr>
          <p:nvPr/>
        </p:nvGrpSpPr>
        <p:grpSpPr bwMode="auto">
          <a:xfrm>
            <a:off x="7795231" y="4584162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3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9" name="Group 28"/>
          <p:cNvGrpSpPr>
            <a:grpSpLocks noChangeAspect="1"/>
          </p:cNvGrpSpPr>
          <p:nvPr/>
        </p:nvGrpSpPr>
        <p:grpSpPr bwMode="auto">
          <a:xfrm>
            <a:off x="4278616" y="3526706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303401" y="4559092"/>
            <a:ext cx="300051" cy="332571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5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63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64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65" name="Freeform 11"/>
          <p:cNvSpPr>
            <a:spLocks noEditPoints="1"/>
          </p:cNvSpPr>
          <p:nvPr/>
        </p:nvSpPr>
        <p:spPr bwMode="auto">
          <a:xfrm>
            <a:off x="7783840" y="3462810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255557" y="186164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7255556" y="5244228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547468" y="186164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547467" y="5244228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8986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050" kern="0" dirty="0">
                <a:solidFill>
                  <a:srgbClr val="A17D60"/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srgbClr val="A17D60"/>
              </a:solidFill>
            </a:endParaRPr>
          </a:p>
        </p:txBody>
      </p:sp>
      <p:sp>
        <p:nvSpPr>
          <p:cNvPr id="48" name="Freeform 5"/>
          <p:cNvSpPr>
            <a:spLocks/>
          </p:cNvSpPr>
          <p:nvPr/>
        </p:nvSpPr>
        <p:spPr bwMode="auto">
          <a:xfrm>
            <a:off x="1117458" y="2202258"/>
            <a:ext cx="2237015" cy="3607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1117456" y="5773779"/>
            <a:ext cx="2237015" cy="3600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17455" y="4224240"/>
            <a:ext cx="223701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3762537" y="2202258"/>
            <a:ext cx="2237015" cy="3607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3762535" y="5773779"/>
            <a:ext cx="2237015" cy="3600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762534" y="4224240"/>
            <a:ext cx="223701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6407616" y="2202258"/>
            <a:ext cx="2237015" cy="3607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6407614" y="5773779"/>
            <a:ext cx="2237015" cy="3600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407613" y="4224240"/>
            <a:ext cx="223701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9052695" y="2202258"/>
            <a:ext cx="2237015" cy="3607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9052693" y="5773779"/>
            <a:ext cx="2237015" cy="3600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2692" y="4224240"/>
            <a:ext cx="223701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62534" y="2202258"/>
            <a:ext cx="2237015" cy="14834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6407613" y="2202258"/>
            <a:ext cx="2237015" cy="14834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9052692" y="2202258"/>
            <a:ext cx="2237015" cy="14834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117455" y="2202258"/>
            <a:ext cx="2237015" cy="14834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1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050" kern="0" dirty="0">
                <a:solidFill>
                  <a:srgbClr val="A17D60"/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srgbClr val="A17D6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57059"/>
              </p:ext>
            </p:extLst>
          </p:nvPr>
        </p:nvGraphicFramePr>
        <p:xfrm>
          <a:off x="720725" y="1773078"/>
          <a:ext cx="10750550" cy="465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49"/>
                <a:gridCol w="1411549"/>
                <a:gridCol w="5752730"/>
                <a:gridCol w="3060022"/>
              </a:tblGrid>
              <a:tr h="56736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Strength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강점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기업의 환경분석을 통해 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강점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(strength)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 약점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(weakness), 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기회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(opportunity)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와 위협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(threat)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요인을 규정하고 이를 토대로 마케팅 전략을 수립하는 기법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Weakness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약점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기업의 환경분석을 통해 강점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(strength)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 약점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(weakness),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(opportunity)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와 위협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(threat)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요인을 규정하고 이를 토대로 마케팅 전략을 수립하는 기법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Opportunity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기회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기업의 환경분석을 통해 강점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(strength)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 약점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(weakness),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(opportunity)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와 위협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(threat)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요인을 규정하고 이를 토대로 마케팅 전략을 수립하는 기법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Threat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위협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기업의 환경분석을 통해 강점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(strength)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 약점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(weakness),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(opportunity)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와 위협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(threat)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요인을 규정하고 이를 토대로 마케팅 전략을 수립하는 기법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71603"/>
              </p:ext>
            </p:extLst>
          </p:nvPr>
        </p:nvGraphicFramePr>
        <p:xfrm>
          <a:off x="499998" y="3353801"/>
          <a:ext cx="11223018" cy="1067887"/>
        </p:xfrm>
        <a:graphic>
          <a:graphicData uri="http://schemas.openxmlformats.org/drawingml/2006/table">
            <a:tbl>
              <a:tblPr firstRow="1" bandRow="1">
                <a:effectLst>
                  <a:outerShdw blurRad="5588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9377"/>
                <a:gridCol w="1473584"/>
                <a:gridCol w="6005552"/>
                <a:gridCol w="3194505"/>
              </a:tblGrid>
              <a:tr h="106788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5459" marR="95459" marT="47729" marB="47729" anchor="ctr">
                    <a:lnL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Weakness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약점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기업의 환경분석을 통해 강점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(strength)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 약점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(weakness),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기회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(opportunity)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와 위협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(threat)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요인을 규정하고 이를 토대로 마케팅 전략을 수립하는 기법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666</Words>
  <Application>Microsoft Office PowerPoint</Application>
  <PresentationFormat>와이드스크린</PresentationFormat>
  <Paragraphs>131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조땡</cp:lastModifiedBy>
  <cp:revision>272</cp:revision>
  <dcterms:created xsi:type="dcterms:W3CDTF">2019-02-08T07:37:09Z</dcterms:created>
  <dcterms:modified xsi:type="dcterms:W3CDTF">2019-03-22T01:11:59Z</dcterms:modified>
</cp:coreProperties>
</file>