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323" r:id="rId2"/>
    <p:sldId id="389" r:id="rId3"/>
    <p:sldId id="400" r:id="rId4"/>
    <p:sldId id="390" r:id="rId5"/>
    <p:sldId id="405" r:id="rId6"/>
    <p:sldId id="391" r:id="rId7"/>
    <p:sldId id="401" r:id="rId8"/>
    <p:sldId id="406" r:id="rId9"/>
    <p:sldId id="408" r:id="rId10"/>
    <p:sldId id="403" r:id="rId11"/>
    <p:sldId id="40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7D60"/>
    <a:srgbClr val="A2B9C9"/>
    <a:srgbClr val="E54C4F"/>
    <a:srgbClr val="7E624A"/>
    <a:srgbClr val="AED1D3"/>
    <a:srgbClr val="FBCA92"/>
    <a:srgbClr val="FAB56A"/>
    <a:srgbClr val="FABD7A"/>
    <a:srgbClr val="FF7C80"/>
    <a:srgbClr val="F7A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3019" autoAdjust="0"/>
  </p:normalViewPr>
  <p:slideViewPr>
    <p:cSldViewPr snapToGrid="0">
      <p:cViewPr varScale="1">
        <p:scale>
          <a:sx n="71" d="100"/>
          <a:sy n="71" d="100"/>
        </p:scale>
        <p:origin x="138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C248D-5D3E-4408-99E0-F506D43FB33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313E4-E73D-4657-A259-D6A3A2537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8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parameter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parameter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</a:t>
            </a:r>
            <a:r>
              <a:rPr lang="ko-KR" altLang="en-US" dirty="0"/>
              <a:t>은 과적합에도 강한 예측 성능을 보이지만 수행시간이 오래 </a:t>
            </a:r>
            <a:r>
              <a:rPr lang="ko-KR" altLang="en-US" dirty="0" err="1"/>
              <a:t>걸린다는게</a:t>
            </a:r>
            <a:r>
              <a:rPr lang="ko-KR" altLang="en-US" dirty="0"/>
              <a:t> 단점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GBM</a:t>
            </a:r>
            <a:r>
              <a:rPr lang="ko-KR" altLang="en-US" dirty="0"/>
              <a:t>을 기반으로 많은 알고리즘이 만들어지고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기반 </a:t>
            </a:r>
            <a:r>
              <a:rPr lang="en-US" altLang="ko-KR" dirty="0"/>
              <a:t>ML</a:t>
            </a:r>
            <a:r>
              <a:rPr lang="ko-KR" altLang="en-US" dirty="0"/>
              <a:t>패키지 중 하나인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책에서 조기중단기능을 강조했길래 조기중단은 뒤 슬라이드로 더 자세히 </a:t>
            </a:r>
            <a:r>
              <a:rPr lang="ko-KR" altLang="en-US" dirty="0" err="1"/>
              <a:t>설명하느걸로</a:t>
            </a:r>
            <a:r>
              <a:rPr lang="ko-KR" altLang="en-US" dirty="0"/>
              <a:t> </a:t>
            </a:r>
            <a:r>
              <a:rPr lang="ko-KR" altLang="en-US" dirty="0" err="1"/>
              <a:t>할게요</a:t>
            </a:r>
            <a:endParaRPr lang="en-US" altLang="ko-KR" dirty="0"/>
          </a:p>
          <a:p>
            <a:r>
              <a:rPr lang="ko-KR" altLang="en-US" dirty="0" err="1"/>
              <a:t>학습태스크파라미터는</a:t>
            </a:r>
            <a:r>
              <a:rPr lang="ko-KR" altLang="en-US" dirty="0"/>
              <a:t> 학습 수행시의 객체함수</a:t>
            </a:r>
            <a:r>
              <a:rPr lang="en-US" altLang="ko-KR" dirty="0"/>
              <a:t>,</a:t>
            </a:r>
            <a:r>
              <a:rPr lang="ko-KR" altLang="en-US" dirty="0"/>
              <a:t>평가를 위한 지표 등을 설정하는 파라미터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-objective</a:t>
            </a:r>
          </a:p>
          <a:p>
            <a:r>
              <a:rPr lang="en-US" altLang="ko-KR" dirty="0"/>
              <a:t>:</a:t>
            </a:r>
            <a:r>
              <a:rPr lang="ko-KR" altLang="en-US" dirty="0" err="1"/>
              <a:t>이진분류냐</a:t>
            </a:r>
            <a:r>
              <a:rPr lang="ko-KR" altLang="en-US" dirty="0"/>
              <a:t> </a:t>
            </a:r>
            <a:r>
              <a:rPr lang="ko-KR" altLang="en-US" dirty="0" err="1"/>
              <a:t>다중분류냐에</a:t>
            </a:r>
            <a:r>
              <a:rPr lang="ko-KR" altLang="en-US" dirty="0"/>
              <a:t> 따라 손실함수가 결정됨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Binary:logistic</a:t>
            </a:r>
            <a:r>
              <a:rPr lang="en-US" altLang="ko-KR" dirty="0"/>
              <a:t>(</a:t>
            </a:r>
            <a:r>
              <a:rPr lang="ko-KR" altLang="en-US" dirty="0"/>
              <a:t>이진분류</a:t>
            </a:r>
            <a:r>
              <a:rPr lang="en-US" altLang="ko-KR" dirty="0"/>
              <a:t>)/</a:t>
            </a:r>
            <a:r>
              <a:rPr lang="en-US" altLang="ko-KR" dirty="0" err="1"/>
              <a:t>multi:softmax</a:t>
            </a:r>
            <a:r>
              <a:rPr lang="en-US" altLang="ko-KR" dirty="0"/>
              <a:t>(</a:t>
            </a:r>
            <a:r>
              <a:rPr lang="ko-KR" altLang="en-US" dirty="0"/>
              <a:t>다중분류</a:t>
            </a:r>
            <a:r>
              <a:rPr lang="en-US" altLang="ko-KR" dirty="0"/>
              <a:t>,</a:t>
            </a:r>
            <a:r>
              <a:rPr lang="ko-KR" altLang="en-US" dirty="0" err="1"/>
              <a:t>설정시</a:t>
            </a:r>
            <a:r>
              <a:rPr lang="ko-KR" altLang="en-US" dirty="0"/>
              <a:t> 레이블 클래스의 개수를 </a:t>
            </a:r>
            <a:r>
              <a:rPr lang="en-US" altLang="ko-KR" dirty="0"/>
              <a:t>‘</a:t>
            </a:r>
            <a:r>
              <a:rPr lang="en-US" altLang="ko-KR" dirty="0" err="1"/>
              <a:t>num_class</a:t>
            </a:r>
            <a:r>
              <a:rPr lang="en-US" altLang="ko-KR" dirty="0"/>
              <a:t>’</a:t>
            </a:r>
            <a:r>
              <a:rPr lang="ko-KR" altLang="en-US" dirty="0"/>
              <a:t>파라미터로 </a:t>
            </a:r>
            <a:r>
              <a:rPr lang="ko-KR" altLang="en-US" dirty="0" err="1"/>
              <a:t>설정해야함</a:t>
            </a:r>
            <a:r>
              <a:rPr lang="en-US" altLang="ko-KR" dirty="0"/>
              <a:t>)/</a:t>
            </a:r>
            <a:r>
              <a:rPr lang="en-US" altLang="ko-KR" dirty="0" err="1"/>
              <a:t>multi:softprob</a:t>
            </a:r>
            <a:r>
              <a:rPr lang="en-US" altLang="ko-KR" dirty="0"/>
              <a:t>( </a:t>
            </a:r>
            <a:r>
              <a:rPr lang="ko-KR" altLang="en-US" dirty="0"/>
              <a:t>다중분류</a:t>
            </a:r>
            <a:r>
              <a:rPr lang="en-US" altLang="ko-KR" dirty="0"/>
              <a:t>,</a:t>
            </a:r>
            <a:r>
              <a:rPr lang="en-US" altLang="ko-KR" dirty="0" err="1"/>
              <a:t>softmax</a:t>
            </a:r>
            <a:r>
              <a:rPr lang="ko-KR" altLang="en-US" dirty="0"/>
              <a:t>와 달리 개별 레이블 클래스의 해당되는 예측 확률 반환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Eval_metric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en-US" altLang="ko-KR" dirty="0" err="1"/>
              <a:t>eval_metric</a:t>
            </a:r>
            <a:r>
              <a:rPr lang="ko-KR" altLang="en-US" dirty="0"/>
              <a:t>의 유형</a:t>
            </a:r>
            <a:endParaRPr lang="en-US" altLang="ko-KR" dirty="0"/>
          </a:p>
          <a:p>
            <a:r>
              <a:rPr lang="en-US" altLang="ko-KR" dirty="0" err="1"/>
              <a:t>Rmse</a:t>
            </a:r>
            <a:r>
              <a:rPr lang="en-US" altLang="ko-KR" dirty="0"/>
              <a:t>/</a:t>
            </a:r>
            <a:r>
              <a:rPr lang="en-US" altLang="ko-KR" dirty="0" err="1"/>
              <a:t>mae</a:t>
            </a:r>
            <a:r>
              <a:rPr lang="en-US" altLang="ko-KR" dirty="0"/>
              <a:t>/</a:t>
            </a:r>
            <a:r>
              <a:rPr lang="en-US" altLang="ko-KR" dirty="0" err="1"/>
              <a:t>logloss</a:t>
            </a:r>
            <a:r>
              <a:rPr lang="en-US" altLang="ko-KR" dirty="0"/>
              <a:t>/error/</a:t>
            </a:r>
            <a:r>
              <a:rPr lang="en-US" altLang="ko-KR" dirty="0" err="1"/>
              <a:t>merror</a:t>
            </a:r>
            <a:r>
              <a:rPr lang="en-US" altLang="ko-KR" dirty="0"/>
              <a:t>/</a:t>
            </a:r>
            <a:r>
              <a:rPr lang="en-US" altLang="ko-KR" dirty="0" err="1"/>
              <a:t>mgloss</a:t>
            </a:r>
            <a:r>
              <a:rPr lang="en-US" altLang="ko-KR" dirty="0"/>
              <a:t>/</a:t>
            </a:r>
            <a:r>
              <a:rPr lang="en-US" altLang="ko-KR" dirty="0" err="1"/>
              <a:t>auc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Ealry</a:t>
            </a:r>
            <a:r>
              <a:rPr lang="en-US" altLang="ko-KR" dirty="0"/>
              <a:t> stopping round </a:t>
            </a:r>
            <a:r>
              <a:rPr lang="ko-KR" altLang="en-US" dirty="0"/>
              <a:t>파라미터 적용시 성능개선이 없는 시점부터 해당 </a:t>
            </a:r>
            <a:r>
              <a:rPr lang="ko-KR" altLang="en-US" dirty="0" err="1"/>
              <a:t>설정값만큼만</a:t>
            </a:r>
            <a:r>
              <a:rPr lang="ko-KR" altLang="en-US" dirty="0"/>
              <a:t> 반복 후 조기중단 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위의 예에선 </a:t>
            </a:r>
            <a:r>
              <a:rPr lang="en-US" altLang="ko-KR" dirty="0"/>
              <a:t>52</a:t>
            </a:r>
            <a:r>
              <a:rPr lang="ko-KR" altLang="en-US" dirty="0"/>
              <a:t>번째에서 더 이상 성능개선이 없음</a:t>
            </a:r>
            <a:r>
              <a:rPr lang="en-US" altLang="ko-KR" dirty="0"/>
              <a:t>. </a:t>
            </a:r>
            <a:r>
              <a:rPr lang="ko-KR" altLang="en-US" dirty="0"/>
              <a:t>따라서 해당성능으로 </a:t>
            </a:r>
            <a:r>
              <a:rPr lang="en-US" altLang="ko-KR" dirty="0"/>
              <a:t>10</a:t>
            </a:r>
            <a:r>
              <a:rPr lang="ko-KR" altLang="en-US" dirty="0"/>
              <a:t>번 더 한 </a:t>
            </a:r>
            <a:r>
              <a:rPr lang="en-US" altLang="ko-KR" dirty="0"/>
              <a:t>62</a:t>
            </a:r>
            <a:r>
              <a:rPr lang="ko-KR" altLang="en-US" dirty="0"/>
              <a:t>번째에서 조기종료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</a:t>
            </a:r>
            <a:r>
              <a:rPr lang="en-US" altLang="ko-KR" dirty="0"/>
              <a:t>GBM</a:t>
            </a:r>
            <a:r>
              <a:rPr lang="ko-KR" altLang="en-US" dirty="0"/>
              <a:t>의 느린 실행 속도를 줄일 수 있는 대표적인 방법으로 </a:t>
            </a:r>
            <a:r>
              <a:rPr lang="en-US" altLang="ko-KR" dirty="0"/>
              <a:t>early stopping 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1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예측성능 </a:t>
            </a:r>
            <a:r>
              <a:rPr lang="ko-KR" altLang="en-US" dirty="0" err="1"/>
              <a:t>뛰어난건</a:t>
            </a:r>
            <a:r>
              <a:rPr lang="ko-KR" altLang="en-US" dirty="0"/>
              <a:t> </a:t>
            </a:r>
            <a:r>
              <a:rPr lang="en-US" altLang="ko-KR" dirty="0"/>
              <a:t>GBM</a:t>
            </a:r>
            <a:r>
              <a:rPr lang="ko-KR" altLang="en-US" dirty="0"/>
              <a:t>도 그러니까</a:t>
            </a:r>
            <a:r>
              <a:rPr lang="en-US" altLang="ko-KR" dirty="0"/>
              <a:t>..</a:t>
            </a:r>
            <a:r>
              <a:rPr lang="ko-KR" altLang="en-US" dirty="0"/>
              <a:t> 굳이 </a:t>
            </a:r>
            <a:r>
              <a:rPr lang="ko-KR" altLang="en-US" dirty="0" err="1"/>
              <a:t>안넣었음</a:t>
            </a:r>
            <a:r>
              <a:rPr lang="en-US" altLang="ko-KR" dirty="0"/>
              <a:t>. GBM </a:t>
            </a:r>
            <a:r>
              <a:rPr lang="ko-KR" altLang="en-US" dirty="0"/>
              <a:t>대비 </a:t>
            </a:r>
            <a:r>
              <a:rPr lang="ko-KR" altLang="en-US" dirty="0" err="1"/>
              <a:t>좋은점만</a:t>
            </a:r>
            <a:r>
              <a:rPr lang="ko-KR" altLang="en-US" dirty="0"/>
              <a:t> 간단하게 설명하면 </a:t>
            </a:r>
            <a:r>
              <a:rPr lang="ko-KR" altLang="en-US" dirty="0" err="1"/>
              <a:t>될거같음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GBM</a:t>
            </a:r>
            <a:r>
              <a:rPr lang="ko-KR" altLang="en-US" dirty="0"/>
              <a:t>에 기반하고 있지만 </a:t>
            </a:r>
            <a:r>
              <a:rPr lang="en-US" altLang="ko-KR" dirty="0"/>
              <a:t>GBM</a:t>
            </a:r>
            <a:r>
              <a:rPr lang="ko-KR" altLang="en-US" dirty="0"/>
              <a:t>의 단점인 느린 수행 시간과 </a:t>
            </a:r>
            <a:r>
              <a:rPr lang="ko-KR" altLang="en-US" dirty="0" err="1"/>
              <a:t>과적합</a:t>
            </a:r>
            <a:r>
              <a:rPr lang="ko-KR" altLang="en-US" dirty="0"/>
              <a:t> 규제 부재 문제 를 해결해서 각광받음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빠른수행시간</a:t>
            </a:r>
            <a:r>
              <a:rPr lang="en-US" altLang="ko-KR" dirty="0"/>
              <a:t>:  </a:t>
            </a:r>
          </a:p>
          <a:p>
            <a:r>
              <a:rPr lang="ko-KR" altLang="en-US" dirty="0"/>
              <a:t>병렬처리로 빠른 수행시간</a:t>
            </a:r>
            <a:r>
              <a:rPr lang="en-US" altLang="ko-KR" dirty="0"/>
              <a:t>.(GBM</a:t>
            </a:r>
            <a:r>
              <a:rPr lang="ko-KR" altLang="en-US" dirty="0"/>
              <a:t>대비 </a:t>
            </a:r>
            <a:r>
              <a:rPr lang="ko-KR" altLang="en-US" dirty="0" err="1"/>
              <a:t>빠르단</a:t>
            </a:r>
            <a:r>
              <a:rPr lang="ko-KR" altLang="en-US" dirty="0"/>
              <a:t> 거지 다른 </a:t>
            </a:r>
            <a:r>
              <a:rPr lang="en-US" altLang="ko-KR" dirty="0"/>
              <a:t>ML</a:t>
            </a:r>
            <a:r>
              <a:rPr lang="ko-KR" altLang="en-US" dirty="0"/>
              <a:t>알고리즘에 비해 </a:t>
            </a:r>
            <a:r>
              <a:rPr lang="ko-KR" altLang="en-US" dirty="0" err="1"/>
              <a:t>빠르단</a:t>
            </a:r>
            <a:r>
              <a:rPr lang="ko-KR" altLang="en-US" dirty="0"/>
              <a:t> 것은 아님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과적합</a:t>
            </a:r>
            <a:r>
              <a:rPr lang="ko-KR" altLang="en-US" dirty="0"/>
              <a:t> 규제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GBM</a:t>
            </a:r>
            <a:r>
              <a:rPr lang="ko-KR" altLang="en-US" dirty="0"/>
              <a:t>의 경우 </a:t>
            </a:r>
            <a:r>
              <a:rPr lang="ko-KR" altLang="en-US" dirty="0" err="1"/>
              <a:t>과적합</a:t>
            </a:r>
            <a:r>
              <a:rPr lang="ko-KR" altLang="en-US" dirty="0"/>
              <a:t> 규제 기능이 없으나 </a:t>
            </a:r>
            <a:r>
              <a:rPr lang="en-US" altLang="ko-KR" dirty="0" err="1"/>
              <a:t>xgb</a:t>
            </a:r>
            <a:r>
              <a:rPr lang="ko-KR" altLang="en-US" dirty="0"/>
              <a:t>는 자체에 </a:t>
            </a:r>
            <a:r>
              <a:rPr lang="ko-KR" altLang="en-US" dirty="0" err="1"/>
              <a:t>과적합</a:t>
            </a:r>
            <a:r>
              <a:rPr lang="ko-KR" altLang="en-US" dirty="0"/>
              <a:t> 규제 기능이 있음</a:t>
            </a:r>
            <a:r>
              <a:rPr lang="en-US" altLang="ko-KR" dirty="0"/>
              <a:t>. </a:t>
            </a:r>
            <a:r>
              <a:rPr lang="ko-KR" altLang="en-US" dirty="0"/>
              <a:t>과적합에 좀 더 강한 내구성</a:t>
            </a:r>
            <a:r>
              <a:rPr lang="en-US" altLang="ko-KR" dirty="0"/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boosting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pruning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 멈추게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진행한 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개선이 일정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못미칠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경우까지 역방향으로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진행한다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결손값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결손값을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 처리할 수 있는 기능을 가짐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교차검증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반복학습마다 내부적으로 학습 데이터 세트와 평가데이터 세트에 대한 교차검증을 수행해 최적화된 수행횟수를 가질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.(ex-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조기중단기능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3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파이썬 패키지는 초기 출시에는 </a:t>
            </a:r>
            <a:r>
              <a:rPr lang="ko-KR" altLang="en-US" dirty="0" err="1"/>
              <a:t>사이킷런과</a:t>
            </a:r>
            <a:r>
              <a:rPr lang="ko-KR" altLang="en-US" dirty="0"/>
              <a:t> 호환</a:t>
            </a:r>
            <a:r>
              <a:rPr lang="en-US" altLang="ko-KR" dirty="0"/>
              <a:t>X. </a:t>
            </a:r>
          </a:p>
          <a:p>
            <a:r>
              <a:rPr lang="en-US" altLang="ko-KR" dirty="0"/>
              <a:t>XGB </a:t>
            </a:r>
            <a:r>
              <a:rPr lang="ko-KR" altLang="en-US" dirty="0"/>
              <a:t>고유의 프레임워크를 파이썬 언어 기반에서 구현한 것이라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/>
              <a:t>fit(), predict()</a:t>
            </a:r>
            <a:r>
              <a:rPr lang="ko-KR" altLang="en-US" dirty="0"/>
              <a:t>메서드나 </a:t>
            </a:r>
            <a:r>
              <a:rPr lang="en-US" altLang="ko-KR" dirty="0" err="1"/>
              <a:t>GridSearchCV,cross_val_score</a:t>
            </a:r>
            <a:r>
              <a:rPr lang="en-US" altLang="ko-KR" dirty="0"/>
              <a:t> </a:t>
            </a:r>
            <a:r>
              <a:rPr lang="ko-KR" altLang="en-US" dirty="0"/>
              <a:t>같은 유틸리티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적용ㄴㄴ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하는 사람들이 </a:t>
            </a:r>
            <a:r>
              <a:rPr lang="ko-KR" altLang="en-US" dirty="0" err="1"/>
              <a:t>사이킷런을</a:t>
            </a:r>
            <a:r>
              <a:rPr lang="ko-KR" altLang="en-US" dirty="0"/>
              <a:t> 많이 쓰니까 </a:t>
            </a:r>
            <a:r>
              <a:rPr lang="ko-KR" altLang="en-US" dirty="0" err="1"/>
              <a:t>사이킷런과</a:t>
            </a:r>
            <a:r>
              <a:rPr lang="ko-KR" altLang="en-US" dirty="0"/>
              <a:t> 연동할 수 있는 래퍼 클래스</a:t>
            </a:r>
            <a:r>
              <a:rPr lang="en-US" altLang="ko-KR" dirty="0"/>
              <a:t>(Wrapper Class)</a:t>
            </a:r>
            <a:r>
              <a:rPr lang="ko-KR" altLang="en-US" dirty="0"/>
              <a:t>를 </a:t>
            </a:r>
            <a:r>
              <a:rPr lang="ko-KR" altLang="en-US" dirty="0" err="1"/>
              <a:t>만든것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2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파이썬 모듈은 데이터를 </a:t>
            </a:r>
            <a:r>
              <a:rPr lang="en-US" altLang="ko-KR" dirty="0" err="1"/>
              <a:t>Dmatrix</a:t>
            </a:r>
            <a:r>
              <a:rPr lang="ko-KR" altLang="en-US" dirty="0"/>
              <a:t>로 </a:t>
            </a:r>
            <a:r>
              <a:rPr lang="ko-KR" altLang="en-US" dirty="0" err="1"/>
              <a:t>변환해야함</a:t>
            </a:r>
            <a:r>
              <a:rPr lang="en-US" altLang="ko-KR" dirty="0"/>
              <a:t>.(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ko-KR" altLang="en-US" dirty="0"/>
              <a:t>은 </a:t>
            </a:r>
            <a:r>
              <a:rPr lang="en-US" altLang="ko-KR" dirty="0" err="1"/>
              <a:t>numpy</a:t>
            </a:r>
            <a:r>
              <a:rPr lang="en-US" altLang="ko-KR" dirty="0"/>
              <a:t> array)</a:t>
            </a:r>
          </a:p>
          <a:p>
            <a:r>
              <a:rPr lang="ko-KR" altLang="en-US" dirty="0"/>
              <a:t>이와 달리 </a:t>
            </a:r>
            <a:r>
              <a:rPr lang="ko-KR" altLang="en-US" dirty="0" err="1"/>
              <a:t>사이킷런</a:t>
            </a:r>
            <a:r>
              <a:rPr lang="ko-KR" altLang="en-US" dirty="0"/>
              <a:t> 모듈은 변환할 필요</a:t>
            </a:r>
            <a:r>
              <a:rPr lang="en-US" altLang="ko-KR" dirty="0"/>
              <a:t>X.</a:t>
            </a:r>
            <a:r>
              <a:rPr lang="ko-KR" altLang="en-US" dirty="0"/>
              <a:t> 훨씬 간단하게 쓸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3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참고사이트</a:t>
            </a:r>
            <a:r>
              <a:rPr lang="en-US" altLang="ko-KR" dirty="0"/>
              <a:t>:</a:t>
            </a:r>
            <a:r>
              <a:rPr lang="en-US" altLang="ko-KR" dirty="0">
                <a:hlinkClick r:id="rId3"/>
              </a:rPr>
              <a:t>https://xgboost.readthedocs.io/</a:t>
            </a:r>
            <a:r>
              <a:rPr lang="en-US" altLang="ko-KR" dirty="0" err="1">
                <a:hlinkClick r:id="rId3"/>
              </a:rPr>
              <a:t>en</a:t>
            </a:r>
            <a:r>
              <a:rPr lang="en-US" altLang="ko-KR" dirty="0">
                <a:hlinkClick r:id="rId3"/>
              </a:rPr>
              <a:t>/latest/parameter.html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주요 파라미터 전체 모습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여기 </a:t>
            </a:r>
            <a:r>
              <a:rPr lang="ko-KR" altLang="en-US" dirty="0" err="1"/>
              <a:t>띄워놓고</a:t>
            </a:r>
            <a:r>
              <a:rPr lang="ko-KR" altLang="en-US" dirty="0"/>
              <a:t> </a:t>
            </a:r>
            <a:r>
              <a:rPr lang="ko-KR" altLang="en-US" dirty="0" err="1"/>
              <a:t>파리미터</a:t>
            </a:r>
            <a:r>
              <a:rPr lang="ko-KR" altLang="en-US" dirty="0"/>
              <a:t> 설명하고 </a:t>
            </a:r>
            <a:r>
              <a:rPr lang="ko-KR" altLang="en-US" dirty="0" err="1"/>
              <a:t>뒷슬라이드의</a:t>
            </a:r>
            <a:r>
              <a:rPr lang="ko-KR" altLang="en-US" dirty="0"/>
              <a:t> 표들은 아까 설명했다고 바로 넘어가도 괜찮을 것 같아요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각 </a:t>
            </a:r>
            <a:r>
              <a:rPr lang="ko-KR" altLang="en-US" dirty="0" err="1"/>
              <a:t>파라미터별</a:t>
            </a:r>
            <a:r>
              <a:rPr lang="ko-KR" altLang="en-US" dirty="0"/>
              <a:t> 설명은 </a:t>
            </a:r>
            <a:r>
              <a:rPr lang="ko-KR" altLang="en-US" dirty="0" err="1"/>
              <a:t>파라미터표있는</a:t>
            </a:r>
            <a:r>
              <a:rPr lang="ko-KR" altLang="en-US" dirty="0"/>
              <a:t> 슬라이드</a:t>
            </a:r>
            <a:r>
              <a:rPr lang="en-US" altLang="ko-KR" dirty="0"/>
              <a:t>/</a:t>
            </a:r>
            <a:r>
              <a:rPr lang="ko-KR" altLang="en-US" dirty="0"/>
              <a:t> 슬라이드노트에 간단히 </a:t>
            </a:r>
            <a:r>
              <a:rPr lang="ko-KR" altLang="en-US" dirty="0" err="1"/>
              <a:t>적을게여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1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참고사이트</a:t>
            </a:r>
            <a:r>
              <a:rPr lang="en-US" altLang="ko-KR" dirty="0"/>
              <a:t>:</a:t>
            </a:r>
            <a:r>
              <a:rPr lang="en-US" altLang="ko-KR" dirty="0">
                <a:hlinkClick r:id="rId3"/>
              </a:rPr>
              <a:t>https://xgboost.readthedocs.io/</a:t>
            </a:r>
            <a:r>
              <a:rPr lang="en-US" altLang="ko-KR" dirty="0" err="1">
                <a:hlinkClick r:id="rId3"/>
              </a:rPr>
              <a:t>en</a:t>
            </a:r>
            <a:r>
              <a:rPr lang="en-US" altLang="ko-KR" dirty="0">
                <a:hlinkClick r:id="rId3"/>
              </a:rPr>
              <a:t>/latest/parameter.html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일반파라미터는</a:t>
            </a:r>
            <a:r>
              <a:rPr lang="ko-KR" altLang="en-US" dirty="0"/>
              <a:t> 디폴트 값을 바꾸는 경우가 거의 없다</a:t>
            </a:r>
            <a:r>
              <a:rPr lang="en-US" altLang="ko-KR" dirty="0"/>
              <a:t>.****</a:t>
            </a:r>
          </a:p>
          <a:p>
            <a:r>
              <a:rPr lang="ko-KR" altLang="en-US" dirty="0" err="1"/>
              <a:t>저런식으로</a:t>
            </a:r>
            <a:r>
              <a:rPr lang="ko-KR" altLang="en-US" dirty="0"/>
              <a:t> 설정할 수 있다하고 바로 넘어가도 무관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당연히 지금은 트리기반 학습을 하니 </a:t>
            </a:r>
            <a:r>
              <a:rPr lang="en-US" altLang="ko-KR" dirty="0" err="1"/>
              <a:t>gbliner</a:t>
            </a:r>
            <a:r>
              <a:rPr lang="ko-KR" altLang="en-US" dirty="0"/>
              <a:t>를 선택하면 </a:t>
            </a:r>
            <a:r>
              <a:rPr lang="ko-KR" altLang="en-US" dirty="0" err="1"/>
              <a:t>오류남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다음에 나올 부스터 파라미터는 </a:t>
            </a:r>
            <a:r>
              <a:rPr lang="en-US" altLang="ko-KR" dirty="0" err="1"/>
              <a:t>gbtree</a:t>
            </a:r>
            <a:r>
              <a:rPr lang="ko-KR" altLang="en-US" dirty="0"/>
              <a:t>를 기준으로 설명함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</a:t>
            </a:r>
            <a:r>
              <a:rPr lang="ko-KR" altLang="en-US" dirty="0"/>
              <a:t>에서 자세히 </a:t>
            </a:r>
            <a:r>
              <a:rPr lang="ko-KR" altLang="en-US" dirty="0" err="1"/>
              <a:t>설명했을테지만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러닝 </a:t>
            </a:r>
            <a:r>
              <a:rPr lang="ko-KR" altLang="en-US" dirty="0" err="1"/>
              <a:t>레이트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파이썬 래퍼는 </a:t>
            </a:r>
            <a:r>
              <a:rPr lang="ko-KR" altLang="en-US" dirty="0" err="1"/>
              <a:t>디폴트값</a:t>
            </a:r>
            <a:r>
              <a:rPr lang="ko-KR" altLang="en-US" dirty="0"/>
              <a:t> </a:t>
            </a:r>
            <a:r>
              <a:rPr lang="en-US" altLang="ko-KR" dirty="0"/>
              <a:t>0.3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  <a:r>
              <a:rPr lang="ko-KR" altLang="en-US" dirty="0"/>
              <a:t>보통 </a:t>
            </a:r>
            <a:r>
              <a:rPr lang="en-US" altLang="ko-KR" dirty="0"/>
              <a:t>0.01~0.2 </a:t>
            </a:r>
            <a:r>
              <a:rPr lang="ko-KR" altLang="en-US" dirty="0"/>
              <a:t>값을 선호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min_child_weight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dirty="0" err="1"/>
              <a:t>리프노드의</a:t>
            </a:r>
            <a:r>
              <a:rPr lang="ko-KR" altLang="en-US" dirty="0"/>
              <a:t> 인스턴스 가중치 합이 이 값보다 작은 경우 분할을 포기함</a:t>
            </a:r>
            <a:r>
              <a:rPr lang="en-US" altLang="ko-KR" dirty="0"/>
              <a:t>.</a:t>
            </a:r>
            <a:r>
              <a:rPr lang="ko-KR" altLang="en-US" dirty="0"/>
              <a:t>값이 클수록 과적합이 </a:t>
            </a:r>
            <a:r>
              <a:rPr lang="ko-KR" altLang="en-US" dirty="0" err="1"/>
              <a:t>작아짐</a:t>
            </a:r>
            <a:r>
              <a:rPr lang="en-US" altLang="ko-KR" dirty="0"/>
              <a:t>/(</a:t>
            </a:r>
            <a:r>
              <a:rPr lang="ko-KR" altLang="en-US" dirty="0"/>
              <a:t>과적합을 조절하기 위해 사용됨</a:t>
            </a:r>
            <a:r>
              <a:rPr lang="en-US" altLang="ko-KR" dirty="0"/>
              <a:t>.) cv</a:t>
            </a:r>
            <a:r>
              <a:rPr lang="ko-KR" altLang="en-US" dirty="0"/>
              <a:t>를 통해 </a:t>
            </a:r>
            <a:r>
              <a:rPr lang="ko-KR" altLang="en-US" dirty="0" err="1"/>
              <a:t>튜닝되야함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-subsample</a:t>
            </a:r>
          </a:p>
          <a:p>
            <a:r>
              <a:rPr lang="en-US" altLang="ko-KR" dirty="0"/>
              <a:t>:GBM</a:t>
            </a:r>
            <a:r>
              <a:rPr lang="ko-KR" altLang="en-US" dirty="0"/>
              <a:t>의 </a:t>
            </a:r>
            <a:r>
              <a:rPr lang="en-US" altLang="ko-KR" dirty="0"/>
              <a:t>subsample</a:t>
            </a:r>
            <a:r>
              <a:rPr lang="ko-KR" altLang="en-US" dirty="0"/>
              <a:t>과 동일 </a:t>
            </a:r>
            <a:r>
              <a:rPr lang="en-US" altLang="ko-KR" dirty="0"/>
              <a:t>.</a:t>
            </a:r>
            <a:r>
              <a:rPr lang="ko-KR" altLang="en-US" dirty="0"/>
              <a:t>트리가 커져서 </a:t>
            </a:r>
            <a:r>
              <a:rPr lang="ko-KR" altLang="en-US" dirty="0" err="1"/>
              <a:t>과적합</a:t>
            </a:r>
            <a:r>
              <a:rPr lang="ko-KR" altLang="en-US" dirty="0"/>
              <a:t> </a:t>
            </a:r>
            <a:r>
              <a:rPr lang="ko-KR" altLang="en-US" dirty="0" err="1"/>
              <a:t>되는것을</a:t>
            </a:r>
            <a:r>
              <a:rPr lang="ko-KR" altLang="en-US" dirty="0"/>
              <a:t> 제어하기 위함</a:t>
            </a:r>
            <a:r>
              <a:rPr lang="en-US" altLang="ko-KR" dirty="0"/>
              <a:t>.</a:t>
            </a:r>
            <a:r>
              <a:rPr lang="ko-KR" altLang="en-US" dirty="0"/>
              <a:t>정하는 비율만큼 데이터에서 트리를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-gamma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손실함수의</a:t>
            </a:r>
            <a:r>
              <a:rPr lang="en-US" altLang="ko-KR" dirty="0"/>
              <a:t> </a:t>
            </a:r>
            <a:r>
              <a:rPr lang="ko-KR" altLang="en-US" dirty="0"/>
              <a:t>값이 감소하는 최소값</a:t>
            </a:r>
            <a:r>
              <a:rPr lang="en-US" altLang="ko-KR" dirty="0"/>
              <a:t>.</a:t>
            </a:r>
            <a:r>
              <a:rPr lang="ko-KR" altLang="en-US" dirty="0"/>
              <a:t>설정 값보다 큰 손실이 감소된 경우에 </a:t>
            </a:r>
            <a:r>
              <a:rPr lang="ko-KR" altLang="en-US" dirty="0" err="1"/>
              <a:t>리프노트들</a:t>
            </a:r>
            <a:r>
              <a:rPr lang="ko-KR" altLang="en-US" dirty="0"/>
              <a:t> 분리한다</a:t>
            </a:r>
            <a:r>
              <a:rPr lang="en-US" altLang="ko-KR" dirty="0"/>
              <a:t>. </a:t>
            </a:r>
            <a:r>
              <a:rPr lang="ko-KR" altLang="en-US" dirty="0"/>
              <a:t>값이 클수록 </a:t>
            </a:r>
            <a:r>
              <a:rPr lang="ko-KR" altLang="en-US" dirty="0" err="1"/>
              <a:t>과적합</a:t>
            </a:r>
            <a:r>
              <a:rPr lang="ko-KR" altLang="en-US" dirty="0"/>
              <a:t> 감소 효과가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ko-KR" altLang="en-US" dirty="0" err="1"/>
              <a:t>과적합</a:t>
            </a:r>
            <a:r>
              <a:rPr lang="ko-KR" altLang="en-US" dirty="0"/>
              <a:t> 규제용 파라미터</a:t>
            </a:r>
            <a:endParaRPr lang="en-US" altLang="ko-KR" dirty="0"/>
          </a:p>
          <a:p>
            <a:r>
              <a:rPr lang="en-US" altLang="ko-KR" dirty="0"/>
              <a:t>Lambda, alpha</a:t>
            </a:r>
          </a:p>
          <a:p>
            <a:r>
              <a:rPr lang="en-US" altLang="ko-KR" dirty="0"/>
              <a:t>:</a:t>
            </a:r>
            <a:r>
              <a:rPr lang="ko-KR" altLang="en-US" dirty="0" err="1"/>
              <a:t>둘다</a:t>
            </a:r>
            <a:r>
              <a:rPr lang="en-US" altLang="ko-KR" dirty="0"/>
              <a:t> </a:t>
            </a:r>
            <a:r>
              <a:rPr lang="ko-KR" altLang="en-US" dirty="0"/>
              <a:t>피처개수가 많을 수록 적용을 검토하며 값이 클수록 </a:t>
            </a:r>
            <a:r>
              <a:rPr lang="ko-KR" altLang="en-US" dirty="0" err="1"/>
              <a:t>과적합</a:t>
            </a:r>
            <a:r>
              <a:rPr lang="ko-KR" altLang="en-US" dirty="0"/>
              <a:t> 감소 효과가 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Colsample_bytree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dirty="0"/>
              <a:t>피처가 많은 경우 과적합이 발생할 수 있으니 일부만 샘플링해서 트리 생성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0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파라미터 앞에 부분은 기본기능만 설명하시고 여기 나온 파라미터 자세히 설명하는게 좋을 거 같아요</a:t>
            </a:r>
            <a:r>
              <a:rPr lang="en-US" altLang="ko-KR" dirty="0"/>
              <a:t>.(</a:t>
            </a:r>
            <a:r>
              <a:rPr lang="ko-KR" altLang="en-US" dirty="0"/>
              <a:t>책에서 </a:t>
            </a:r>
            <a:r>
              <a:rPr lang="ko-KR" altLang="en-US" dirty="0" err="1"/>
              <a:t>과적합</a:t>
            </a:r>
            <a:r>
              <a:rPr lang="ko-KR" altLang="en-US" dirty="0"/>
              <a:t> 줄이려면 얘네를 이용하라 강조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learning_rate</a:t>
            </a:r>
            <a:r>
              <a:rPr lang="ko-KR" altLang="en-US" dirty="0"/>
              <a:t>를 줄이면 과적합이 </a:t>
            </a:r>
            <a:r>
              <a:rPr lang="ko-KR" altLang="en-US" dirty="0" err="1"/>
              <a:t>줄어들음</a:t>
            </a:r>
            <a:r>
              <a:rPr lang="en-US" altLang="ko-KR" dirty="0"/>
              <a:t>.(</a:t>
            </a:r>
            <a:r>
              <a:rPr lang="ko-KR" altLang="en-US" dirty="0"/>
              <a:t>반대로 </a:t>
            </a:r>
            <a:r>
              <a:rPr lang="en-US" altLang="ko-KR" dirty="0" err="1"/>
              <a:t>estimatort</a:t>
            </a:r>
            <a:r>
              <a:rPr lang="ko-KR" altLang="en-US" dirty="0"/>
              <a:t>는 </a:t>
            </a:r>
            <a:r>
              <a:rPr lang="ko-KR" altLang="en-US" dirty="0" err="1"/>
              <a:t>높여줘야함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Gamma:</a:t>
            </a:r>
            <a:r>
              <a:rPr lang="ko-KR" altLang="en-US" dirty="0"/>
              <a:t>값이 클수록 </a:t>
            </a:r>
            <a:r>
              <a:rPr lang="ko-KR" altLang="en-US" dirty="0" err="1"/>
              <a:t>과적합</a:t>
            </a:r>
            <a:r>
              <a:rPr lang="ko-KR" altLang="en-US" dirty="0"/>
              <a:t> 감소 효과가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Min_child_weight</a:t>
            </a:r>
            <a:r>
              <a:rPr lang="en-US" altLang="ko-KR" dirty="0"/>
              <a:t>:.</a:t>
            </a:r>
            <a:r>
              <a:rPr lang="ko-KR" altLang="en-US" dirty="0"/>
              <a:t>값이 클수록 </a:t>
            </a:r>
            <a:r>
              <a:rPr lang="ko-KR" altLang="en-US" dirty="0" err="1"/>
              <a:t>리프노트의</a:t>
            </a:r>
            <a:r>
              <a:rPr lang="ko-KR" altLang="en-US" dirty="0"/>
              <a:t> 분할을 </a:t>
            </a:r>
            <a:r>
              <a:rPr lang="ko-KR" altLang="en-US" dirty="0" err="1"/>
              <a:t>못하게해</a:t>
            </a:r>
            <a:r>
              <a:rPr lang="ko-KR" altLang="en-US" dirty="0"/>
              <a:t> 과적합이 </a:t>
            </a:r>
            <a:r>
              <a:rPr lang="ko-KR" altLang="en-US" dirty="0" err="1"/>
              <a:t>작아짐</a:t>
            </a:r>
            <a:r>
              <a:rPr lang="en-US" altLang="ko-KR" dirty="0"/>
              <a:t>(</a:t>
            </a:r>
            <a:r>
              <a:rPr lang="en-US" altLang="ko-KR" dirty="0" err="1"/>
              <a:t>min_child_leaf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Subsample: </a:t>
            </a:r>
            <a:r>
              <a:rPr lang="ko-KR" altLang="en-US" dirty="0"/>
              <a:t>데이터 세트의 일부만 샘플링해서 트리가 </a:t>
            </a:r>
            <a:r>
              <a:rPr lang="ko-KR" altLang="en-US" dirty="0" err="1"/>
              <a:t>커지는것을</a:t>
            </a:r>
            <a:r>
              <a:rPr lang="ko-KR" altLang="en-US" dirty="0"/>
              <a:t> 막음</a:t>
            </a:r>
            <a:r>
              <a:rPr lang="en-US" altLang="ko-KR" dirty="0"/>
              <a:t>.</a:t>
            </a:r>
            <a:r>
              <a:rPr lang="ko-KR" altLang="en-US" dirty="0"/>
              <a:t>따라서 </a:t>
            </a:r>
            <a:r>
              <a:rPr lang="ko-KR" altLang="en-US" dirty="0" err="1"/>
              <a:t>과적합</a:t>
            </a:r>
            <a:r>
              <a:rPr lang="ko-KR" altLang="en-US" dirty="0"/>
              <a:t> 조정</a:t>
            </a:r>
            <a:r>
              <a:rPr lang="en-US" altLang="ko-KR" dirty="0"/>
              <a:t>/</a:t>
            </a:r>
          </a:p>
          <a:p>
            <a:r>
              <a:rPr lang="en-US" altLang="ko-KR" dirty="0" err="1"/>
              <a:t>colsample_bytree</a:t>
            </a:r>
            <a:r>
              <a:rPr lang="en-US" altLang="ko-KR" dirty="0"/>
              <a:t>: feature</a:t>
            </a:r>
            <a:r>
              <a:rPr lang="ko-KR" altLang="en-US" dirty="0"/>
              <a:t>가 </a:t>
            </a:r>
            <a:r>
              <a:rPr lang="ko-KR" altLang="en-US" dirty="0" err="1"/>
              <a:t>과다해지는걸</a:t>
            </a:r>
            <a:r>
              <a:rPr lang="ko-KR" altLang="en-US" dirty="0"/>
              <a:t> 막으니 트리가 </a:t>
            </a:r>
            <a:r>
              <a:rPr lang="ko-KR" altLang="en-US" dirty="0" err="1"/>
              <a:t>복잡해지는걸</a:t>
            </a:r>
            <a:r>
              <a:rPr lang="ko-KR" altLang="en-US" dirty="0"/>
              <a:t> 막아 </a:t>
            </a:r>
            <a:r>
              <a:rPr lang="ko-KR" altLang="en-US" dirty="0" err="1"/>
              <a:t>과적합</a:t>
            </a:r>
            <a:r>
              <a:rPr lang="ko-KR" altLang="en-US" dirty="0"/>
              <a:t> 조정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313E4-E73D-4657-A259-D6A3A25370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95955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1658153"/>
            <a:ext cx="11798300" cy="186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b="1" i="1" kern="0" dirty="0" err="1">
                <a:solidFill>
                  <a:srgbClr val="A17D60"/>
                </a:solidFill>
              </a:rPr>
              <a:t>XGBoost</a:t>
            </a:r>
            <a:endParaRPr lang="en-US" altLang="ko-KR" sz="8800" b="1" i="1" kern="0" dirty="0">
              <a:solidFill>
                <a:srgbClr val="A17D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84891-E66C-4160-8D5D-6E802BD55EFC}"/>
              </a:ext>
            </a:extLst>
          </p:cNvPr>
          <p:cNvSpPr txBox="1"/>
          <p:nvPr/>
        </p:nvSpPr>
        <p:spPr>
          <a:xfrm>
            <a:off x="4643021" y="3429000"/>
            <a:ext cx="4820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400" kern="0" dirty="0">
                <a:solidFill>
                  <a:prstClr val="white"/>
                </a:solidFill>
              </a:rPr>
              <a:t> Gradient Boost</a:t>
            </a:r>
            <a:endParaRPr lang="ko-KR" altLang="en-US" sz="6600" kern="0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61676"/>
              </p:ext>
            </p:extLst>
          </p:nvPr>
        </p:nvGraphicFramePr>
        <p:xfrm>
          <a:off x="720725" y="1762321"/>
          <a:ext cx="10750550" cy="30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5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objective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최솟값을 가져야할 손실함수를 정의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eval_metric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검증에서 사용되는 함수를 정의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error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early_stopping_rounds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 이상 개선이 없을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떄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반복을 멈추고 조기 중단할 수 있는 최소 반복 횟수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파라미터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83909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학습 태스크 파라미터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2BCA25-0B71-4190-B788-38C9EEF7E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00127"/>
              </p:ext>
            </p:extLst>
          </p:nvPr>
        </p:nvGraphicFramePr>
        <p:xfrm>
          <a:off x="499998" y="3983401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0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early_stopping_rounds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 이상 개선이 없을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떄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반복을 멈추고 조기 중단할 수 있는 최소 반복 횟수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파라미터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83909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Early_Stopping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6D4A6-D2AF-4A59-AE97-BDDEF94B0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262" y="3549058"/>
            <a:ext cx="3544644" cy="3195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306921-EFC2-465B-BC5F-F0E050F4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48" y="1712013"/>
            <a:ext cx="8806075" cy="160768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5DBA79CE-81B2-4B8D-957B-CB2BADBC4857}"/>
              </a:ext>
            </a:extLst>
          </p:cNvPr>
          <p:cNvSpPr/>
          <p:nvPr/>
        </p:nvSpPr>
        <p:spPr>
          <a:xfrm>
            <a:off x="5389584" y="2288443"/>
            <a:ext cx="3614569" cy="371627"/>
          </a:xfrm>
          <a:prstGeom prst="frame">
            <a:avLst/>
          </a:prstGeom>
          <a:solidFill>
            <a:srgbClr val="A17D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55C92F4-82CE-4AB1-B99F-C88126013EA2}"/>
              </a:ext>
            </a:extLst>
          </p:cNvPr>
          <p:cNvSpPr/>
          <p:nvPr/>
        </p:nvSpPr>
        <p:spPr>
          <a:xfrm>
            <a:off x="3617262" y="6188033"/>
            <a:ext cx="3544644" cy="462579"/>
          </a:xfrm>
          <a:prstGeom prst="frame">
            <a:avLst/>
          </a:prstGeom>
          <a:solidFill>
            <a:srgbClr val="A17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686B352A-AF1F-463C-BEF4-86C947EF7F63}"/>
              </a:ext>
            </a:extLst>
          </p:cNvPr>
          <p:cNvSpPr/>
          <p:nvPr/>
        </p:nvSpPr>
        <p:spPr>
          <a:xfrm>
            <a:off x="6871450" y="3769108"/>
            <a:ext cx="1842247" cy="631234"/>
          </a:xfrm>
          <a:prstGeom prst="leftArrow">
            <a:avLst/>
          </a:prstGeom>
          <a:solidFill>
            <a:srgbClr val="A2B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DA0524A9-2288-4832-BBF1-448CFD50A812}"/>
              </a:ext>
            </a:extLst>
          </p:cNvPr>
          <p:cNvSpPr/>
          <p:nvPr/>
        </p:nvSpPr>
        <p:spPr>
          <a:xfrm>
            <a:off x="6871449" y="5750902"/>
            <a:ext cx="1842247" cy="631234"/>
          </a:xfrm>
          <a:prstGeom prst="leftArrow">
            <a:avLst/>
          </a:prstGeom>
          <a:solidFill>
            <a:srgbClr val="A2B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836B7770-9CAA-4E36-825D-428E3D99D6EE}"/>
              </a:ext>
            </a:extLst>
          </p:cNvPr>
          <p:cNvSpPr/>
          <p:nvPr/>
        </p:nvSpPr>
        <p:spPr>
          <a:xfrm>
            <a:off x="3691486" y="3899587"/>
            <a:ext cx="437836" cy="434547"/>
          </a:xfrm>
          <a:prstGeom prst="don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FC70C92E-2334-4E0A-AD80-4639430F632B}"/>
              </a:ext>
            </a:extLst>
          </p:cNvPr>
          <p:cNvSpPr/>
          <p:nvPr/>
        </p:nvSpPr>
        <p:spPr>
          <a:xfrm>
            <a:off x="3691486" y="5868240"/>
            <a:ext cx="437836" cy="434547"/>
          </a:xfrm>
          <a:prstGeom prst="don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EB1011-D351-4614-8E9A-91F635039A43}"/>
              </a:ext>
            </a:extLst>
          </p:cNvPr>
          <p:cNvCxnSpPr/>
          <p:nvPr/>
        </p:nvCxnSpPr>
        <p:spPr>
          <a:xfrm>
            <a:off x="5497157" y="4206240"/>
            <a:ext cx="1352776" cy="0"/>
          </a:xfrm>
          <a:prstGeom prst="line">
            <a:avLst/>
          </a:prstGeom>
          <a:ln w="28575">
            <a:solidFill>
              <a:srgbClr val="A1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085576" y="2054270"/>
            <a:ext cx="1926917" cy="1926332"/>
            <a:chOff x="3960316" y="1465546"/>
            <a:chExt cx="1926917" cy="1926332"/>
          </a:xfrm>
          <a:solidFill>
            <a:srgbClr val="E54C4F"/>
          </a:solidFill>
        </p:grpSpPr>
        <p:sp>
          <p:nvSpPr>
            <p:cNvPr id="21" name="양쪽 모서리가 둥근 사각형 20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각 삼각형 21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solidFill>
              <a:srgbClr val="A17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>
              <a:off x="4260940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17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 rot="5400000">
            <a:off x="6309399" y="2054563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5" name="양쪽 모서리가 둥근 사각형 24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solidFill>
              <a:srgbClr val="A17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0800000">
            <a:off x="6309107" y="4386492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9" name="양쪽 모서리가 둥근 사각형 28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6200000">
            <a:off x="4082607" y="4386200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33" name="양쪽 모서리가 둥근 사각형 32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Group 14"/>
          <p:cNvGrpSpPr>
            <a:grpSpLocks noChangeAspect="1"/>
          </p:cNvGrpSpPr>
          <p:nvPr/>
        </p:nvGrpSpPr>
        <p:grpSpPr bwMode="auto">
          <a:xfrm>
            <a:off x="7795231" y="458416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4278616" y="3526706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303401" y="4559092"/>
            <a:ext cx="300051" cy="33257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65" name="Freeform 11"/>
          <p:cNvSpPr>
            <a:spLocks noEditPoints="1"/>
          </p:cNvSpPr>
          <p:nvPr/>
        </p:nvSpPr>
        <p:spPr bwMode="auto">
          <a:xfrm>
            <a:off x="7783840" y="34628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255557" y="1861644"/>
            <a:ext cx="243512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과적합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규제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자체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과적합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규제 기능 보유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255556" y="5244228"/>
            <a:ext cx="4222853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자체 내장된 교차 검증 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조기 중단 기능으로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43953" y="1861644"/>
            <a:ext cx="302267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빠른 수행 시간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GBM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대비 빠른 수행시간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74581" y="5244228"/>
            <a:ext cx="3408011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결손값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자체 처리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결손값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자체 처리 기능 보유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6F1858-9AB3-457F-B991-7BEE41D280D5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주요</a:t>
            </a:r>
            <a:r>
              <a:rPr lang="ko-KR" altLang="en-US" sz="1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장점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5"/>
          <p:cNvSpPr>
            <a:spLocks/>
          </p:cNvSpPr>
          <p:nvPr/>
        </p:nvSpPr>
        <p:spPr bwMode="auto">
          <a:xfrm>
            <a:off x="1117456" y="2062411"/>
            <a:ext cx="4272126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1117457" y="5655447"/>
            <a:ext cx="4272126" cy="70927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7456" y="3003417"/>
            <a:ext cx="4272126" cy="175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/>
              <a:t>파이썬 래퍼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3200" b="1" dirty="0" err="1"/>
              <a:t>XGBoost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모듈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E3286-C8C1-4CA1-A862-40FD9D3A203E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모듈</a:t>
            </a:r>
            <a:r>
              <a:rPr lang="ko-KR" altLang="en-US" sz="1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종류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E492031-693E-4910-B1C6-58CC1BD57929}"/>
              </a:ext>
            </a:extLst>
          </p:cNvPr>
          <p:cNvSpPr>
            <a:spLocks/>
          </p:cNvSpPr>
          <p:nvPr/>
        </p:nvSpPr>
        <p:spPr bwMode="auto">
          <a:xfrm>
            <a:off x="6745505" y="2074961"/>
            <a:ext cx="4272126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75089400-1AFF-4A70-BFA9-7B6314C97AAE}"/>
              </a:ext>
            </a:extLst>
          </p:cNvPr>
          <p:cNvSpPr>
            <a:spLocks/>
          </p:cNvSpPr>
          <p:nvPr/>
        </p:nvSpPr>
        <p:spPr bwMode="auto">
          <a:xfrm>
            <a:off x="6745506" y="5667997"/>
            <a:ext cx="4272126" cy="70927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0D1D53-B617-46AC-B37C-398E3D9EAD95}"/>
              </a:ext>
            </a:extLst>
          </p:cNvPr>
          <p:cNvSpPr/>
          <p:nvPr/>
        </p:nvSpPr>
        <p:spPr>
          <a:xfrm>
            <a:off x="6745504" y="3128918"/>
            <a:ext cx="4272126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err="1"/>
              <a:t>사이킷런</a:t>
            </a:r>
            <a:r>
              <a:rPr lang="ko-KR" altLang="en-US" sz="3200" b="1" dirty="0"/>
              <a:t> 래퍼</a:t>
            </a:r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3200" b="1" dirty="0" err="1"/>
              <a:t>XGBoost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모듈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8579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E3286-C8C1-4CA1-A862-40FD9D3A203E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모듈</a:t>
            </a:r>
            <a:r>
              <a:rPr lang="ko-KR" altLang="en-US" sz="1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종류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E745934-B21C-470F-BD34-CD154657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3" y="1585720"/>
            <a:ext cx="10372027" cy="234081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D42296-9ED7-4A85-A0C7-7B8AA50C35A4}"/>
              </a:ext>
            </a:extLst>
          </p:cNvPr>
          <p:cNvSpPr/>
          <p:nvPr/>
        </p:nvSpPr>
        <p:spPr>
          <a:xfrm>
            <a:off x="172121" y="888451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파이썬 래퍼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XGBoost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모듈 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FFC642-5C88-4805-A520-0D6B8FBAA30E}"/>
              </a:ext>
            </a:extLst>
          </p:cNvPr>
          <p:cNvSpPr/>
          <p:nvPr/>
        </p:nvSpPr>
        <p:spPr>
          <a:xfrm>
            <a:off x="638239" y="3970425"/>
            <a:ext cx="507565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사이킷런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래퍼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XGBoost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모듈 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3DBFB9-8B2E-46EA-B565-D5D0964D6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0" y="4741240"/>
            <a:ext cx="10397047" cy="14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파라미터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F0066-5230-4D71-8C4D-06DF3C05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78" y="924159"/>
            <a:ext cx="7478844" cy="57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4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41487"/>
              </p:ext>
            </p:extLst>
          </p:nvPr>
        </p:nvGraphicFramePr>
        <p:xfrm>
          <a:off x="720725" y="1773078"/>
          <a:ext cx="10750550" cy="363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362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booster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사용할 부스터의 종류를 선택하는 것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gbtree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(tree based model)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또는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gbliner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(linear model)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gbtree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silent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실행 메시지를 출력하고 싶지 않은 경우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설정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nthread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CPU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실행 스레드 개수를 조정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CPU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스레드 다 사용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파라미터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98970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일반 파라미터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96811"/>
              </p:ext>
            </p:extLst>
          </p:nvPr>
        </p:nvGraphicFramePr>
        <p:xfrm>
          <a:off x="720725" y="1762321"/>
          <a:ext cx="10750550" cy="485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5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learning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rate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부스팅을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반복적으로 수행할 때 업데이트 되는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학습률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값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n_esimators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부스트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트리의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갯수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max_depth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트리의 최대 깊이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2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subsample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데이터를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샘플링하는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비율값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033761"/>
                  </a:ext>
                </a:extLst>
              </a:tr>
              <a:tr h="54892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min_child_weight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하위에 필요한 인스턴스 가중치의 최소 합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70478"/>
                  </a:ext>
                </a:extLst>
              </a:tr>
              <a:tr h="54892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gamma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트리의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리프노드의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추가분할을 결정할 최소 손실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감소값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9338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파라미터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83909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부스터 파라미터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9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98152"/>
              </p:ext>
            </p:extLst>
          </p:nvPr>
        </p:nvGraphicFramePr>
        <p:xfrm>
          <a:off x="720725" y="1762321"/>
          <a:ext cx="10750550" cy="351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88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6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reg_lambda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L2 regulation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적용값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6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reg_alpha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L1 regulation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적용값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6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colsample_bytree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트리 생성할 때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feature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샘플링해주는 비율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파라미터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83909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부스터 파라미터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2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 err="1">
                <a:solidFill>
                  <a:prstClr val="white"/>
                </a:solidFill>
              </a:rPr>
              <a:t>eXtra</a:t>
            </a:r>
            <a:r>
              <a:rPr lang="en-US" altLang="ko-KR" sz="2800" i="1" kern="0" dirty="0">
                <a:solidFill>
                  <a:prstClr val="white"/>
                </a:solidFill>
              </a:rPr>
              <a:t> </a:t>
            </a:r>
            <a:r>
              <a:rPr lang="en-US" altLang="ko-KR" sz="2800" i="1" kern="0" dirty="0" err="1">
                <a:solidFill>
                  <a:prstClr val="white"/>
                </a:solidFill>
              </a:rPr>
              <a:t>Gredient</a:t>
            </a:r>
            <a:r>
              <a:rPr lang="en-US" altLang="ko-KR" sz="2800" i="1" kern="0" dirty="0">
                <a:solidFill>
                  <a:prstClr val="white"/>
                </a:solidFill>
              </a:rPr>
              <a:t> Boost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파라미터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1217029" y="921117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과적합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해결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363988F-05DB-4807-AB58-ABA3D1D160E8}"/>
              </a:ext>
            </a:extLst>
          </p:cNvPr>
          <p:cNvSpPr>
            <a:spLocks/>
          </p:cNvSpPr>
          <p:nvPr/>
        </p:nvSpPr>
        <p:spPr bwMode="auto">
          <a:xfrm>
            <a:off x="6407616" y="2614106"/>
            <a:ext cx="2237015" cy="265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E55AB0F-4E99-44EA-A688-CD94027B68DE}"/>
              </a:ext>
            </a:extLst>
          </p:cNvPr>
          <p:cNvSpPr>
            <a:spLocks/>
          </p:cNvSpPr>
          <p:nvPr/>
        </p:nvSpPr>
        <p:spPr bwMode="auto">
          <a:xfrm>
            <a:off x="6407614" y="5235892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0E7917-DB38-4E84-B506-359AA861BC31}"/>
              </a:ext>
            </a:extLst>
          </p:cNvPr>
          <p:cNvSpPr/>
          <p:nvPr/>
        </p:nvSpPr>
        <p:spPr>
          <a:xfrm>
            <a:off x="6407613" y="3585677"/>
            <a:ext cx="22370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white">
                    <a:lumMod val="50000"/>
                  </a:prstClr>
                </a:solidFill>
              </a:rPr>
              <a:t>min_child_</a:t>
            </a:r>
            <a:r>
              <a:rPr lang="en-US" altLang="ko-KR" b="1" dirty="0" err="1">
                <a:solidFill>
                  <a:prstClr val="white">
                    <a:lumMod val="50000"/>
                  </a:prstClr>
                </a:solidFill>
              </a:rPr>
              <a:t>weight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1F96FBE-497D-428D-AD33-5FC423E8B8F9}"/>
              </a:ext>
            </a:extLst>
          </p:cNvPr>
          <p:cNvSpPr>
            <a:spLocks/>
          </p:cNvSpPr>
          <p:nvPr/>
        </p:nvSpPr>
        <p:spPr bwMode="auto">
          <a:xfrm>
            <a:off x="9052695" y="2614106"/>
            <a:ext cx="2237015" cy="264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C14B912-4037-4308-AD54-52A08C633A9A}"/>
              </a:ext>
            </a:extLst>
          </p:cNvPr>
          <p:cNvSpPr>
            <a:spLocks/>
          </p:cNvSpPr>
          <p:nvPr/>
        </p:nvSpPr>
        <p:spPr bwMode="auto">
          <a:xfrm>
            <a:off x="9052693" y="5235892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A02D8AA-7FAA-4AE6-AA3A-5BE04EB22E53}"/>
              </a:ext>
            </a:extLst>
          </p:cNvPr>
          <p:cNvSpPr>
            <a:spLocks/>
          </p:cNvSpPr>
          <p:nvPr/>
        </p:nvSpPr>
        <p:spPr bwMode="auto">
          <a:xfrm>
            <a:off x="1133561" y="2614106"/>
            <a:ext cx="2237015" cy="267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34F016B-2F39-46ED-ADEA-38A5057D5C9F}"/>
              </a:ext>
            </a:extLst>
          </p:cNvPr>
          <p:cNvSpPr>
            <a:spLocks/>
          </p:cNvSpPr>
          <p:nvPr/>
        </p:nvSpPr>
        <p:spPr bwMode="auto">
          <a:xfrm>
            <a:off x="1133562" y="5253382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69FD51-6FA1-46EB-9818-8DBA457BD0A9}"/>
              </a:ext>
            </a:extLst>
          </p:cNvPr>
          <p:cNvSpPr/>
          <p:nvPr/>
        </p:nvSpPr>
        <p:spPr>
          <a:xfrm>
            <a:off x="1133561" y="3585677"/>
            <a:ext cx="22370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white">
                    <a:lumMod val="50000"/>
                  </a:prstClr>
                </a:solidFill>
              </a:rPr>
              <a:t>learning_rate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49923BB-902E-4965-A4C6-8998188BF8EE}"/>
              </a:ext>
            </a:extLst>
          </p:cNvPr>
          <p:cNvSpPr>
            <a:spLocks/>
          </p:cNvSpPr>
          <p:nvPr/>
        </p:nvSpPr>
        <p:spPr bwMode="auto">
          <a:xfrm>
            <a:off x="3778643" y="2614106"/>
            <a:ext cx="2237015" cy="267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A214A68-A23B-47B6-A8A0-67A63240CCC6}"/>
              </a:ext>
            </a:extLst>
          </p:cNvPr>
          <p:cNvSpPr>
            <a:spLocks/>
          </p:cNvSpPr>
          <p:nvPr/>
        </p:nvSpPr>
        <p:spPr bwMode="auto">
          <a:xfrm>
            <a:off x="3778641" y="5253382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D2276D-DED1-4695-B146-2F2C38CD243D}"/>
              </a:ext>
            </a:extLst>
          </p:cNvPr>
          <p:cNvSpPr/>
          <p:nvPr/>
        </p:nvSpPr>
        <p:spPr>
          <a:xfrm>
            <a:off x="3692752" y="3585677"/>
            <a:ext cx="22370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gamma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249DD-289C-4AFF-A962-567576D80EBE}"/>
              </a:ext>
            </a:extLst>
          </p:cNvPr>
          <p:cNvSpPr/>
          <p:nvPr/>
        </p:nvSpPr>
        <p:spPr>
          <a:xfrm>
            <a:off x="9052692" y="3431805"/>
            <a:ext cx="2237015" cy="915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subsample,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prstClr val="white">
                    <a:lumMod val="50000"/>
                  </a:prstClr>
                </a:solidFill>
              </a:rPr>
              <a:t>colsample_bytree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1222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1103</Words>
  <Application>Microsoft Office PowerPoint</Application>
  <PresentationFormat>와이드스크린</PresentationFormat>
  <Paragraphs>186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장재용</cp:lastModifiedBy>
  <cp:revision>406</cp:revision>
  <dcterms:created xsi:type="dcterms:W3CDTF">2019-02-08T07:37:09Z</dcterms:created>
  <dcterms:modified xsi:type="dcterms:W3CDTF">2019-09-23T15:07:11Z</dcterms:modified>
</cp:coreProperties>
</file>