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4"/>
  </p:notesMasterIdLst>
  <p:sldIdLst>
    <p:sldId id="323" r:id="rId2"/>
    <p:sldId id="386" r:id="rId3"/>
    <p:sldId id="422" r:id="rId4"/>
    <p:sldId id="412" r:id="rId5"/>
    <p:sldId id="423" r:id="rId6"/>
    <p:sldId id="396" r:id="rId7"/>
    <p:sldId id="424" r:id="rId8"/>
    <p:sldId id="425" r:id="rId9"/>
    <p:sldId id="426" r:id="rId10"/>
    <p:sldId id="428" r:id="rId11"/>
    <p:sldId id="430" r:id="rId12"/>
    <p:sldId id="389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390" r:id="rId23"/>
    <p:sldId id="391" r:id="rId24"/>
    <p:sldId id="403" r:id="rId25"/>
    <p:sldId id="404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31" r:id="rId34"/>
    <p:sldId id="394" r:id="rId35"/>
    <p:sldId id="395" r:id="rId36"/>
    <p:sldId id="397" r:id="rId37"/>
    <p:sldId id="398" r:id="rId38"/>
    <p:sldId id="399" r:id="rId39"/>
    <p:sldId id="400" r:id="rId40"/>
    <p:sldId id="429" r:id="rId41"/>
    <p:sldId id="402" r:id="rId42"/>
    <p:sldId id="401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D1D3"/>
    <a:srgbClr val="FF7C80"/>
    <a:srgbClr val="E54C4F"/>
    <a:srgbClr val="FABD7A"/>
    <a:srgbClr val="FBCA92"/>
    <a:srgbClr val="A17D60"/>
    <a:srgbClr val="A2B9C9"/>
    <a:srgbClr val="FAB56A"/>
    <a:srgbClr val="F7AF9D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81526" autoAdjust="0"/>
  </p:normalViewPr>
  <p:slideViewPr>
    <p:cSldViewPr snapToGrid="0">
      <p:cViewPr varScale="1">
        <p:scale>
          <a:sx n="70" d="100"/>
          <a:sy n="70" d="100"/>
        </p:scale>
        <p:origin x="1397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26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9-22T14:25:11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6826 14852 0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9-22T14:25:11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6826 14852 0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9-22T14:25:11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6826 14852 0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9-22T14:25:11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6826 14852 0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9-22T14:25:11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6826 14852 0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B3E04-5B6C-42D1-86A9-5475DBDC9DC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33157-F27F-419D-8554-A75D52D09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00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xgboost.readthedocs.io/en/latest/parameter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xgboost.readthedocs.io/en/latest/parameter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3months.tistory.com/368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부스팅</a:t>
            </a:r>
            <a:r>
              <a:rPr lang="ko-KR" altLang="en-US" dirty="0"/>
              <a:t> 알고리즘에 대한 정의 설명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여기서 약한 학습기는 보통 </a:t>
            </a:r>
            <a:r>
              <a:rPr lang="en-US" altLang="ko-KR" dirty="0"/>
              <a:t>Decision Tree</a:t>
            </a:r>
            <a:r>
              <a:rPr lang="ko-KR" altLang="en-US" dirty="0"/>
              <a:t>를 많이 사용 </a:t>
            </a:r>
            <a:r>
              <a:rPr lang="ko-KR" altLang="en-US" dirty="0" err="1"/>
              <a:t>한다고함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잘못 예측한 데이터에 가중치를 </a:t>
            </a:r>
            <a:r>
              <a:rPr lang="ko-KR" altLang="en-US" dirty="0" err="1"/>
              <a:t>부여한다는건</a:t>
            </a:r>
            <a:r>
              <a:rPr lang="ko-KR" altLang="en-US" dirty="0"/>
              <a:t> 해당 데이터에 대한 오차를 계산한때 좀 더 </a:t>
            </a:r>
            <a:r>
              <a:rPr lang="ko-KR" altLang="en-US" dirty="0" err="1"/>
              <a:t>패널티를</a:t>
            </a:r>
            <a:r>
              <a:rPr lang="ko-KR" altLang="en-US" dirty="0"/>
              <a:t> 준다는 뜻임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대표적인 예시 두개 있다고 소개하고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72603-1A09-410A-859D-27457F5532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125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GBM</a:t>
            </a:r>
            <a:r>
              <a:rPr lang="ko-KR" altLang="en-US" dirty="0"/>
              <a:t>은 과적합에도 강한 예측 성능을 보이지만 수행시간이 오래 </a:t>
            </a:r>
            <a:r>
              <a:rPr lang="ko-KR" altLang="en-US" dirty="0" err="1"/>
              <a:t>걸린다는게</a:t>
            </a:r>
            <a:r>
              <a:rPr lang="ko-KR" altLang="en-US" dirty="0"/>
              <a:t> 단점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GBM</a:t>
            </a:r>
            <a:r>
              <a:rPr lang="ko-KR" altLang="en-US" dirty="0"/>
              <a:t>을 기반으로 많은 알고리즘이 만들어지고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r>
              <a:rPr lang="ko-KR" altLang="en-US" dirty="0"/>
              <a:t> 기반 </a:t>
            </a:r>
            <a:r>
              <a:rPr lang="en-US" altLang="ko-KR" dirty="0"/>
              <a:t>ML</a:t>
            </a:r>
            <a:r>
              <a:rPr lang="ko-KR" altLang="en-US" dirty="0"/>
              <a:t>패키지 중 하나인 </a:t>
            </a:r>
            <a:r>
              <a:rPr lang="en-US" altLang="ko-KR" dirty="0" err="1"/>
              <a:t>Xgboost</a:t>
            </a:r>
            <a:r>
              <a:rPr lang="en-US" altLang="ko-KR" dirty="0"/>
              <a:t> </a:t>
            </a:r>
            <a:r>
              <a:rPr lang="ko-KR" altLang="en-US" dirty="0"/>
              <a:t>에 대해 알아보자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6313E4-E73D-4657-A259-D6A3A25370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840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예측성능 </a:t>
            </a:r>
            <a:r>
              <a:rPr lang="ko-KR" altLang="en-US" dirty="0" err="1"/>
              <a:t>뛰어난건</a:t>
            </a:r>
            <a:r>
              <a:rPr lang="ko-KR" altLang="en-US" dirty="0"/>
              <a:t> </a:t>
            </a:r>
            <a:r>
              <a:rPr lang="en-US" altLang="ko-KR" dirty="0"/>
              <a:t>GBM</a:t>
            </a:r>
            <a:r>
              <a:rPr lang="ko-KR" altLang="en-US" dirty="0"/>
              <a:t>도 그러니까</a:t>
            </a:r>
            <a:r>
              <a:rPr lang="en-US" altLang="ko-KR" dirty="0"/>
              <a:t>..</a:t>
            </a:r>
            <a:r>
              <a:rPr lang="ko-KR" altLang="en-US" dirty="0"/>
              <a:t> 굳이 </a:t>
            </a:r>
            <a:r>
              <a:rPr lang="ko-KR" altLang="en-US" dirty="0" err="1"/>
              <a:t>안넣었음</a:t>
            </a:r>
            <a:r>
              <a:rPr lang="en-US" altLang="ko-KR" dirty="0"/>
              <a:t>. GBM </a:t>
            </a:r>
            <a:r>
              <a:rPr lang="ko-KR" altLang="en-US" dirty="0"/>
              <a:t>대비 </a:t>
            </a:r>
            <a:r>
              <a:rPr lang="ko-KR" altLang="en-US" dirty="0" err="1"/>
              <a:t>좋은점만</a:t>
            </a:r>
            <a:r>
              <a:rPr lang="ko-KR" altLang="en-US" dirty="0"/>
              <a:t> 간단하게 설명하면 </a:t>
            </a:r>
            <a:r>
              <a:rPr lang="ko-KR" altLang="en-US" dirty="0" err="1"/>
              <a:t>될거같음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GBM</a:t>
            </a:r>
            <a:r>
              <a:rPr lang="ko-KR" altLang="en-US" dirty="0"/>
              <a:t>에 기반하고 있지만 </a:t>
            </a:r>
            <a:r>
              <a:rPr lang="en-US" altLang="ko-KR" dirty="0"/>
              <a:t>GBM</a:t>
            </a:r>
            <a:r>
              <a:rPr lang="ko-KR" altLang="en-US" dirty="0"/>
              <a:t>의 단점인 느린 수행 시간과 </a:t>
            </a:r>
            <a:r>
              <a:rPr lang="ko-KR" altLang="en-US" dirty="0" err="1"/>
              <a:t>과적합</a:t>
            </a:r>
            <a:r>
              <a:rPr lang="ko-KR" altLang="en-US" dirty="0"/>
              <a:t> 규제 부재 문제 를 해결해서 각광받음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빠른수행시간</a:t>
            </a:r>
            <a:r>
              <a:rPr lang="en-US" altLang="ko-KR" dirty="0"/>
              <a:t>:  </a:t>
            </a:r>
          </a:p>
          <a:p>
            <a:r>
              <a:rPr lang="ko-KR" altLang="en-US" dirty="0"/>
              <a:t>병렬처리로 빠른 수행시간</a:t>
            </a:r>
            <a:r>
              <a:rPr lang="en-US" altLang="ko-KR" dirty="0"/>
              <a:t>.(GBM</a:t>
            </a:r>
            <a:r>
              <a:rPr lang="ko-KR" altLang="en-US" dirty="0"/>
              <a:t>대비 </a:t>
            </a:r>
            <a:r>
              <a:rPr lang="ko-KR" altLang="en-US" dirty="0" err="1"/>
              <a:t>빠르단</a:t>
            </a:r>
            <a:r>
              <a:rPr lang="ko-KR" altLang="en-US" dirty="0"/>
              <a:t> 거지 다른 </a:t>
            </a:r>
            <a:r>
              <a:rPr lang="en-US" altLang="ko-KR" dirty="0"/>
              <a:t>ML</a:t>
            </a:r>
            <a:r>
              <a:rPr lang="ko-KR" altLang="en-US" dirty="0"/>
              <a:t>알고리즘에 비해 </a:t>
            </a:r>
            <a:r>
              <a:rPr lang="ko-KR" altLang="en-US" dirty="0" err="1"/>
              <a:t>빠르단</a:t>
            </a:r>
            <a:r>
              <a:rPr lang="ko-KR" altLang="en-US" dirty="0"/>
              <a:t> 것은 아님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과적합</a:t>
            </a:r>
            <a:r>
              <a:rPr lang="ko-KR" altLang="en-US" dirty="0"/>
              <a:t> 규제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GBM</a:t>
            </a:r>
            <a:r>
              <a:rPr lang="ko-KR" altLang="en-US" dirty="0"/>
              <a:t>의 경우 </a:t>
            </a:r>
            <a:r>
              <a:rPr lang="ko-KR" altLang="en-US" dirty="0" err="1"/>
              <a:t>과적합</a:t>
            </a:r>
            <a:r>
              <a:rPr lang="ko-KR" altLang="en-US" dirty="0"/>
              <a:t> 규제 기능이 없으나 </a:t>
            </a:r>
            <a:r>
              <a:rPr lang="en-US" altLang="ko-KR" dirty="0" err="1"/>
              <a:t>xgb</a:t>
            </a:r>
            <a:r>
              <a:rPr lang="ko-KR" altLang="en-US" dirty="0"/>
              <a:t>는 자체에 </a:t>
            </a:r>
            <a:r>
              <a:rPr lang="ko-KR" altLang="en-US" dirty="0" err="1"/>
              <a:t>과적합</a:t>
            </a:r>
            <a:r>
              <a:rPr lang="ko-KR" altLang="en-US" dirty="0"/>
              <a:t> 규제 기능이 있음</a:t>
            </a:r>
            <a:r>
              <a:rPr lang="en-US" altLang="ko-KR" dirty="0"/>
              <a:t>. </a:t>
            </a:r>
            <a:r>
              <a:rPr lang="ko-KR" altLang="en-US" dirty="0"/>
              <a:t>과적합에 좀 더 강한 내구성</a:t>
            </a:r>
            <a:r>
              <a:rPr lang="en-US" altLang="ko-KR" dirty="0"/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boosting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 pruning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과정이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 loss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발생하면 멈추게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max_depth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 진행한 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 function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개선이 일정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못미칠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경우까지 역방향으로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pruning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과정을 진행한다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결손값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처리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결손값을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자체 처리할 수 있는 기능을 가짐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교차검증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반복학습마다 내부적으로 학습 데이터 세트와 평가데이터 세트에 대한 교차검증을 수행해 최적화된 수행횟수를 가질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.(ex-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조기중단기능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6313E4-E73D-4657-A259-D6A3A25370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665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XGBoost</a:t>
            </a:r>
            <a:r>
              <a:rPr lang="en-US" altLang="ko-KR" dirty="0"/>
              <a:t> </a:t>
            </a:r>
            <a:r>
              <a:rPr lang="ko-KR" altLang="en-US" dirty="0"/>
              <a:t>파이썬 패키지는 초기 출시에는 </a:t>
            </a:r>
            <a:r>
              <a:rPr lang="ko-KR" altLang="en-US" dirty="0" err="1"/>
              <a:t>사이킷런과</a:t>
            </a:r>
            <a:r>
              <a:rPr lang="ko-KR" altLang="en-US" dirty="0"/>
              <a:t> 호환</a:t>
            </a:r>
            <a:r>
              <a:rPr lang="en-US" altLang="ko-KR" dirty="0"/>
              <a:t>X. </a:t>
            </a:r>
          </a:p>
          <a:p>
            <a:r>
              <a:rPr lang="en-US" altLang="ko-KR" dirty="0"/>
              <a:t>XGB </a:t>
            </a:r>
            <a:r>
              <a:rPr lang="ko-KR" altLang="en-US" dirty="0"/>
              <a:t>고유의 프레임워크를 파이썬 언어 기반에서 구현한 것이라 </a:t>
            </a:r>
            <a:r>
              <a:rPr lang="ko-KR" altLang="en-US" dirty="0" err="1"/>
              <a:t>사이킷런의</a:t>
            </a:r>
            <a:r>
              <a:rPr lang="ko-KR" altLang="en-US" dirty="0"/>
              <a:t> </a:t>
            </a:r>
            <a:r>
              <a:rPr lang="en-US" altLang="ko-KR" dirty="0"/>
              <a:t>fit(), predict()</a:t>
            </a:r>
            <a:r>
              <a:rPr lang="ko-KR" altLang="en-US" dirty="0"/>
              <a:t>메서드나 </a:t>
            </a:r>
            <a:r>
              <a:rPr lang="en-US" altLang="ko-KR" dirty="0" err="1"/>
              <a:t>GridSearchCV,cross_val_score</a:t>
            </a:r>
            <a:r>
              <a:rPr lang="en-US" altLang="ko-KR" dirty="0"/>
              <a:t> </a:t>
            </a:r>
            <a:r>
              <a:rPr lang="ko-KR" altLang="en-US" dirty="0"/>
              <a:t>같은 유틸리티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ko-KR" altLang="en-US" dirty="0" err="1"/>
              <a:t>적용ㄴㄴ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파이썬으로</a:t>
            </a:r>
            <a:r>
              <a:rPr lang="ko-KR" altLang="en-US" dirty="0"/>
              <a:t> </a:t>
            </a:r>
            <a:r>
              <a:rPr lang="ko-KR" altLang="en-US" dirty="0" err="1"/>
              <a:t>머신러닝</a:t>
            </a:r>
            <a:r>
              <a:rPr lang="ko-KR" altLang="en-US" dirty="0"/>
              <a:t> 하는 사람들이 </a:t>
            </a:r>
            <a:r>
              <a:rPr lang="ko-KR" altLang="en-US" dirty="0" err="1"/>
              <a:t>사이킷런을</a:t>
            </a:r>
            <a:r>
              <a:rPr lang="ko-KR" altLang="en-US" dirty="0"/>
              <a:t> 많이 쓰니까 </a:t>
            </a:r>
            <a:r>
              <a:rPr lang="ko-KR" altLang="en-US" dirty="0" err="1"/>
              <a:t>사이킷런과</a:t>
            </a:r>
            <a:r>
              <a:rPr lang="ko-KR" altLang="en-US" dirty="0"/>
              <a:t> 연동할 수 있는 래퍼 클래스</a:t>
            </a:r>
            <a:r>
              <a:rPr lang="en-US" altLang="ko-KR" dirty="0"/>
              <a:t>(Wrapper Class)</a:t>
            </a:r>
            <a:r>
              <a:rPr lang="ko-KR" altLang="en-US" dirty="0"/>
              <a:t>를 </a:t>
            </a:r>
            <a:r>
              <a:rPr lang="ko-KR" altLang="en-US" dirty="0" err="1"/>
              <a:t>만든것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6313E4-E73D-4657-A259-D6A3A25370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470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파이썬 모듈은 데이터를 </a:t>
            </a:r>
            <a:r>
              <a:rPr lang="en-US" altLang="ko-KR" dirty="0" err="1"/>
              <a:t>Dmatrix</a:t>
            </a:r>
            <a:r>
              <a:rPr lang="ko-KR" altLang="en-US" dirty="0"/>
              <a:t>로 </a:t>
            </a:r>
            <a:r>
              <a:rPr lang="ko-KR" altLang="en-US" dirty="0" err="1"/>
              <a:t>변환해야함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이와 달리 </a:t>
            </a:r>
            <a:r>
              <a:rPr lang="ko-KR" altLang="en-US" dirty="0" err="1"/>
              <a:t>사이킷런</a:t>
            </a:r>
            <a:r>
              <a:rPr lang="ko-KR" altLang="en-US" dirty="0"/>
              <a:t> 모듈은 변환할 필요</a:t>
            </a:r>
            <a:r>
              <a:rPr lang="en-US" altLang="ko-KR" dirty="0"/>
              <a:t>X.</a:t>
            </a:r>
            <a:r>
              <a:rPr lang="ko-KR" altLang="en-US" dirty="0"/>
              <a:t> 훨씬 간단하게 쓸 수 있음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6313E4-E73D-4657-A259-D6A3A25370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187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참고사이트</a:t>
            </a:r>
            <a:r>
              <a:rPr lang="en-US" altLang="ko-KR" dirty="0"/>
              <a:t>:</a:t>
            </a:r>
            <a:r>
              <a:rPr lang="en-US" altLang="ko-KR" dirty="0">
                <a:hlinkClick r:id="rId3"/>
              </a:rPr>
              <a:t>https://xgboost.readthedocs.io/</a:t>
            </a:r>
            <a:r>
              <a:rPr lang="en-US" altLang="ko-KR" dirty="0" err="1">
                <a:hlinkClick r:id="rId3"/>
              </a:rPr>
              <a:t>en</a:t>
            </a:r>
            <a:r>
              <a:rPr lang="en-US" altLang="ko-KR" dirty="0">
                <a:hlinkClick r:id="rId3"/>
              </a:rPr>
              <a:t>/latest/parameter.html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주요 파라미터 전체 모습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여기 </a:t>
            </a:r>
            <a:r>
              <a:rPr lang="ko-KR" altLang="en-US" dirty="0" err="1"/>
              <a:t>띄워놓고</a:t>
            </a:r>
            <a:r>
              <a:rPr lang="ko-KR" altLang="en-US" dirty="0"/>
              <a:t> </a:t>
            </a:r>
            <a:r>
              <a:rPr lang="ko-KR" altLang="en-US" dirty="0" err="1"/>
              <a:t>파리미터</a:t>
            </a:r>
            <a:r>
              <a:rPr lang="ko-KR" altLang="en-US" dirty="0"/>
              <a:t> 설명하고 </a:t>
            </a:r>
            <a:r>
              <a:rPr lang="ko-KR" altLang="en-US" dirty="0" err="1"/>
              <a:t>뒷슬라이드의</a:t>
            </a:r>
            <a:r>
              <a:rPr lang="ko-KR" altLang="en-US" dirty="0"/>
              <a:t> 표들은 아까 설명했다고 바로 넘어가도 괜찮을 것 같아요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각 </a:t>
            </a:r>
            <a:r>
              <a:rPr lang="ko-KR" altLang="en-US" dirty="0" err="1"/>
              <a:t>파라미터별</a:t>
            </a:r>
            <a:r>
              <a:rPr lang="ko-KR" altLang="en-US" dirty="0"/>
              <a:t> 설명은 </a:t>
            </a:r>
            <a:r>
              <a:rPr lang="ko-KR" altLang="en-US" dirty="0" err="1"/>
              <a:t>파라미터표있는</a:t>
            </a:r>
            <a:r>
              <a:rPr lang="ko-KR" altLang="en-US" dirty="0"/>
              <a:t> 슬라이드</a:t>
            </a:r>
            <a:r>
              <a:rPr lang="en-US" altLang="ko-KR" dirty="0"/>
              <a:t>/</a:t>
            </a:r>
            <a:r>
              <a:rPr lang="ko-KR" altLang="en-US" dirty="0"/>
              <a:t> 슬라이드노트에 간단히 </a:t>
            </a:r>
            <a:r>
              <a:rPr lang="ko-KR" altLang="en-US" dirty="0" err="1"/>
              <a:t>적을게여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6313E4-E73D-4657-A259-D6A3A25370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101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참고사이트</a:t>
            </a:r>
            <a:r>
              <a:rPr lang="en-US" altLang="ko-KR" dirty="0"/>
              <a:t>:</a:t>
            </a:r>
            <a:r>
              <a:rPr lang="en-US" altLang="ko-KR" dirty="0">
                <a:hlinkClick r:id="rId3"/>
              </a:rPr>
              <a:t>https://xgboost.readthedocs.io/</a:t>
            </a:r>
            <a:r>
              <a:rPr lang="en-US" altLang="ko-KR" dirty="0" err="1">
                <a:hlinkClick r:id="rId3"/>
              </a:rPr>
              <a:t>en</a:t>
            </a:r>
            <a:r>
              <a:rPr lang="en-US" altLang="ko-KR" dirty="0">
                <a:hlinkClick r:id="rId3"/>
              </a:rPr>
              <a:t>/latest/parameter.html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일반파라미터는</a:t>
            </a:r>
            <a:r>
              <a:rPr lang="ko-KR" altLang="en-US" dirty="0"/>
              <a:t> 디폴트 값을 바꾸는 경우가 거의 없다</a:t>
            </a:r>
            <a:r>
              <a:rPr lang="en-US" altLang="ko-KR" dirty="0"/>
              <a:t>.****</a:t>
            </a:r>
          </a:p>
          <a:p>
            <a:r>
              <a:rPr lang="ko-KR" altLang="en-US" dirty="0" err="1"/>
              <a:t>저런식으로</a:t>
            </a:r>
            <a:r>
              <a:rPr lang="ko-KR" altLang="en-US" dirty="0"/>
              <a:t> 설정할 수 있다하고 바로 넘어가도 무관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당연히 지금은 트리기반 학습을 하니 </a:t>
            </a:r>
            <a:r>
              <a:rPr lang="en-US" altLang="ko-KR" dirty="0" err="1"/>
              <a:t>gbliner</a:t>
            </a:r>
            <a:r>
              <a:rPr lang="ko-KR" altLang="en-US" dirty="0"/>
              <a:t>를 선택하면 </a:t>
            </a:r>
            <a:r>
              <a:rPr lang="ko-KR" altLang="en-US" dirty="0" err="1"/>
              <a:t>오류남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다음에 나올 부스터 파라미터는 </a:t>
            </a:r>
            <a:r>
              <a:rPr lang="en-US" altLang="ko-KR" dirty="0" err="1"/>
              <a:t>gbtree</a:t>
            </a:r>
            <a:r>
              <a:rPr lang="ko-KR" altLang="en-US" dirty="0"/>
              <a:t>를 기준으로 설명함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6313E4-E73D-4657-A259-D6A3A25370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956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GBM</a:t>
            </a:r>
            <a:r>
              <a:rPr lang="ko-KR" altLang="en-US" dirty="0"/>
              <a:t>에서 자세히 </a:t>
            </a:r>
            <a:r>
              <a:rPr lang="ko-KR" altLang="en-US" dirty="0" err="1"/>
              <a:t>설명했을테지만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러닝 </a:t>
            </a:r>
            <a:r>
              <a:rPr lang="ko-KR" altLang="en-US" dirty="0" err="1"/>
              <a:t>레이트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파이썬 래퍼는 </a:t>
            </a:r>
            <a:r>
              <a:rPr lang="ko-KR" altLang="en-US" dirty="0" err="1"/>
              <a:t>디폴트값</a:t>
            </a:r>
            <a:r>
              <a:rPr lang="ko-KR" altLang="en-US" dirty="0"/>
              <a:t> </a:t>
            </a:r>
            <a:r>
              <a:rPr lang="en-US" altLang="ko-KR" dirty="0"/>
              <a:t>0.3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  <a:r>
              <a:rPr lang="ko-KR" altLang="en-US" dirty="0"/>
              <a:t>보통 </a:t>
            </a:r>
            <a:r>
              <a:rPr lang="en-US" altLang="ko-KR" dirty="0"/>
              <a:t>0.01~0.2 </a:t>
            </a:r>
            <a:r>
              <a:rPr lang="ko-KR" altLang="en-US" dirty="0"/>
              <a:t>값을 선호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min_child_weight</a:t>
            </a:r>
            <a:endParaRPr lang="en-US" altLang="ko-KR" dirty="0"/>
          </a:p>
          <a:p>
            <a:r>
              <a:rPr lang="en-US" altLang="ko-KR" dirty="0"/>
              <a:t>:</a:t>
            </a:r>
            <a:r>
              <a:rPr lang="ko-KR" altLang="en-US" dirty="0" err="1"/>
              <a:t>리프노드의</a:t>
            </a:r>
            <a:r>
              <a:rPr lang="ko-KR" altLang="en-US" dirty="0"/>
              <a:t> 인스턴스 가중치 합이 이 값보다 작은 경우 분할을 포기함</a:t>
            </a:r>
            <a:r>
              <a:rPr lang="en-US" altLang="ko-KR" dirty="0"/>
              <a:t>.</a:t>
            </a:r>
            <a:r>
              <a:rPr lang="ko-KR" altLang="en-US" dirty="0"/>
              <a:t>값이 클수록 과적합이 </a:t>
            </a:r>
            <a:r>
              <a:rPr lang="ko-KR" altLang="en-US" dirty="0" err="1"/>
              <a:t>작아짐</a:t>
            </a:r>
            <a:r>
              <a:rPr lang="en-US" altLang="ko-KR" dirty="0"/>
              <a:t>/(</a:t>
            </a:r>
            <a:r>
              <a:rPr lang="ko-KR" altLang="en-US" dirty="0"/>
              <a:t>과적합을 조절하기 위해 사용됨</a:t>
            </a:r>
            <a:r>
              <a:rPr lang="en-US" altLang="ko-KR" dirty="0"/>
              <a:t>.) cv</a:t>
            </a:r>
            <a:r>
              <a:rPr lang="ko-KR" altLang="en-US" dirty="0"/>
              <a:t>를 통해 </a:t>
            </a:r>
            <a:r>
              <a:rPr lang="ko-KR" altLang="en-US" dirty="0" err="1"/>
              <a:t>튜닝되야함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-subsample</a:t>
            </a:r>
          </a:p>
          <a:p>
            <a:r>
              <a:rPr lang="en-US" altLang="ko-KR" dirty="0"/>
              <a:t>:GBM</a:t>
            </a:r>
            <a:r>
              <a:rPr lang="ko-KR" altLang="en-US" dirty="0"/>
              <a:t>의 </a:t>
            </a:r>
            <a:r>
              <a:rPr lang="en-US" altLang="ko-KR" dirty="0"/>
              <a:t>subsample</a:t>
            </a:r>
            <a:r>
              <a:rPr lang="ko-KR" altLang="en-US" dirty="0"/>
              <a:t>과 동일 </a:t>
            </a:r>
            <a:r>
              <a:rPr lang="en-US" altLang="ko-KR" dirty="0"/>
              <a:t>.</a:t>
            </a:r>
            <a:r>
              <a:rPr lang="ko-KR" altLang="en-US" dirty="0"/>
              <a:t>트리가 커져서 </a:t>
            </a:r>
            <a:r>
              <a:rPr lang="ko-KR" altLang="en-US" dirty="0" err="1"/>
              <a:t>과적합되는것을</a:t>
            </a:r>
            <a:r>
              <a:rPr lang="ko-KR" altLang="en-US" dirty="0"/>
              <a:t> 제어하기 위함</a:t>
            </a:r>
            <a:r>
              <a:rPr lang="en-US" altLang="ko-KR" dirty="0"/>
              <a:t>.</a:t>
            </a:r>
            <a:r>
              <a:rPr lang="ko-KR" altLang="en-US" dirty="0"/>
              <a:t>정하는 비율만큼 데이터에서 트리를 생성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-gamma</a:t>
            </a:r>
          </a:p>
          <a:p>
            <a:r>
              <a:rPr lang="en-US" altLang="ko-KR" dirty="0"/>
              <a:t>:</a:t>
            </a:r>
            <a:r>
              <a:rPr lang="ko-KR" altLang="en-US" dirty="0"/>
              <a:t>손실함수의</a:t>
            </a:r>
            <a:r>
              <a:rPr lang="en-US" altLang="ko-KR" dirty="0"/>
              <a:t> </a:t>
            </a:r>
            <a:r>
              <a:rPr lang="ko-KR" altLang="en-US" dirty="0"/>
              <a:t>값이 감소하는 최소값</a:t>
            </a:r>
            <a:r>
              <a:rPr lang="en-US" altLang="ko-KR" dirty="0"/>
              <a:t>.</a:t>
            </a:r>
            <a:r>
              <a:rPr lang="ko-KR" altLang="en-US" dirty="0"/>
              <a:t>설정 값보다 큰 손실이 감소된 경우에 </a:t>
            </a:r>
            <a:r>
              <a:rPr lang="ko-KR" altLang="en-US" dirty="0" err="1"/>
              <a:t>리프노트들</a:t>
            </a:r>
            <a:r>
              <a:rPr lang="ko-KR" altLang="en-US" dirty="0"/>
              <a:t> 분리한다</a:t>
            </a:r>
            <a:r>
              <a:rPr lang="en-US" altLang="ko-KR" dirty="0"/>
              <a:t>. </a:t>
            </a:r>
            <a:r>
              <a:rPr lang="ko-KR" altLang="en-US" dirty="0"/>
              <a:t>값이 클수록 </a:t>
            </a:r>
            <a:r>
              <a:rPr lang="ko-KR" altLang="en-US" dirty="0" err="1"/>
              <a:t>과적합</a:t>
            </a:r>
            <a:r>
              <a:rPr lang="ko-KR" altLang="en-US" dirty="0"/>
              <a:t> 감소 효과가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6313E4-E73D-4657-A259-D6A3A25370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122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모두 </a:t>
            </a:r>
            <a:r>
              <a:rPr lang="ko-KR" altLang="en-US" dirty="0" err="1"/>
              <a:t>과적합</a:t>
            </a:r>
            <a:r>
              <a:rPr lang="ko-KR" altLang="en-US" dirty="0"/>
              <a:t> 규제용 파라미터</a:t>
            </a:r>
            <a:endParaRPr lang="en-US" altLang="ko-KR" dirty="0"/>
          </a:p>
          <a:p>
            <a:r>
              <a:rPr lang="en-US" altLang="ko-KR" dirty="0" err="1"/>
              <a:t>Lambda,alpha</a:t>
            </a:r>
            <a:endParaRPr lang="en-US" altLang="ko-KR" dirty="0"/>
          </a:p>
          <a:p>
            <a:r>
              <a:rPr lang="en-US" altLang="ko-KR" dirty="0"/>
              <a:t>:</a:t>
            </a:r>
            <a:r>
              <a:rPr lang="ko-KR" altLang="en-US" dirty="0" err="1"/>
              <a:t>둘다</a:t>
            </a:r>
            <a:r>
              <a:rPr lang="en-US" altLang="ko-KR" dirty="0"/>
              <a:t> </a:t>
            </a:r>
            <a:r>
              <a:rPr lang="ko-KR" altLang="en-US" dirty="0"/>
              <a:t>피처개수가 많을 수록 적용을 검토하며 값이 클수록 </a:t>
            </a:r>
            <a:r>
              <a:rPr lang="ko-KR" altLang="en-US" dirty="0" err="1"/>
              <a:t>과적합</a:t>
            </a:r>
            <a:r>
              <a:rPr lang="ko-KR" altLang="en-US" dirty="0"/>
              <a:t> 감소 효과가 있음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Colsample_bytree</a:t>
            </a:r>
            <a:endParaRPr lang="en-US" altLang="ko-KR" dirty="0"/>
          </a:p>
          <a:p>
            <a:r>
              <a:rPr lang="en-US" altLang="ko-KR" dirty="0"/>
              <a:t>:</a:t>
            </a:r>
            <a:r>
              <a:rPr lang="ko-KR" altLang="en-US" dirty="0"/>
              <a:t>피처가 많은 경우 과적합이 발생할 수 있으니 일부만 샘플링해서 트리 생성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6313E4-E73D-4657-A259-D6A3A25370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9895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파라미터 앞에 부분은 기본기능만 설명하시고 여기 나온 파라미터 자세히 설명하는게 좋을 거 같아요</a:t>
            </a:r>
            <a:r>
              <a:rPr lang="en-US" altLang="ko-KR" dirty="0"/>
              <a:t>.(</a:t>
            </a:r>
            <a:r>
              <a:rPr lang="ko-KR" altLang="en-US" dirty="0"/>
              <a:t>책에서 </a:t>
            </a:r>
            <a:r>
              <a:rPr lang="ko-KR" altLang="en-US" dirty="0" err="1"/>
              <a:t>과적합</a:t>
            </a:r>
            <a:r>
              <a:rPr lang="ko-KR" altLang="en-US" dirty="0"/>
              <a:t> 줄이려면 얘네를 이용하라 강조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</a:t>
            </a:r>
            <a:r>
              <a:rPr lang="en-US" altLang="ko-KR" dirty="0" err="1"/>
              <a:t>learning_rate</a:t>
            </a:r>
            <a:r>
              <a:rPr lang="ko-KR" altLang="en-US" dirty="0"/>
              <a:t>를 줄이면 과적합이 </a:t>
            </a:r>
            <a:r>
              <a:rPr lang="ko-KR" altLang="en-US" dirty="0" err="1"/>
              <a:t>줄어들음</a:t>
            </a:r>
            <a:r>
              <a:rPr lang="en-US" altLang="ko-KR" dirty="0"/>
              <a:t>.(</a:t>
            </a:r>
            <a:r>
              <a:rPr lang="ko-KR" altLang="en-US" dirty="0"/>
              <a:t>반대로 </a:t>
            </a:r>
            <a:r>
              <a:rPr lang="en-US" altLang="ko-KR" dirty="0" err="1"/>
              <a:t>estimatort</a:t>
            </a:r>
            <a:r>
              <a:rPr lang="ko-KR" altLang="en-US" dirty="0"/>
              <a:t>는 </a:t>
            </a:r>
            <a:r>
              <a:rPr lang="ko-KR" altLang="en-US" dirty="0" err="1"/>
              <a:t>높여줘야함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Gamma:</a:t>
            </a:r>
            <a:r>
              <a:rPr lang="ko-KR" altLang="en-US" dirty="0"/>
              <a:t>값이 클수록 </a:t>
            </a:r>
            <a:r>
              <a:rPr lang="ko-KR" altLang="en-US" dirty="0" err="1"/>
              <a:t>과적합</a:t>
            </a:r>
            <a:r>
              <a:rPr lang="ko-KR" altLang="en-US" dirty="0"/>
              <a:t> 감소 효과가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Min_child_weight</a:t>
            </a:r>
            <a:r>
              <a:rPr lang="en-US" altLang="ko-KR" dirty="0"/>
              <a:t>:.</a:t>
            </a:r>
            <a:r>
              <a:rPr lang="ko-KR" altLang="en-US" dirty="0"/>
              <a:t>값이 클수록 </a:t>
            </a:r>
            <a:r>
              <a:rPr lang="ko-KR" altLang="en-US" dirty="0" err="1"/>
              <a:t>리프노트의</a:t>
            </a:r>
            <a:r>
              <a:rPr lang="ko-KR" altLang="en-US" dirty="0"/>
              <a:t> 분할을 </a:t>
            </a:r>
            <a:r>
              <a:rPr lang="ko-KR" altLang="en-US" dirty="0" err="1"/>
              <a:t>못하게해</a:t>
            </a:r>
            <a:r>
              <a:rPr lang="ko-KR" altLang="en-US" dirty="0"/>
              <a:t> 과적합이 </a:t>
            </a:r>
            <a:r>
              <a:rPr lang="ko-KR" altLang="en-US" dirty="0" err="1"/>
              <a:t>작아짐</a:t>
            </a:r>
            <a:endParaRPr lang="en-US" altLang="ko-KR" dirty="0"/>
          </a:p>
          <a:p>
            <a:r>
              <a:rPr lang="en-US" altLang="ko-KR" dirty="0"/>
              <a:t>Subsample: </a:t>
            </a:r>
            <a:r>
              <a:rPr lang="ko-KR" altLang="en-US" dirty="0"/>
              <a:t>데이터 세트의 일부만 샘플링해서 트리가 </a:t>
            </a:r>
            <a:r>
              <a:rPr lang="ko-KR" altLang="en-US" dirty="0" err="1"/>
              <a:t>커지는것을</a:t>
            </a:r>
            <a:r>
              <a:rPr lang="ko-KR" altLang="en-US" dirty="0"/>
              <a:t> 막음</a:t>
            </a:r>
            <a:r>
              <a:rPr lang="en-US" altLang="ko-KR" dirty="0"/>
              <a:t>.</a:t>
            </a:r>
            <a:r>
              <a:rPr lang="ko-KR" altLang="en-US" dirty="0"/>
              <a:t>따라서 </a:t>
            </a:r>
            <a:r>
              <a:rPr lang="ko-KR" altLang="en-US" dirty="0" err="1"/>
              <a:t>과적합</a:t>
            </a:r>
            <a:r>
              <a:rPr lang="ko-KR" altLang="en-US" dirty="0"/>
              <a:t> 조정</a:t>
            </a:r>
            <a:r>
              <a:rPr lang="en-US" altLang="ko-KR" dirty="0"/>
              <a:t>/</a:t>
            </a:r>
          </a:p>
          <a:p>
            <a:r>
              <a:rPr lang="en-US" altLang="ko-KR" dirty="0" err="1"/>
              <a:t>colsample_bytree</a:t>
            </a:r>
            <a:r>
              <a:rPr lang="en-US" altLang="ko-KR" dirty="0"/>
              <a:t>: feature</a:t>
            </a:r>
            <a:r>
              <a:rPr lang="ko-KR" altLang="en-US" dirty="0"/>
              <a:t>가 </a:t>
            </a:r>
            <a:r>
              <a:rPr lang="ko-KR" altLang="en-US" dirty="0" err="1"/>
              <a:t>과다해지는걸</a:t>
            </a:r>
            <a:r>
              <a:rPr lang="ko-KR" altLang="en-US" dirty="0"/>
              <a:t> 막으니 트리가 </a:t>
            </a:r>
            <a:r>
              <a:rPr lang="ko-KR" altLang="en-US" dirty="0" err="1"/>
              <a:t>복잡해지는걸</a:t>
            </a:r>
            <a:r>
              <a:rPr lang="ko-KR" altLang="en-US" dirty="0"/>
              <a:t> 막아 </a:t>
            </a:r>
            <a:r>
              <a:rPr lang="ko-KR" altLang="en-US" dirty="0" err="1"/>
              <a:t>과적합</a:t>
            </a:r>
            <a:r>
              <a:rPr lang="ko-KR" altLang="en-US" dirty="0"/>
              <a:t> 조정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6313E4-E73D-4657-A259-D6A3A25370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902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책에서 조기중단기능을 강조했길래 조기중단은 뒤 슬라이드로 더 자세히 </a:t>
            </a:r>
            <a:r>
              <a:rPr lang="ko-KR" altLang="en-US" dirty="0" err="1"/>
              <a:t>설명하느걸로</a:t>
            </a:r>
            <a:r>
              <a:rPr lang="ko-KR" altLang="en-US" dirty="0"/>
              <a:t> </a:t>
            </a:r>
            <a:r>
              <a:rPr lang="ko-KR" altLang="en-US" dirty="0" err="1"/>
              <a:t>할게요</a:t>
            </a:r>
            <a:endParaRPr lang="en-US" altLang="ko-KR" dirty="0"/>
          </a:p>
          <a:p>
            <a:r>
              <a:rPr lang="ko-KR" altLang="en-US" dirty="0" err="1"/>
              <a:t>학습태스크파라미터는</a:t>
            </a:r>
            <a:r>
              <a:rPr lang="ko-KR" altLang="en-US" dirty="0"/>
              <a:t> 학습 수행시의 객체함수</a:t>
            </a:r>
            <a:r>
              <a:rPr lang="en-US" altLang="ko-KR" dirty="0"/>
              <a:t>,</a:t>
            </a:r>
            <a:r>
              <a:rPr lang="ko-KR" altLang="en-US" dirty="0"/>
              <a:t>평가를 위한 지표 등을 설정하는 파라미터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-objective</a:t>
            </a:r>
          </a:p>
          <a:p>
            <a:r>
              <a:rPr lang="en-US" altLang="ko-KR" dirty="0"/>
              <a:t>:</a:t>
            </a:r>
            <a:r>
              <a:rPr lang="ko-KR" altLang="en-US" dirty="0" err="1"/>
              <a:t>이진분류냐</a:t>
            </a:r>
            <a:r>
              <a:rPr lang="ko-KR" altLang="en-US" dirty="0"/>
              <a:t> </a:t>
            </a:r>
            <a:r>
              <a:rPr lang="ko-KR" altLang="en-US" dirty="0" err="1"/>
              <a:t>다중분류냐에</a:t>
            </a:r>
            <a:r>
              <a:rPr lang="ko-KR" altLang="en-US" dirty="0"/>
              <a:t> 따라 손실함수가 결정됨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Binary:logistic</a:t>
            </a:r>
            <a:r>
              <a:rPr lang="en-US" altLang="ko-KR" dirty="0"/>
              <a:t>(</a:t>
            </a:r>
            <a:r>
              <a:rPr lang="ko-KR" altLang="en-US" dirty="0"/>
              <a:t>이진분류</a:t>
            </a:r>
            <a:r>
              <a:rPr lang="en-US" altLang="ko-KR" dirty="0"/>
              <a:t>)/</a:t>
            </a:r>
            <a:r>
              <a:rPr lang="en-US" altLang="ko-KR" dirty="0" err="1"/>
              <a:t>multi:softmax</a:t>
            </a:r>
            <a:r>
              <a:rPr lang="en-US" altLang="ko-KR" dirty="0"/>
              <a:t>(</a:t>
            </a:r>
            <a:r>
              <a:rPr lang="ko-KR" altLang="en-US" dirty="0"/>
              <a:t>다중분류</a:t>
            </a:r>
            <a:r>
              <a:rPr lang="en-US" altLang="ko-KR" dirty="0"/>
              <a:t>,</a:t>
            </a:r>
            <a:r>
              <a:rPr lang="ko-KR" altLang="en-US" dirty="0" err="1"/>
              <a:t>설정시</a:t>
            </a:r>
            <a:r>
              <a:rPr lang="ko-KR" altLang="en-US" dirty="0"/>
              <a:t> 레이블 클래스의 개수를 </a:t>
            </a:r>
            <a:r>
              <a:rPr lang="en-US" altLang="ko-KR" dirty="0"/>
              <a:t>‘</a:t>
            </a:r>
            <a:r>
              <a:rPr lang="en-US" altLang="ko-KR" dirty="0" err="1"/>
              <a:t>num_class</a:t>
            </a:r>
            <a:r>
              <a:rPr lang="en-US" altLang="ko-KR" dirty="0"/>
              <a:t>’</a:t>
            </a:r>
            <a:r>
              <a:rPr lang="ko-KR" altLang="en-US" dirty="0"/>
              <a:t>파라미터로 </a:t>
            </a:r>
            <a:r>
              <a:rPr lang="ko-KR" altLang="en-US" dirty="0" err="1"/>
              <a:t>설정해야함</a:t>
            </a:r>
            <a:r>
              <a:rPr lang="en-US" altLang="ko-KR" dirty="0"/>
              <a:t>)/</a:t>
            </a:r>
            <a:r>
              <a:rPr lang="en-US" altLang="ko-KR" dirty="0" err="1"/>
              <a:t>multi:softprob</a:t>
            </a:r>
            <a:r>
              <a:rPr lang="en-US" altLang="ko-KR" dirty="0"/>
              <a:t>( </a:t>
            </a:r>
            <a:r>
              <a:rPr lang="ko-KR" altLang="en-US" dirty="0"/>
              <a:t>다중분류</a:t>
            </a:r>
            <a:r>
              <a:rPr lang="en-US" altLang="ko-KR" dirty="0"/>
              <a:t>,</a:t>
            </a:r>
            <a:r>
              <a:rPr lang="en-US" altLang="ko-KR" dirty="0" err="1"/>
              <a:t>softmax</a:t>
            </a:r>
            <a:r>
              <a:rPr lang="ko-KR" altLang="en-US" dirty="0"/>
              <a:t>와 달리 개별 레이블 클래스의 해당되는 예측 확률 반환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Eval_metric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en-US" altLang="ko-KR" dirty="0" err="1"/>
              <a:t>eval_metric</a:t>
            </a:r>
            <a:r>
              <a:rPr lang="ko-KR" altLang="en-US" dirty="0"/>
              <a:t>의 유형</a:t>
            </a:r>
            <a:endParaRPr lang="en-US" altLang="ko-KR" dirty="0"/>
          </a:p>
          <a:p>
            <a:r>
              <a:rPr lang="en-US" altLang="ko-KR" dirty="0" err="1"/>
              <a:t>Rmse</a:t>
            </a:r>
            <a:r>
              <a:rPr lang="en-US" altLang="ko-KR" dirty="0"/>
              <a:t>/</a:t>
            </a:r>
            <a:r>
              <a:rPr lang="en-US" altLang="ko-KR" dirty="0" err="1"/>
              <a:t>mae</a:t>
            </a:r>
            <a:r>
              <a:rPr lang="en-US" altLang="ko-KR" dirty="0"/>
              <a:t>/</a:t>
            </a:r>
            <a:r>
              <a:rPr lang="en-US" altLang="ko-KR" dirty="0" err="1"/>
              <a:t>logloss</a:t>
            </a:r>
            <a:r>
              <a:rPr lang="en-US" altLang="ko-KR" dirty="0"/>
              <a:t>/error/</a:t>
            </a:r>
            <a:r>
              <a:rPr lang="en-US" altLang="ko-KR" dirty="0" err="1"/>
              <a:t>merror</a:t>
            </a:r>
            <a:r>
              <a:rPr lang="en-US" altLang="ko-KR" dirty="0"/>
              <a:t>/</a:t>
            </a:r>
            <a:r>
              <a:rPr lang="en-US" altLang="ko-KR" dirty="0" err="1"/>
              <a:t>mgloss</a:t>
            </a:r>
            <a:r>
              <a:rPr lang="en-US" altLang="ko-KR" dirty="0"/>
              <a:t>/</a:t>
            </a:r>
            <a:r>
              <a:rPr lang="en-US" altLang="ko-KR" dirty="0" err="1"/>
              <a:t>auc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6313E4-E73D-4657-A259-D6A3A25370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256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AdaBoost</a:t>
            </a:r>
            <a:r>
              <a:rPr lang="ko-KR" altLang="en-US" dirty="0"/>
              <a:t>에 대해 그림을 통해 설명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*[original data set</a:t>
            </a:r>
            <a:r>
              <a:rPr lang="ko-KR" altLang="en-US" dirty="0"/>
              <a:t>을 </a:t>
            </a:r>
            <a:r>
              <a:rPr lang="en-US" altLang="ko-KR" dirty="0"/>
              <a:t>weak learner1</a:t>
            </a:r>
            <a:r>
              <a:rPr lang="ko-KR" altLang="en-US" dirty="0"/>
              <a:t>로 학습 후 예측 </a:t>
            </a:r>
            <a:r>
              <a:rPr lang="en-US" altLang="ko-KR" dirty="0"/>
              <a:t>-&gt; </a:t>
            </a:r>
            <a:r>
              <a:rPr lang="ko-KR" altLang="en-US" dirty="0"/>
              <a:t>오류 데이터에 가중치 부가 </a:t>
            </a:r>
            <a:r>
              <a:rPr lang="en-US" altLang="ko-KR" dirty="0"/>
              <a:t>-&gt; update </a:t>
            </a:r>
            <a:r>
              <a:rPr lang="ko-KR" altLang="en-US" dirty="0"/>
              <a:t>된 </a:t>
            </a:r>
            <a:r>
              <a:rPr lang="en-US" altLang="ko-KR" dirty="0"/>
              <a:t>data set</a:t>
            </a:r>
            <a:r>
              <a:rPr lang="ko-KR" altLang="en-US" dirty="0"/>
              <a:t>을 </a:t>
            </a:r>
            <a:r>
              <a:rPr lang="en-US" altLang="ko-KR" dirty="0"/>
              <a:t>weak learner2</a:t>
            </a:r>
            <a:r>
              <a:rPr lang="ko-KR" altLang="en-US" dirty="0"/>
              <a:t>로 학습 후 예측 </a:t>
            </a:r>
            <a:r>
              <a:rPr lang="en-US" altLang="ko-KR" dirty="0"/>
              <a:t>-&gt; </a:t>
            </a:r>
            <a:r>
              <a:rPr lang="ko-KR" altLang="en-US" dirty="0"/>
              <a:t>오류 데이터에 가중치 부가 </a:t>
            </a:r>
            <a:r>
              <a:rPr lang="en-US" altLang="ko-KR" dirty="0"/>
              <a:t>-&gt; update </a:t>
            </a:r>
            <a:r>
              <a:rPr lang="ko-KR" altLang="en-US" dirty="0"/>
              <a:t>된 </a:t>
            </a:r>
            <a:r>
              <a:rPr lang="en-US" altLang="ko-KR" dirty="0"/>
              <a:t>data set</a:t>
            </a:r>
            <a:r>
              <a:rPr lang="ko-KR" altLang="en-US" dirty="0"/>
              <a:t>을 </a:t>
            </a:r>
            <a:r>
              <a:rPr lang="en-US" altLang="ko-KR" dirty="0"/>
              <a:t>weak learner3</a:t>
            </a:r>
            <a:r>
              <a:rPr lang="ko-KR" altLang="en-US" dirty="0"/>
              <a:t>로 학습 후 예측</a:t>
            </a:r>
            <a:r>
              <a:rPr lang="en-US" altLang="ko-KR" dirty="0"/>
              <a:t>]</a:t>
            </a:r>
            <a:r>
              <a:rPr lang="ko-KR" altLang="en-US" dirty="0"/>
              <a:t>을 반복함</a:t>
            </a:r>
            <a:endParaRPr lang="en-US" altLang="ko-KR" dirty="0"/>
          </a:p>
          <a:p>
            <a:r>
              <a:rPr lang="ko-KR" altLang="en-US" b="1" dirty="0"/>
              <a:t>여기서 </a:t>
            </a:r>
            <a:r>
              <a:rPr lang="ko-KR" altLang="en-US" b="1" dirty="0" err="1"/>
              <a:t>결합할때</a:t>
            </a:r>
            <a:r>
              <a:rPr lang="ko-KR" altLang="en-US" b="1" dirty="0"/>
              <a:t> 각 </a:t>
            </a:r>
            <a:r>
              <a:rPr lang="en-US" altLang="ko-KR" b="1" dirty="0"/>
              <a:t>classifier</a:t>
            </a:r>
            <a:r>
              <a:rPr lang="ko-KR" altLang="en-US" b="1" dirty="0"/>
              <a:t>에 가중치를 </a:t>
            </a:r>
            <a:r>
              <a:rPr lang="ko-KR" altLang="en-US" b="1" dirty="0" err="1"/>
              <a:t>부여하는것이</a:t>
            </a:r>
            <a:r>
              <a:rPr lang="ko-KR" altLang="en-US" b="1" dirty="0"/>
              <a:t> 표시가 </a:t>
            </a:r>
            <a:r>
              <a:rPr lang="ko-KR" altLang="en-US" b="1" dirty="0" err="1"/>
              <a:t>안되있는데</a:t>
            </a:r>
            <a:r>
              <a:rPr lang="ko-KR" altLang="en-US" b="1" dirty="0"/>
              <a:t> 실제로는 모델에 가중치 부여해서 결합함을 설명</a:t>
            </a:r>
            <a:r>
              <a:rPr lang="en-US" altLang="ko-KR" b="1" dirty="0"/>
              <a:t>-&gt;</a:t>
            </a:r>
            <a:r>
              <a:rPr lang="ko-KR" altLang="en-US" b="1" dirty="0"/>
              <a:t>모델에 가중치를 </a:t>
            </a:r>
            <a:r>
              <a:rPr lang="ko-KR" altLang="en-US" b="1" dirty="0" err="1"/>
              <a:t>부여한다는건</a:t>
            </a:r>
            <a:r>
              <a:rPr lang="ko-KR" altLang="en-US" b="1" dirty="0"/>
              <a:t> 해당 모델이 예측한 값을 좀 더 중요하게 생각</a:t>
            </a:r>
            <a:endParaRPr lang="en-US" altLang="ko-KR" b="1" dirty="0"/>
          </a:p>
          <a:p>
            <a:r>
              <a:rPr lang="ko-KR" altLang="en-US" dirty="0" err="1"/>
              <a:t>한다는것을</a:t>
            </a:r>
            <a:r>
              <a:rPr lang="ko-KR" altLang="en-US" dirty="0"/>
              <a:t> 의미함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72603-1A09-410A-859D-27457F5532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304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Ealry</a:t>
            </a:r>
            <a:r>
              <a:rPr lang="en-US" altLang="ko-KR" dirty="0"/>
              <a:t> stopping round </a:t>
            </a:r>
            <a:r>
              <a:rPr lang="ko-KR" altLang="en-US" dirty="0"/>
              <a:t>파라미터 적용시 성능개선이 없는 시점부터 해당 설정 값만큼만 반복 후 조기중단 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위의 예에선 </a:t>
            </a:r>
            <a:r>
              <a:rPr lang="en-US" altLang="ko-KR" dirty="0"/>
              <a:t>52</a:t>
            </a:r>
            <a:r>
              <a:rPr lang="ko-KR" altLang="en-US" dirty="0"/>
              <a:t>번째에서 더 이상 성능개선이 없음</a:t>
            </a:r>
            <a:r>
              <a:rPr lang="en-US" altLang="ko-KR" dirty="0"/>
              <a:t>. </a:t>
            </a:r>
            <a:r>
              <a:rPr lang="ko-KR" altLang="en-US" dirty="0"/>
              <a:t>따라서 해당성능으로 </a:t>
            </a:r>
            <a:r>
              <a:rPr lang="en-US" altLang="ko-KR" dirty="0"/>
              <a:t>10</a:t>
            </a:r>
            <a:r>
              <a:rPr lang="ko-KR" altLang="en-US" dirty="0"/>
              <a:t>번 더 한 </a:t>
            </a:r>
            <a:r>
              <a:rPr lang="en-US" altLang="ko-KR" dirty="0"/>
              <a:t>62</a:t>
            </a:r>
            <a:r>
              <a:rPr lang="ko-KR" altLang="en-US" dirty="0"/>
              <a:t>번째에서 조기종료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이처럼 </a:t>
            </a:r>
            <a:r>
              <a:rPr lang="en-US" altLang="ko-KR" dirty="0"/>
              <a:t>GBM</a:t>
            </a:r>
            <a:r>
              <a:rPr lang="ko-KR" altLang="en-US" dirty="0"/>
              <a:t>의 느린 실행 속도를 줄일 수 있는 대표적인 방법으로 </a:t>
            </a:r>
            <a:r>
              <a:rPr lang="en-US" altLang="ko-KR" dirty="0"/>
              <a:t>early stopping </a:t>
            </a:r>
            <a:r>
              <a:rPr lang="ko-KR" altLang="en-US" dirty="0"/>
              <a:t>이 있음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6313E4-E73D-4657-A259-D6A3A25370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955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코드설명 들어가기 전 크게 </a:t>
            </a:r>
            <a:r>
              <a:rPr lang="en-US" altLang="ko-KR" dirty="0"/>
              <a:t>3</a:t>
            </a:r>
            <a:r>
              <a:rPr lang="ko-KR" altLang="en-US" dirty="0"/>
              <a:t>단계로 나눴음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189FAC-23F5-4D5F-896D-BA403D8BB61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630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1step</a:t>
            </a:r>
            <a:r>
              <a:rPr lang="ko-KR" altLang="en-US" dirty="0"/>
              <a:t> 전체 코드 보기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189FAC-23F5-4D5F-896D-BA403D8BB61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92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데이터 분석에 필요한 모듈을 불러왔다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1.XGB</a:t>
            </a:r>
            <a:r>
              <a:rPr lang="ko-KR" altLang="en-US" dirty="0"/>
              <a:t>분류가 불러옴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 err="1"/>
              <a:t>판다스</a:t>
            </a:r>
            <a:r>
              <a:rPr lang="ko-KR" altLang="en-US" dirty="0"/>
              <a:t> 불러옴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 err="1"/>
              <a:t>사이킷런에서</a:t>
            </a:r>
            <a:r>
              <a:rPr lang="ko-KR" altLang="en-US" dirty="0"/>
              <a:t> 유방암 데이터 불러옴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</a:t>
            </a:r>
            <a:r>
              <a:rPr lang="ko-KR" altLang="en-US" dirty="0" err="1"/>
              <a:t>사이킷런에서</a:t>
            </a:r>
            <a:r>
              <a:rPr lang="ko-KR" altLang="en-US" dirty="0"/>
              <a:t> </a:t>
            </a:r>
            <a:r>
              <a:rPr lang="en-US" altLang="ko-KR" dirty="0" err="1"/>
              <a:t>train_test_split</a:t>
            </a:r>
            <a:r>
              <a:rPr lang="ko-KR" altLang="en-US" dirty="0"/>
              <a:t>함수 불러옴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암데이터를 불러오고 그것을 </a:t>
            </a:r>
            <a:r>
              <a:rPr lang="en-US" altLang="ko-KR" dirty="0"/>
              <a:t>XGB</a:t>
            </a:r>
            <a:r>
              <a:rPr lang="ko-KR" altLang="en-US" dirty="0"/>
              <a:t>분류기를 이용하기 전에</a:t>
            </a:r>
            <a:endParaRPr lang="en-US" altLang="ko-KR" dirty="0"/>
          </a:p>
          <a:p>
            <a:r>
              <a:rPr lang="ko-KR" altLang="en-US" dirty="0" err="1"/>
              <a:t>판다스</a:t>
            </a:r>
            <a:r>
              <a:rPr lang="ko-KR" altLang="en-US" dirty="0"/>
              <a:t> 데이터 프레임 객체로 먼저 확인을 하였다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189FAC-23F5-4D5F-896D-BA403D8BB61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677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프레임으로 유방암데이터를 본 결과</a:t>
            </a:r>
            <a:endParaRPr lang="en-US" altLang="ko-KR" dirty="0"/>
          </a:p>
          <a:p>
            <a:r>
              <a:rPr lang="ko-KR" altLang="en-US" dirty="0"/>
              <a:t>각 개체가 </a:t>
            </a:r>
            <a:r>
              <a:rPr lang="en-US" altLang="ko-KR" dirty="0"/>
              <a:t>30</a:t>
            </a:r>
            <a:r>
              <a:rPr lang="ko-KR" altLang="en-US" dirty="0"/>
              <a:t>개의 피처로 유방암인지 아닌지를 판단하는 데이터라는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189FAC-23F5-4D5F-896D-BA403D8BB61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0635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Step2 </a:t>
            </a:r>
            <a:r>
              <a:rPr lang="ko-KR" altLang="en-US" dirty="0"/>
              <a:t>전 코드 과정 미리보기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189FAC-23F5-4D5F-896D-BA403D8BB61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6254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테스트 셋을 </a:t>
            </a:r>
            <a:r>
              <a:rPr lang="en-US" altLang="ko-KR" dirty="0"/>
              <a:t>20%</a:t>
            </a:r>
            <a:r>
              <a:rPr lang="ko-KR" altLang="en-US" dirty="0"/>
              <a:t>로 분리 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</a:t>
            </a:r>
            <a:r>
              <a:rPr lang="en-US" altLang="ko-KR" dirty="0"/>
              <a:t>XGB</a:t>
            </a:r>
            <a:r>
              <a:rPr lang="ko-KR" altLang="en-US" dirty="0"/>
              <a:t>분류기에서는 </a:t>
            </a:r>
            <a:r>
              <a:rPr lang="en-US" altLang="ko-KR" dirty="0"/>
              <a:t>early stopping</a:t>
            </a:r>
            <a:r>
              <a:rPr lang="ko-KR" altLang="en-US" dirty="0"/>
              <a:t>을 이용할 것인데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그것을 하려면 세가지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파라미터들이 학습시키기 과정에서 꼭 명시가 </a:t>
            </a:r>
            <a:r>
              <a:rPr lang="ko-KR" altLang="en-US" dirty="0" err="1"/>
              <a:t>돼어야한다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1.early_stopping_rounds ; </a:t>
            </a:r>
            <a:r>
              <a:rPr lang="ko-KR" altLang="en-US" dirty="0"/>
              <a:t>조기종료하기 전 </a:t>
            </a:r>
            <a:r>
              <a:rPr lang="en-US" altLang="ko-KR" dirty="0"/>
              <a:t>100</a:t>
            </a:r>
            <a:r>
              <a:rPr lang="ko-KR" altLang="en-US" dirty="0"/>
              <a:t>번을 더 해보고 조기 종료한다는 뜻이다</a:t>
            </a:r>
            <a:r>
              <a:rPr lang="en-US" altLang="ko-KR" dirty="0"/>
              <a:t>.(</a:t>
            </a:r>
            <a:r>
              <a:rPr lang="ko-KR" altLang="en-US" dirty="0"/>
              <a:t>뒤에 더 자세한 설명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2.eval_matric ; XGB</a:t>
            </a:r>
            <a:r>
              <a:rPr lang="ko-KR" altLang="en-US" dirty="0"/>
              <a:t>분류기를 학습시키면서 </a:t>
            </a:r>
            <a:r>
              <a:rPr lang="ko-KR" altLang="en-US" dirty="0" err="1"/>
              <a:t>개선해나갈때</a:t>
            </a:r>
            <a:r>
              <a:rPr lang="ko-KR" altLang="en-US" dirty="0"/>
              <a:t> 줄여야 할 오류 함수를 무엇으로 할 지 결정</a:t>
            </a:r>
            <a:endParaRPr lang="en-US" altLang="ko-KR" dirty="0"/>
          </a:p>
          <a:p>
            <a:r>
              <a:rPr lang="en-US" altLang="ko-KR" dirty="0"/>
              <a:t>3.eval_set ; XGB</a:t>
            </a:r>
            <a:r>
              <a:rPr lang="ko-KR" altLang="en-US" dirty="0"/>
              <a:t>분류기는 이 </a:t>
            </a:r>
            <a:r>
              <a:rPr lang="en-US" altLang="ko-KR" dirty="0" err="1"/>
              <a:t>eval_set</a:t>
            </a:r>
            <a:r>
              <a:rPr lang="en-US" altLang="ko-KR" dirty="0"/>
              <a:t> </a:t>
            </a:r>
            <a:r>
              <a:rPr lang="ko-KR" altLang="en-US" dirty="0"/>
              <a:t>으로 계속 테스트 하면서 매 회 학습할 때 마다 </a:t>
            </a:r>
            <a:r>
              <a:rPr lang="en-US" altLang="ko-KR" dirty="0" err="1"/>
              <a:t>eval_set</a:t>
            </a:r>
            <a:r>
              <a:rPr lang="en-US" altLang="ko-KR" dirty="0"/>
              <a:t> </a:t>
            </a:r>
            <a:r>
              <a:rPr lang="ko-KR" altLang="en-US" dirty="0"/>
              <a:t>과의 오류를 </a:t>
            </a:r>
            <a:r>
              <a:rPr lang="ko-KR" altLang="en-US" dirty="0" err="1"/>
              <a:t>줄여나가는</a:t>
            </a:r>
            <a:endParaRPr lang="en-US" altLang="ko-KR" dirty="0"/>
          </a:p>
          <a:p>
            <a:r>
              <a:rPr lang="en-US" altLang="ko-KR" dirty="0"/>
              <a:t> 	</a:t>
            </a:r>
            <a:r>
              <a:rPr lang="ko-KR" altLang="en-US" dirty="0"/>
              <a:t>방식을 </a:t>
            </a:r>
            <a:r>
              <a:rPr lang="ko-KR" altLang="en-US" dirty="0" err="1"/>
              <a:t>학습해나감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(</a:t>
            </a:r>
            <a:r>
              <a:rPr lang="ko-KR" altLang="en-US" dirty="0"/>
              <a:t>사실 </a:t>
            </a:r>
            <a:r>
              <a:rPr lang="en-US" altLang="ko-KR" dirty="0"/>
              <a:t>test set</a:t>
            </a:r>
            <a:r>
              <a:rPr lang="ko-KR" altLang="en-US" dirty="0"/>
              <a:t>은 모델을 학습시키고 최종으로 모델의 성능을 평가 할 때 쓰여야 하므로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eval_set</a:t>
            </a:r>
            <a:r>
              <a:rPr lang="en-US" altLang="ko-KR" dirty="0"/>
              <a:t> </a:t>
            </a:r>
            <a:r>
              <a:rPr lang="ko-KR" altLang="en-US" dirty="0"/>
              <a:t>을 </a:t>
            </a:r>
            <a:r>
              <a:rPr lang="en-US" altLang="ko-KR" dirty="0"/>
              <a:t>test set</a:t>
            </a:r>
            <a:r>
              <a:rPr lang="ko-KR" altLang="en-US" dirty="0"/>
              <a:t>으로 설정하면 </a:t>
            </a:r>
            <a:r>
              <a:rPr lang="ko-KR" altLang="en-US" dirty="0" err="1"/>
              <a:t>안좋다</a:t>
            </a:r>
            <a:r>
              <a:rPr lang="en-US" altLang="ko-KR" dirty="0"/>
              <a:t>. </a:t>
            </a:r>
            <a:r>
              <a:rPr lang="ko-KR" altLang="en-US" dirty="0"/>
              <a:t>그러나 유방암 데이터가 너무 작으므로 그냥 </a:t>
            </a:r>
            <a:r>
              <a:rPr lang="en-US" altLang="ko-KR" dirty="0" err="1"/>
              <a:t>eval_set</a:t>
            </a:r>
            <a:r>
              <a:rPr lang="en-US" altLang="ko-KR" dirty="0"/>
              <a:t> </a:t>
            </a:r>
            <a:r>
              <a:rPr lang="ko-KR" altLang="en-US" dirty="0"/>
              <a:t>을 </a:t>
            </a:r>
            <a:r>
              <a:rPr lang="en-US" altLang="ko-KR" dirty="0"/>
              <a:t>test set</a:t>
            </a:r>
            <a:r>
              <a:rPr lang="ko-KR" altLang="en-US" dirty="0"/>
              <a:t>으로 지정함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189FAC-23F5-4D5F-896D-BA403D8BB61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5986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결과를 보면 학습이 반복되는 횟수가 많을 수록 점차 오차가 감소하고 있는 것을 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일정 수준으로 가면 학습이 반복 될 지라고 더 이상 오차가 줄어들지 않고 오히려 조금씩 커지는 것을 볼 </a:t>
            </a:r>
            <a:r>
              <a:rPr lang="ko-KR" altLang="en-US" dirty="0" err="1"/>
              <a:t>수있다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조기 종료가 쓰이는 데 우리는 아까 </a:t>
            </a:r>
            <a:r>
              <a:rPr lang="en-US" altLang="ko-KR" dirty="0" err="1"/>
              <a:t>early_stopping_rounds</a:t>
            </a:r>
            <a:r>
              <a:rPr lang="ko-KR" altLang="en-US" dirty="0"/>
              <a:t>를 </a:t>
            </a:r>
            <a:r>
              <a:rPr lang="en-US" altLang="ko-KR" dirty="0"/>
              <a:t>100</a:t>
            </a:r>
            <a:r>
              <a:rPr lang="ko-KR" altLang="en-US" dirty="0"/>
              <a:t>으로 설정하였다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그것과 비교해보면</a:t>
            </a:r>
            <a:endParaRPr lang="en-US" altLang="ko-KR" dirty="0"/>
          </a:p>
          <a:p>
            <a:r>
              <a:rPr lang="en-US" altLang="ko-KR" dirty="0"/>
              <a:t>211</a:t>
            </a:r>
            <a:r>
              <a:rPr lang="ko-KR" altLang="en-US" dirty="0"/>
              <a:t>번 학습결과 </a:t>
            </a:r>
            <a:r>
              <a:rPr lang="en-US" altLang="ko-KR" dirty="0"/>
              <a:t>0.085593 </a:t>
            </a:r>
            <a:r>
              <a:rPr lang="ko-KR" altLang="en-US" dirty="0"/>
              <a:t>이라는 오차가 </a:t>
            </a:r>
            <a:r>
              <a:rPr lang="ko-KR" altLang="en-US" dirty="0" err="1"/>
              <a:t>발생하면고</a:t>
            </a:r>
            <a:r>
              <a:rPr lang="ko-KR" altLang="en-US" dirty="0"/>
              <a:t> 그로 부터 </a:t>
            </a:r>
            <a:r>
              <a:rPr lang="en-US" altLang="ko-KR" dirty="0"/>
              <a:t>212</a:t>
            </a:r>
            <a:r>
              <a:rPr lang="ko-KR" altLang="en-US" dirty="0"/>
              <a:t>번 부터 </a:t>
            </a:r>
            <a:r>
              <a:rPr lang="en-US" altLang="ko-KR" dirty="0"/>
              <a:t>311</a:t>
            </a:r>
            <a:r>
              <a:rPr lang="ko-KR" altLang="en-US" dirty="0"/>
              <a:t>번 의 학습결과의 오차가</a:t>
            </a:r>
            <a:endParaRPr lang="en-US" altLang="ko-KR" dirty="0"/>
          </a:p>
          <a:p>
            <a:r>
              <a:rPr lang="en-US" altLang="ko-KR" dirty="0"/>
              <a:t>211</a:t>
            </a:r>
            <a:r>
              <a:rPr lang="ko-KR" altLang="en-US" dirty="0"/>
              <a:t>번 학습결과 오차보다 더 크다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311</a:t>
            </a:r>
            <a:r>
              <a:rPr lang="ko-KR" altLang="en-US" dirty="0"/>
              <a:t>번에서 조기종료 되는 것이다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189FAC-23F5-4D5F-896D-BA403D8BB61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9091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3step </a:t>
            </a:r>
            <a:r>
              <a:rPr lang="ko-KR" altLang="en-US" dirty="0"/>
              <a:t>미리보기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189FAC-23F5-4D5F-896D-BA403D8BB61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9904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이제 성능측정 단계인데 </a:t>
            </a:r>
            <a:r>
              <a:rPr lang="en-US" altLang="ko-KR" sz="1200" b="1" dirty="0" err="1">
                <a:solidFill>
                  <a:schemeClr val="bg1"/>
                </a:solidFill>
              </a:rPr>
              <a:t>get_clf_eval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함수를 정의해서 학습시킨 모델의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성능측정에 이용하였다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189FAC-23F5-4D5F-896D-BA403D8BB61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717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GBM</a:t>
            </a:r>
            <a:r>
              <a:rPr lang="ko-KR" altLang="en-US" dirty="0"/>
              <a:t>은 과적합에도 강한 예측 성능을 보이지만 수행시간이 오래 </a:t>
            </a:r>
            <a:r>
              <a:rPr lang="ko-KR" altLang="en-US" dirty="0" err="1"/>
              <a:t>걸린다는게</a:t>
            </a:r>
            <a:r>
              <a:rPr lang="ko-KR" altLang="en-US" dirty="0"/>
              <a:t> 단점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GBM</a:t>
            </a:r>
            <a:r>
              <a:rPr lang="ko-KR" altLang="en-US" dirty="0"/>
              <a:t>을 기반으로 많은 알고리즘이 만들어지고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r>
              <a:rPr lang="ko-KR" altLang="en-US" dirty="0"/>
              <a:t> 기반 </a:t>
            </a:r>
            <a:r>
              <a:rPr lang="en-US" altLang="ko-KR" dirty="0"/>
              <a:t>ML</a:t>
            </a:r>
            <a:r>
              <a:rPr lang="ko-KR" altLang="en-US" dirty="0"/>
              <a:t>패키지 중 하나인 </a:t>
            </a:r>
            <a:r>
              <a:rPr lang="en-US" altLang="ko-KR" dirty="0" err="1"/>
              <a:t>Xgboost</a:t>
            </a:r>
            <a:r>
              <a:rPr lang="en-US" altLang="ko-KR" dirty="0"/>
              <a:t> </a:t>
            </a:r>
            <a:r>
              <a:rPr lang="ko-KR" altLang="en-US" dirty="0"/>
              <a:t>에 대해 알아보자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6313E4-E73D-4657-A259-D6A3A25370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6095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Plot_importance</a:t>
            </a:r>
            <a:r>
              <a:rPr lang="ko-KR" altLang="en-US" dirty="0"/>
              <a:t>함수를 </a:t>
            </a:r>
            <a:r>
              <a:rPr lang="en-US" altLang="ko-KR" dirty="0" err="1"/>
              <a:t>xgboost</a:t>
            </a:r>
            <a:r>
              <a:rPr lang="ko-KR" altLang="en-US" dirty="0"/>
              <a:t>에서 임포트한 후</a:t>
            </a:r>
            <a:endParaRPr lang="en-US" altLang="ko-KR" dirty="0"/>
          </a:p>
          <a:p>
            <a:r>
              <a:rPr lang="ko-KR" altLang="en-US" dirty="0"/>
              <a:t>피처중요도에 대한 그래프를 그려주는 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189FAC-23F5-4D5F-896D-BA403D8BB61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5466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피처 중요도에 대한 결과 </a:t>
            </a:r>
            <a:r>
              <a:rPr lang="en-US" altLang="ko-KR" dirty="0"/>
              <a:t>(</a:t>
            </a:r>
            <a:r>
              <a:rPr lang="ko-KR" altLang="en-US" dirty="0"/>
              <a:t>참고로 </a:t>
            </a:r>
            <a:r>
              <a:rPr lang="en-US" altLang="ko-KR" dirty="0"/>
              <a:t>label</a:t>
            </a:r>
            <a:r>
              <a:rPr lang="ko-KR" altLang="en-US" dirty="0"/>
              <a:t>에 관여하는 피처 수가 아까 </a:t>
            </a:r>
            <a:r>
              <a:rPr lang="ko-KR" altLang="en-US" dirty="0" err="1"/>
              <a:t>판다스</a:t>
            </a:r>
            <a:r>
              <a:rPr lang="ko-KR" altLang="en-US" dirty="0"/>
              <a:t> 데이터 프레임에서 봤듯이 </a:t>
            </a:r>
            <a:r>
              <a:rPr lang="en-US" altLang="ko-KR" dirty="0"/>
              <a:t>30</a:t>
            </a:r>
            <a:r>
              <a:rPr lang="ko-KR" altLang="en-US" dirty="0"/>
              <a:t>개이고</a:t>
            </a:r>
            <a:endParaRPr lang="en-US" altLang="ko-KR" dirty="0"/>
          </a:p>
          <a:p>
            <a:r>
              <a:rPr lang="en-US" altLang="ko-KR" dirty="0"/>
              <a:t>F0</a:t>
            </a:r>
            <a:r>
              <a:rPr lang="ko-KR" altLang="en-US" dirty="0"/>
              <a:t>이 첫번째 피처 </a:t>
            </a:r>
            <a:r>
              <a:rPr lang="en-US" altLang="ko-KR" dirty="0"/>
              <a:t>f29</a:t>
            </a:r>
            <a:r>
              <a:rPr lang="ko-KR" altLang="en-US" dirty="0"/>
              <a:t>가 </a:t>
            </a:r>
            <a:r>
              <a:rPr lang="en-US" altLang="ko-KR" dirty="0"/>
              <a:t>30</a:t>
            </a:r>
            <a:r>
              <a:rPr lang="ko-KR" altLang="en-US" dirty="0"/>
              <a:t>번째 피처를 의미한다</a:t>
            </a:r>
            <a:r>
              <a:rPr lang="en-US" altLang="ko-KR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189FAC-23F5-4D5F-896D-BA403D8BB61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7721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6313E4-E73D-4657-A259-D6A3A253704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50566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내용대로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33157-F27F-419D-8554-A75D52D0977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117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표 내용대로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33157-F27F-419D-8554-A75D52D0977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0846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설명한 파라미터들에 대해</a:t>
            </a:r>
            <a:endParaRPr lang="en-US" altLang="ko-KR" dirty="0"/>
          </a:p>
          <a:p>
            <a:r>
              <a:rPr lang="ko-KR" altLang="en-US" dirty="0"/>
              <a:t>목적에 맞는 방향을 보여준 것 </a:t>
            </a:r>
            <a:r>
              <a:rPr lang="en-US" altLang="ko-KR" dirty="0"/>
              <a:t>(</a:t>
            </a:r>
            <a:r>
              <a:rPr lang="ko-KR" altLang="en-US" dirty="0"/>
              <a:t>목적과 조절방향만 간략히 언급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33157-F27F-419D-8554-A75D52D0977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6519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학습을 수행함에 따라 손실</a:t>
            </a:r>
            <a:r>
              <a:rPr lang="en-US" altLang="ko-KR" dirty="0"/>
              <a:t>(</a:t>
            </a:r>
            <a:r>
              <a:rPr lang="ko-KR" altLang="en-US" dirty="0"/>
              <a:t>오차</a:t>
            </a:r>
            <a:r>
              <a:rPr lang="en-US" altLang="ko-KR" dirty="0"/>
              <a:t>)</a:t>
            </a:r>
            <a:r>
              <a:rPr lang="ko-KR" altLang="en-US" dirty="0"/>
              <a:t>가 감소하는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33157-F27F-419D-8554-A75D52D0977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4632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높은 성능을 확인할 수 있었다</a:t>
            </a:r>
            <a:r>
              <a:rPr lang="en-US" altLang="ko-KR" dirty="0"/>
              <a:t>. &lt;- </a:t>
            </a:r>
            <a:r>
              <a:rPr lang="ko-KR" altLang="en-US" dirty="0"/>
              <a:t>이렇게 간략히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33157-F27F-419D-8554-A75D52D0977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2413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Light GBM </a:t>
            </a:r>
            <a:r>
              <a:rPr lang="ko-KR" altLang="en-US" dirty="0"/>
              <a:t>또한 피처중요도를 보여주는 </a:t>
            </a:r>
            <a:r>
              <a:rPr lang="en-US" altLang="ko-KR" dirty="0" err="1"/>
              <a:t>xgboost</a:t>
            </a:r>
            <a:r>
              <a:rPr lang="ko-KR" altLang="en-US" dirty="0"/>
              <a:t>와 같이 </a:t>
            </a:r>
            <a:r>
              <a:rPr lang="en-US" altLang="ko-KR" dirty="0" err="1"/>
              <a:t>plot_importance</a:t>
            </a:r>
            <a:r>
              <a:rPr lang="ko-KR" altLang="en-US" dirty="0"/>
              <a:t>를 지원한다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33157-F27F-419D-8554-A75D52D0977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4901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파일에 </a:t>
            </a:r>
            <a:r>
              <a:rPr lang="en-US" altLang="ko-KR" dirty="0" err="1"/>
              <a:t>Sklearn</a:t>
            </a:r>
            <a:r>
              <a:rPr lang="ko-KR" altLang="en-US" dirty="0"/>
              <a:t>의 </a:t>
            </a:r>
            <a:r>
              <a:rPr lang="en-US" altLang="ko-KR" dirty="0"/>
              <a:t>Iris</a:t>
            </a:r>
            <a:r>
              <a:rPr lang="ko-KR" altLang="en-US" dirty="0"/>
              <a:t>와</a:t>
            </a:r>
            <a:r>
              <a:rPr lang="en-US" altLang="ko-KR" dirty="0"/>
              <a:t> wine data</a:t>
            </a:r>
            <a:r>
              <a:rPr lang="ko-KR" altLang="en-US" dirty="0"/>
              <a:t>를 대상으로 </a:t>
            </a:r>
            <a:r>
              <a:rPr lang="en-US" altLang="ko-KR" dirty="0"/>
              <a:t>GBM, </a:t>
            </a:r>
            <a:r>
              <a:rPr lang="en-US" altLang="ko-KR" dirty="0" err="1"/>
              <a:t>XGBoost</a:t>
            </a:r>
            <a:r>
              <a:rPr lang="en-US" altLang="ko-KR" dirty="0"/>
              <a:t>, LGBM</a:t>
            </a:r>
            <a:r>
              <a:rPr lang="ko-KR" altLang="en-US" dirty="0"/>
              <a:t>을 적용하라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33157-F27F-419D-8554-A75D52D0977D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288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GBM</a:t>
            </a:r>
            <a:r>
              <a:rPr lang="ko-KR" altLang="en-US" dirty="0"/>
              <a:t>은 </a:t>
            </a:r>
            <a:r>
              <a:rPr lang="en-US" altLang="ko-KR" dirty="0"/>
              <a:t>AdaBoost</a:t>
            </a:r>
            <a:r>
              <a:rPr lang="ko-KR" altLang="en-US" dirty="0"/>
              <a:t>와 유사하나 오류 데이터에 가중치를 </a:t>
            </a:r>
            <a:r>
              <a:rPr lang="ko-KR" altLang="en-US" dirty="0" err="1"/>
              <a:t>부여하는데에</a:t>
            </a:r>
            <a:r>
              <a:rPr lang="ko-KR" altLang="en-US" dirty="0"/>
              <a:t> 있어서 </a:t>
            </a:r>
            <a:r>
              <a:rPr lang="en-US" altLang="ko-KR" dirty="0" err="1"/>
              <a:t>Gradint</a:t>
            </a:r>
            <a:r>
              <a:rPr lang="en-US" altLang="ko-KR" dirty="0"/>
              <a:t> descent </a:t>
            </a:r>
            <a:r>
              <a:rPr lang="ko-KR" altLang="en-US" dirty="0"/>
              <a:t>기법을 사용함</a:t>
            </a:r>
            <a:r>
              <a:rPr lang="en-US" altLang="ko-KR" dirty="0"/>
              <a:t>.  </a:t>
            </a:r>
          </a:p>
          <a:p>
            <a:r>
              <a:rPr lang="ko-KR" altLang="en-US" dirty="0"/>
              <a:t>그림을 보면  </a:t>
            </a:r>
            <a:r>
              <a:rPr lang="en-US" altLang="ko-KR" dirty="0"/>
              <a:t>2</a:t>
            </a:r>
            <a:r>
              <a:rPr lang="ko-KR" altLang="en-US" dirty="0"/>
              <a:t>번에 미분을 하는 부분이 있는데 그 부호가 음수인 </a:t>
            </a:r>
            <a:r>
              <a:rPr lang="ko-KR" altLang="en-US" dirty="0" err="1"/>
              <a:t>미분값을</a:t>
            </a:r>
            <a:r>
              <a:rPr lang="ko-KR" altLang="en-US" dirty="0"/>
              <a:t> 다음 </a:t>
            </a:r>
            <a:r>
              <a:rPr lang="en-US" altLang="ko-KR" dirty="0"/>
              <a:t>training set</a:t>
            </a:r>
            <a:r>
              <a:rPr lang="ko-KR" altLang="en-US" dirty="0"/>
              <a:t>에 사용하고 있어서 오류 데이터에 가중치를 부여할 때 </a:t>
            </a:r>
            <a:r>
              <a:rPr lang="en-US" altLang="ko-KR" dirty="0"/>
              <a:t>Gradient descent</a:t>
            </a:r>
            <a:r>
              <a:rPr lang="ko-KR" altLang="en-US" dirty="0"/>
              <a:t>를 이용한다고 </a:t>
            </a:r>
            <a:r>
              <a:rPr lang="ko-KR" altLang="en-US" dirty="0" err="1"/>
              <a:t>하는것</a:t>
            </a:r>
            <a:r>
              <a:rPr lang="ko-KR" altLang="en-US" dirty="0"/>
              <a:t> 같음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번 식의 동그라미 친 부분이 </a:t>
            </a:r>
            <a:r>
              <a:rPr lang="en-US" altLang="ko-KR" dirty="0" err="1"/>
              <a:t>learning_rate</a:t>
            </a:r>
            <a:r>
              <a:rPr lang="ko-KR" altLang="en-US" dirty="0"/>
              <a:t>인데 이걸 상수로 지정하면 </a:t>
            </a:r>
            <a:r>
              <a:rPr lang="en-US" altLang="ko-KR" dirty="0"/>
              <a:t>3</a:t>
            </a:r>
            <a:r>
              <a:rPr lang="ko-KR" altLang="en-US" dirty="0"/>
              <a:t>번은 </a:t>
            </a:r>
            <a:r>
              <a:rPr lang="ko-KR" altLang="en-US" dirty="0" err="1"/>
              <a:t>생략한다고함</a:t>
            </a:r>
            <a:r>
              <a:rPr lang="en-US" altLang="ko-KR" dirty="0"/>
              <a:t>. (</a:t>
            </a: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https://3months.tistory.com/368</a:t>
            </a:r>
            <a:r>
              <a:rPr lang="en-US" altLang="ko-KR" dirty="0"/>
              <a:t>) -&gt; </a:t>
            </a:r>
            <a:r>
              <a:rPr lang="ko-KR" altLang="en-US" dirty="0"/>
              <a:t>궁금하면 개인적으로 보면 좋겠음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Gradient descent</a:t>
            </a:r>
            <a:r>
              <a:rPr lang="ko-KR" altLang="en-US" dirty="0"/>
              <a:t>는 다음장에서 다뤄서 여기는</a:t>
            </a:r>
            <a:r>
              <a:rPr lang="en-US" altLang="ko-KR" dirty="0"/>
              <a:t> </a:t>
            </a:r>
            <a:r>
              <a:rPr lang="ko-KR" altLang="en-US" dirty="0"/>
              <a:t>그냥 </a:t>
            </a:r>
            <a:r>
              <a:rPr lang="ko-KR" altLang="en-US" dirty="0" err="1"/>
              <a:t>그런게</a:t>
            </a:r>
            <a:r>
              <a:rPr lang="ko-KR" altLang="en-US" dirty="0"/>
              <a:t> </a:t>
            </a:r>
            <a:r>
              <a:rPr lang="ko-KR" altLang="en-US" dirty="0" err="1"/>
              <a:t>있구나하고</a:t>
            </a:r>
            <a:r>
              <a:rPr lang="ko-KR" altLang="en-US" dirty="0"/>
              <a:t> </a:t>
            </a:r>
            <a:r>
              <a:rPr lang="ko-KR" altLang="en-US" dirty="0" err="1"/>
              <a:t>넘어감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72603-1A09-410A-859D-27457F5532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1385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33157-F27F-419D-8554-A75D52D0977D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0799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33157-F27F-419D-8554-A75D52D0977D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22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소개할 </a:t>
            </a:r>
            <a:r>
              <a:rPr lang="en-US" altLang="ko-KR" dirty="0"/>
              <a:t>4</a:t>
            </a:r>
            <a:r>
              <a:rPr lang="ko-KR" altLang="en-US" dirty="0"/>
              <a:t>가지 이외 </a:t>
            </a:r>
            <a:r>
              <a:rPr lang="en-US" altLang="ko-KR" dirty="0" err="1"/>
              <a:t>max_depth</a:t>
            </a:r>
            <a:r>
              <a:rPr lang="en-US" altLang="ko-KR" dirty="0"/>
              <a:t>, </a:t>
            </a:r>
            <a:r>
              <a:rPr lang="en-US" altLang="ko-KR" dirty="0" err="1"/>
              <a:t>max_features</a:t>
            </a:r>
            <a:r>
              <a:rPr lang="ko-KR" altLang="en-US" dirty="0"/>
              <a:t>등 파라미터가 매우 많지만 자주 쓰는 </a:t>
            </a:r>
            <a:r>
              <a:rPr lang="en-US" altLang="ko-KR" dirty="0"/>
              <a:t>4</a:t>
            </a:r>
            <a:r>
              <a:rPr lang="ko-KR" altLang="en-US" dirty="0"/>
              <a:t>가지 파라미터 소개</a:t>
            </a:r>
            <a:endParaRPr lang="en-US" altLang="ko-KR" dirty="0"/>
          </a:p>
          <a:p>
            <a:r>
              <a:rPr lang="en-US" altLang="ko-KR" dirty="0"/>
              <a:t>GBM</a:t>
            </a:r>
            <a:r>
              <a:rPr lang="ko-KR" altLang="en-US" dirty="0"/>
              <a:t>의 </a:t>
            </a:r>
            <a:r>
              <a:rPr lang="en-US" altLang="ko-KR" dirty="0"/>
              <a:t>parameter 4</a:t>
            </a:r>
            <a:r>
              <a:rPr lang="ko-KR" altLang="en-US" dirty="0"/>
              <a:t>가지 종류 간단하게 소개하고 </a:t>
            </a:r>
            <a:r>
              <a:rPr lang="en-US" altLang="ko-KR" dirty="0" err="1"/>
              <a:t>learning_rate</a:t>
            </a:r>
            <a:r>
              <a:rPr lang="ko-KR" altLang="en-US" dirty="0"/>
              <a:t>와 </a:t>
            </a:r>
            <a:r>
              <a:rPr lang="en-US" altLang="ko-KR" dirty="0" err="1"/>
              <a:t>n_estimator</a:t>
            </a:r>
            <a:r>
              <a:rPr lang="ko-KR" altLang="en-US" dirty="0"/>
              <a:t>는 뒤에 좀 더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72603-1A09-410A-859D-27457F5532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080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Learning rate</a:t>
            </a:r>
            <a:r>
              <a:rPr lang="ko-KR" altLang="en-US" dirty="0"/>
              <a:t>의 값에 따른 장단점을 작은 값과 큰 값에 따라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72603-1A09-410A-859D-27457F5532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522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n_estimator</a:t>
            </a:r>
            <a:r>
              <a:rPr lang="ko-KR" altLang="en-US" dirty="0"/>
              <a:t>의 수에 따른 장단점 소개</a:t>
            </a:r>
            <a:endParaRPr lang="en-US" altLang="ko-KR" dirty="0"/>
          </a:p>
          <a:p>
            <a:r>
              <a:rPr lang="en-US" altLang="ko-KR" dirty="0" err="1"/>
              <a:t>Learning_rate</a:t>
            </a:r>
            <a:r>
              <a:rPr lang="ko-KR" altLang="en-US" dirty="0"/>
              <a:t>와 </a:t>
            </a:r>
            <a:r>
              <a:rPr lang="en-US" altLang="ko-KR" dirty="0" err="1"/>
              <a:t>n_estimator</a:t>
            </a:r>
            <a:r>
              <a:rPr lang="ko-KR" altLang="en-US" dirty="0"/>
              <a:t>의 </a:t>
            </a:r>
            <a:r>
              <a:rPr lang="ko-KR" altLang="en-US" dirty="0" err="1"/>
              <a:t>상호보완적인</a:t>
            </a:r>
            <a:r>
              <a:rPr lang="ko-KR" altLang="en-US" dirty="0"/>
              <a:t> 관계를 소개함 </a:t>
            </a:r>
            <a:r>
              <a:rPr lang="en-US" altLang="ko-KR" sz="1600" dirty="0">
                <a:solidFill>
                  <a:srgbClr val="C00000"/>
                </a:solidFill>
              </a:rPr>
              <a:t>(</a:t>
            </a:r>
            <a:r>
              <a:rPr lang="ko-KR" altLang="en-US" sz="1600" dirty="0">
                <a:solidFill>
                  <a:srgbClr val="C00000"/>
                </a:solidFill>
              </a:rPr>
              <a:t>나는 이게 뭐가 중요한지 모르겠는데 그냥 뺄까</a:t>
            </a:r>
            <a:r>
              <a:rPr lang="en-US" altLang="ko-KR" sz="1600" dirty="0">
                <a:solidFill>
                  <a:srgbClr val="C00000"/>
                </a:solidFill>
              </a:rPr>
              <a:t>??)</a:t>
            </a:r>
          </a:p>
          <a:p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dirty="0" err="1"/>
              <a:t>GridSearch</a:t>
            </a:r>
            <a:r>
              <a:rPr lang="ko-KR" altLang="en-US" dirty="0"/>
              <a:t>를 할 수 없는 상황에서 </a:t>
            </a:r>
            <a:r>
              <a:rPr lang="en-US" altLang="ko-KR" dirty="0" err="1"/>
              <a:t>learning_rate</a:t>
            </a:r>
            <a:r>
              <a:rPr lang="ko-KR" altLang="en-US" dirty="0"/>
              <a:t>와 </a:t>
            </a:r>
            <a:r>
              <a:rPr lang="en-US" altLang="ko-KR" dirty="0" err="1"/>
              <a:t>n_estimator</a:t>
            </a:r>
            <a:r>
              <a:rPr lang="ko-KR" altLang="en-US" dirty="0"/>
              <a:t>의 관계를 이용해서 적당한 값 </a:t>
            </a:r>
            <a:r>
              <a:rPr lang="ko-KR" altLang="en-US" dirty="0" err="1"/>
              <a:t>정해야함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72603-1A09-410A-859D-27457F5532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109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GBM </a:t>
            </a:r>
            <a:r>
              <a:rPr lang="en-US" altLang="ko-KR" dirty="0" err="1"/>
              <a:t>GridSearchCV</a:t>
            </a:r>
            <a:r>
              <a:rPr lang="ko-KR" altLang="en-US" dirty="0"/>
              <a:t>를 이용해서 소요시간과 결과로 나옴 최적의 </a:t>
            </a:r>
            <a:r>
              <a:rPr lang="en-US" altLang="ko-KR" dirty="0"/>
              <a:t>estimator</a:t>
            </a:r>
            <a:r>
              <a:rPr lang="ko-KR" altLang="en-US" dirty="0"/>
              <a:t>로 테스트해서 </a:t>
            </a:r>
            <a:r>
              <a:rPr lang="en-US" altLang="ko-KR" dirty="0"/>
              <a:t>accuracy </a:t>
            </a:r>
            <a:r>
              <a:rPr lang="ko-KR" altLang="en-US" dirty="0"/>
              <a:t>보여줌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72603-1A09-410A-859D-27457F5532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932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n_job</a:t>
            </a:r>
            <a:r>
              <a:rPr lang="en-US" altLang="ko-KR" dirty="0"/>
              <a:t>=4</a:t>
            </a:r>
            <a:r>
              <a:rPr lang="ko-KR" altLang="en-US" dirty="0"/>
              <a:t>로 한 경우 시간이 조금 덜 걸림</a:t>
            </a:r>
            <a:r>
              <a:rPr lang="en-US" altLang="ko-KR" dirty="0"/>
              <a:t>. -&gt; </a:t>
            </a:r>
            <a:r>
              <a:rPr lang="en-US" altLang="ko-KR" dirty="0" err="1"/>
              <a:t>cpu</a:t>
            </a:r>
            <a:r>
              <a:rPr lang="ko-KR" altLang="en-US" dirty="0"/>
              <a:t>가 많으면 </a:t>
            </a:r>
            <a:r>
              <a:rPr lang="en-US" altLang="ko-KR" dirty="0" err="1"/>
              <a:t>n_job</a:t>
            </a:r>
            <a:r>
              <a:rPr lang="ko-KR" altLang="en-US" dirty="0"/>
              <a:t>을 </a:t>
            </a:r>
            <a:r>
              <a:rPr lang="ko-KR" altLang="en-US" dirty="0" err="1"/>
              <a:t>크게해서</a:t>
            </a:r>
            <a:r>
              <a:rPr lang="ko-KR" altLang="en-US" dirty="0"/>
              <a:t> 학습시키는게 </a:t>
            </a:r>
            <a:r>
              <a:rPr lang="ko-KR" altLang="en-US" dirty="0" err="1"/>
              <a:t>좋아보임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72603-1A09-410A-859D-27457F5532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28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86C1F-45A8-40C2-87F0-8CBABA6FE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071DC3-3821-46CB-B455-56E87047B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82FCB-705D-4E6F-A9CD-B041B5D1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FE223-D810-4CD1-A7C1-2A525C8B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C475-823A-4BCD-BA50-CBE0D185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9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59E4-8123-497A-AD73-C4923FE3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681961-0E1F-4EA6-A100-168379E35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92A03-DF31-4F0A-B075-2F503C57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6D38B-9E2D-4DF7-9EFB-F664DD0B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BFBD1-4F2D-4967-AB97-B63004B8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13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6E1275-774F-4144-BF5A-9F97446E4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00CEC4-30EB-4ED8-82DC-BD9CF543A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D8907-D1E1-4247-951A-A34D9E9E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6CEDF-1F4B-4692-A664-14697414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6F5BA-70E8-4FF4-85A0-D4909B7C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6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D0232-7DCA-4460-BA3C-FAA7F0E5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49D00-7406-4D08-BA74-AF8A651F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0A1D4-C7B1-4AA9-BDBD-98ADBF2C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6312E-8065-4ED2-941F-FE5B266D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68BE8-D3D7-4386-BD6E-B013D2F7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1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2BD84-4334-446F-91D3-4349EF95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4231E8-A71A-47FF-B89C-117957CD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0DA9B-5E59-40A4-A814-891E43DB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21B4F-EDFE-43C4-AB63-04B99AB1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3D4F1-62E9-4F3F-9AE9-E2352022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3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4C2D1-F923-4B1B-A229-3BFE84AA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309D1-5083-41F3-9EEF-8C0D2872C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7ACA0A-6D2E-4826-8CF8-E8A27AA59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80047-4642-49E2-9654-FDBA5844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D8DE8-E613-4C82-A370-69DB8BF7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302A49-46BE-4F4A-B492-F75178B8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5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302A8-49A6-4AA6-827C-F8C885DD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8865C-C3BD-4021-A08A-C43CAC94A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53C090-201A-4762-8689-C48E18E32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B1A64-E4BF-4DFE-AAE9-4D7202088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65F67C-6F36-4C47-A0F6-B887AFCC2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FEB030-F343-4BE3-A688-330B8F5B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070320-1209-4C0E-8409-97E1BBBD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AFCC65-9BD4-4E4F-B8C6-944E4C1E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6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F8541-91F6-48AF-A9C9-2BB81584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574A09-628E-405E-89E0-B41B9428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8E17B9-F1C2-41C0-9E71-7E2D3AE1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F35DED-2721-41F2-B10C-E4438FE9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52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05BCB1-E73F-4055-8CA7-4A380B03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E72BBE-2BF8-4028-939F-5A3702A1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4ECCA-AE29-4BD2-9910-B8C834B6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1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1A658-75E6-4548-B7DB-ACEC8EA5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BA687-0866-4376-8C24-0F33343B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DAB60-4D95-4D42-93CD-5BD07194A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D3EE19-C572-4AFB-89C4-BB916DA6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52BFA-B4B0-4CAE-8DD9-332C6387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4ED9B-5C25-4E62-B693-7DAD66D3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7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515A1-B012-4604-AC1C-522021F9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4E4E33-F714-43B3-B5AD-40FC0C2D8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AB77B-A8DC-4013-AE72-65B5E27E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D963E-053D-448E-B3FC-7D5DDC0C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2A42D-D4BE-446C-8E52-AE7718B4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BBC8C-1678-47CA-80BF-95F5599D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12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617451-14E0-4213-92E4-9420AF6D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27782-40AB-499B-A580-9F88C906A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C17FA-E597-40AB-A5C5-8871EB713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8982C-F139-4FDF-8F84-1B0F6FB11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B91D4-B90F-4DFC-B2C8-EFB07ADFA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4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3months.tistory.com/36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B7368A-EE7A-467F-92ED-33DB039C42FE}"/>
              </a:ext>
            </a:extLst>
          </p:cNvPr>
          <p:cNvSpPr/>
          <p:nvPr/>
        </p:nvSpPr>
        <p:spPr>
          <a:xfrm>
            <a:off x="0" y="3378200"/>
            <a:ext cx="12192000" cy="3479800"/>
          </a:xfrm>
          <a:prstGeom prst="rect">
            <a:avLst/>
          </a:prstGeom>
          <a:pattFill prst="lgGrid">
            <a:fgClr>
              <a:srgbClr val="97B1C3"/>
            </a:fgClr>
            <a:bgClr>
              <a:srgbClr val="A2B9C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196850" y="2235200"/>
            <a:ext cx="11798300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solidFill>
                  <a:srgbClr val="A17D60"/>
                </a:solidFill>
              </a:rPr>
              <a:t>GBM, </a:t>
            </a:r>
            <a:r>
              <a:rPr lang="en-US" altLang="ko-KR" sz="4400" b="1" kern="0" dirty="0" err="1">
                <a:solidFill>
                  <a:srgbClr val="A17D60"/>
                </a:solidFill>
              </a:rPr>
              <a:t>XGBoost</a:t>
            </a:r>
            <a:r>
              <a:rPr lang="en-US" altLang="ko-KR" sz="4400" b="1" kern="0" dirty="0">
                <a:solidFill>
                  <a:srgbClr val="A17D60"/>
                </a:solidFill>
              </a:rPr>
              <a:t>, </a:t>
            </a:r>
            <a:r>
              <a:rPr lang="en-US" altLang="ko-KR" sz="4400" b="1" kern="0" dirty="0" err="1">
                <a:solidFill>
                  <a:srgbClr val="A17D60"/>
                </a:solidFill>
              </a:rPr>
              <a:t>LightGBM</a:t>
            </a:r>
            <a:endParaRPr lang="en-US" altLang="ko-KR" sz="5400" b="1" kern="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44D8CB-7A99-421E-8832-E81E1DDF2B61}"/>
              </a:ext>
            </a:extLst>
          </p:cNvPr>
          <p:cNvSpPr txBox="1"/>
          <p:nvPr/>
        </p:nvSpPr>
        <p:spPr>
          <a:xfrm>
            <a:off x="4048760" y="6047938"/>
            <a:ext cx="409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kern="0" dirty="0">
                <a:solidFill>
                  <a:prstClr val="white"/>
                </a:solidFill>
              </a:rPr>
              <a:t>CUAI 6</a:t>
            </a:r>
            <a:r>
              <a:rPr lang="ko-KR" altLang="en-US" b="1" kern="0" dirty="0">
                <a:solidFill>
                  <a:prstClr val="white"/>
                </a:solidFill>
              </a:rPr>
              <a:t>조</a:t>
            </a:r>
            <a:endParaRPr lang="en-US" altLang="ko-KR" b="1" kern="0" dirty="0">
              <a:solidFill>
                <a:prstClr val="white"/>
              </a:solidFill>
            </a:endParaRPr>
          </a:p>
          <a:p>
            <a:pPr algn="ctr"/>
            <a:r>
              <a:rPr lang="en-US" altLang="ko-KR" b="1" kern="0" dirty="0">
                <a:solidFill>
                  <a:prstClr val="white"/>
                </a:solidFill>
              </a:rPr>
              <a:t>C6AI : </a:t>
            </a:r>
            <a:r>
              <a:rPr lang="ko-KR" altLang="en-US" b="1" kern="0" dirty="0">
                <a:solidFill>
                  <a:prstClr val="white"/>
                </a:solidFill>
              </a:rPr>
              <a:t>김소영 김유현 </a:t>
            </a:r>
            <a:r>
              <a:rPr lang="ko-KR" altLang="en-US" b="1" kern="0" dirty="0" err="1">
                <a:solidFill>
                  <a:prstClr val="white"/>
                </a:solidFill>
              </a:rPr>
              <a:t>박민형</a:t>
            </a:r>
            <a:r>
              <a:rPr lang="ko-KR" altLang="en-US" b="1" kern="0" dirty="0">
                <a:solidFill>
                  <a:prstClr val="white"/>
                </a:solidFill>
              </a:rPr>
              <a:t> 장재용</a:t>
            </a:r>
            <a:endParaRPr lang="en-US" altLang="ko-KR" b="1" kern="0" dirty="0">
              <a:solidFill>
                <a:srgbClr val="A17D60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3386D5-0BAE-4F34-8AB1-0AD527DBB708}"/>
              </a:ext>
            </a:extLst>
          </p:cNvPr>
          <p:cNvSpPr txBox="1"/>
          <p:nvPr/>
        </p:nvSpPr>
        <p:spPr>
          <a:xfrm>
            <a:off x="655320" y="2602766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A17D60"/>
                </a:solidFill>
              </a:rPr>
              <a:t>4.5 – 4.7</a:t>
            </a:r>
            <a:endParaRPr lang="ko-KR" altLang="en-US" sz="2400" dirty="0">
              <a:solidFill>
                <a:srgbClr val="A17D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27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61B870F-6DA9-4403-8CB8-667796F6E1D2}"/>
              </a:ext>
            </a:extLst>
          </p:cNvPr>
          <p:cNvSpPr/>
          <p:nvPr/>
        </p:nvSpPr>
        <p:spPr>
          <a:xfrm>
            <a:off x="203835" y="1097930"/>
            <a:ext cx="11623040" cy="513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35166"/>
            <a:ext cx="6805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en-US" altLang="ko-KR" sz="3600" b="1" kern="0" dirty="0">
                <a:solidFill>
                  <a:prstClr val="white"/>
                </a:solidFill>
              </a:rPr>
              <a:t>GBM – Code(2)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792E259-C92A-4247-B327-E6A212958509}"/>
                  </a:ext>
                </a:extLst>
              </p14:cNvPr>
              <p14:cNvContentPartPr/>
              <p14:nvPr/>
            </p14:nvContentPartPr>
            <p14:xfrm>
              <a:off x="2457360" y="5346720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792E259-C92A-4247-B327-E6A2129585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8000" y="533736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52669085-928A-4C9B-8D4D-63A02CD1E9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537"/>
          <a:stretch/>
        </p:blipFill>
        <p:spPr>
          <a:xfrm>
            <a:off x="6314442" y="1985297"/>
            <a:ext cx="5316220" cy="288596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32D3D3C-3089-49A7-996B-6E312ED0B004}"/>
              </a:ext>
            </a:extLst>
          </p:cNvPr>
          <p:cNvSpPr/>
          <p:nvPr/>
        </p:nvSpPr>
        <p:spPr>
          <a:xfrm>
            <a:off x="6901180" y="5145124"/>
            <a:ext cx="1920240" cy="604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줄어든 수행시간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B5339C-E723-4AB8-9F0B-0685B4B59EA5}"/>
              </a:ext>
            </a:extLst>
          </p:cNvPr>
          <p:cNvSpPr/>
          <p:nvPr/>
        </p:nvSpPr>
        <p:spPr>
          <a:xfrm>
            <a:off x="6327138" y="3429000"/>
            <a:ext cx="1920240" cy="2343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4E92FD-8D29-4BE8-98FC-5B7FFECD5318}"/>
              </a:ext>
            </a:extLst>
          </p:cNvPr>
          <p:cNvSpPr/>
          <p:nvPr/>
        </p:nvSpPr>
        <p:spPr>
          <a:xfrm flipV="1">
            <a:off x="6400800" y="3166143"/>
            <a:ext cx="129794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39ADD3C-AC56-44A5-9E46-8AD3CE906C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0094"/>
          <a:stretch/>
        </p:blipFill>
        <p:spPr>
          <a:xfrm>
            <a:off x="365125" y="1986017"/>
            <a:ext cx="5512435" cy="20486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A644477-0FD8-4067-A566-A691D33EA53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4898" r="53101"/>
          <a:stretch/>
        </p:blipFill>
        <p:spPr>
          <a:xfrm>
            <a:off x="365125" y="3717669"/>
            <a:ext cx="5512435" cy="115359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70D3C9-49AE-464E-A815-42F7EF660A3F}"/>
              </a:ext>
            </a:extLst>
          </p:cNvPr>
          <p:cNvSpPr/>
          <p:nvPr/>
        </p:nvSpPr>
        <p:spPr>
          <a:xfrm>
            <a:off x="9112545" y="5145124"/>
            <a:ext cx="1920240" cy="604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동일 성능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A68302DD-991C-46D2-BEA7-45049EABFED7}"/>
              </a:ext>
            </a:extLst>
          </p:cNvPr>
          <p:cNvSpPr/>
          <p:nvPr/>
        </p:nvSpPr>
        <p:spPr>
          <a:xfrm rot="16200000" flipH="1">
            <a:off x="5680025" y="2885305"/>
            <a:ext cx="395069" cy="721360"/>
          </a:xfrm>
          <a:prstGeom prst="downArrow">
            <a:avLst/>
          </a:prstGeom>
          <a:solidFill>
            <a:srgbClr val="E54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04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6E5E2"/>
          </a:fgClr>
          <a:bgClr>
            <a:srgbClr val="EDEC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B7368A-EE7A-467F-92ED-33DB039C42FE}"/>
              </a:ext>
            </a:extLst>
          </p:cNvPr>
          <p:cNvSpPr/>
          <p:nvPr/>
        </p:nvSpPr>
        <p:spPr>
          <a:xfrm>
            <a:off x="0" y="3395955"/>
            <a:ext cx="12192000" cy="3479800"/>
          </a:xfrm>
          <a:prstGeom prst="rect">
            <a:avLst/>
          </a:prstGeom>
          <a:pattFill prst="lgGrid">
            <a:fgClr>
              <a:srgbClr val="97B1C3"/>
            </a:fgClr>
            <a:bgClr>
              <a:srgbClr val="A2B9C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196850" y="2217747"/>
            <a:ext cx="11798300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1" u="none" strike="noStrike" kern="0" cap="none" spc="0" normalizeH="0" baseline="0" noProof="0" dirty="0">
                <a:ln>
                  <a:noFill/>
                </a:ln>
                <a:solidFill>
                  <a:srgbClr val="A17D6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en-US" altLang="ko-KR" sz="5400" b="1" i="1" u="none" strike="noStrike" kern="0" cap="none" spc="0" normalizeH="0" baseline="0" noProof="0" dirty="0" err="1">
                <a:ln>
                  <a:noFill/>
                </a:ln>
                <a:solidFill>
                  <a:srgbClr val="A17D6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XGBoost</a:t>
            </a:r>
            <a:endParaRPr kumimoji="0" lang="en-US" altLang="ko-KR" sz="5400" b="1" i="1" u="none" strike="noStrike" kern="0" cap="none" spc="0" normalizeH="0" baseline="0" noProof="0" dirty="0">
              <a:ln>
                <a:noFill/>
              </a:ln>
              <a:solidFill>
                <a:srgbClr val="A17D6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84891-E66C-4160-8D5D-6E802BD55EFC}"/>
              </a:ext>
            </a:extLst>
          </p:cNvPr>
          <p:cNvSpPr txBox="1"/>
          <p:nvPr/>
        </p:nvSpPr>
        <p:spPr>
          <a:xfrm>
            <a:off x="4643021" y="3429000"/>
            <a:ext cx="4820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eXtra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Gradient Boost</a:t>
            </a:r>
            <a:endParaRPr kumimoji="0" lang="ko-KR" altLang="en-US" sz="6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99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085576" y="2054270"/>
            <a:ext cx="1926917" cy="1926332"/>
            <a:chOff x="3960316" y="1465546"/>
            <a:chExt cx="1926917" cy="1926332"/>
          </a:xfrm>
          <a:solidFill>
            <a:srgbClr val="E54C4F"/>
          </a:solidFill>
        </p:grpSpPr>
        <p:sp>
          <p:nvSpPr>
            <p:cNvPr id="21" name="양쪽 모서리가 둥근 사각형 20"/>
            <p:cNvSpPr/>
            <p:nvPr/>
          </p:nvSpPr>
          <p:spPr>
            <a:xfrm>
              <a:off x="5223354" y="1465546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E6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각 삼각형 21"/>
            <p:cNvSpPr/>
            <p:nvPr/>
          </p:nvSpPr>
          <p:spPr>
            <a:xfrm rot="10800000" flipH="1">
              <a:off x="5223354" y="2730674"/>
              <a:ext cx="661204" cy="661204"/>
            </a:xfrm>
            <a:prstGeom prst="rtTriangle">
              <a:avLst/>
            </a:prstGeom>
            <a:solidFill>
              <a:srgbClr val="A17D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>
              <a:off x="4260940" y="2427375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17D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 rot="5400000">
            <a:off x="6309399" y="2054563"/>
            <a:ext cx="1926918" cy="1926332"/>
            <a:chOff x="3960315" y="1465546"/>
            <a:chExt cx="1926918" cy="1926332"/>
          </a:xfrm>
          <a:solidFill>
            <a:srgbClr val="A17D60"/>
          </a:solidFill>
        </p:grpSpPr>
        <p:sp>
          <p:nvSpPr>
            <p:cNvPr id="25" name="양쪽 모서리가 둥근 사각형 24"/>
            <p:cNvSpPr/>
            <p:nvPr/>
          </p:nvSpPr>
          <p:spPr>
            <a:xfrm>
              <a:off x="5223354" y="1465546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각 삼각형 25"/>
            <p:cNvSpPr/>
            <p:nvPr/>
          </p:nvSpPr>
          <p:spPr>
            <a:xfrm rot="10800000" flipH="1">
              <a:off x="5223354" y="2730674"/>
              <a:ext cx="661204" cy="661204"/>
            </a:xfrm>
            <a:prstGeom prst="rtTriangle">
              <a:avLst/>
            </a:prstGeom>
            <a:solidFill>
              <a:srgbClr val="A17D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>
              <a:off x="4260939" y="2427375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E6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10800000">
            <a:off x="6309107" y="4386492"/>
            <a:ext cx="1926918" cy="1926332"/>
            <a:chOff x="3960315" y="1465546"/>
            <a:chExt cx="1926918" cy="1926332"/>
          </a:xfrm>
          <a:solidFill>
            <a:srgbClr val="A17D60"/>
          </a:solidFill>
        </p:grpSpPr>
        <p:sp>
          <p:nvSpPr>
            <p:cNvPr id="29" name="양쪽 모서리가 둥근 사각형 28"/>
            <p:cNvSpPr/>
            <p:nvPr/>
          </p:nvSpPr>
          <p:spPr>
            <a:xfrm>
              <a:off x="5223354" y="1465546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5223354" y="2730674"/>
              <a:ext cx="661204" cy="66120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 rot="16200000">
              <a:off x="4260939" y="2427375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E6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 rot="16200000">
            <a:off x="4082607" y="4386200"/>
            <a:ext cx="1926918" cy="1926332"/>
            <a:chOff x="3960315" y="1465546"/>
            <a:chExt cx="1926918" cy="1926332"/>
          </a:xfrm>
          <a:solidFill>
            <a:srgbClr val="A17D60"/>
          </a:solidFill>
        </p:grpSpPr>
        <p:sp>
          <p:nvSpPr>
            <p:cNvPr id="33" name="양쪽 모서리가 둥근 사각형 32"/>
            <p:cNvSpPr/>
            <p:nvPr/>
          </p:nvSpPr>
          <p:spPr>
            <a:xfrm>
              <a:off x="5223354" y="1465546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직각 삼각형 33"/>
            <p:cNvSpPr/>
            <p:nvPr/>
          </p:nvSpPr>
          <p:spPr>
            <a:xfrm rot="10800000" flipH="1">
              <a:off x="5223354" y="2730674"/>
              <a:ext cx="661204" cy="66120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양쪽 모서리가 둥근 사각형 34"/>
            <p:cNvSpPr/>
            <p:nvPr/>
          </p:nvSpPr>
          <p:spPr>
            <a:xfrm rot="16200000">
              <a:off x="4260939" y="2427375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E6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6" name="Group 14"/>
          <p:cNvGrpSpPr>
            <a:grpSpLocks noChangeAspect="1"/>
          </p:cNvGrpSpPr>
          <p:nvPr/>
        </p:nvGrpSpPr>
        <p:grpSpPr bwMode="auto">
          <a:xfrm>
            <a:off x="7795231" y="4584162"/>
            <a:ext cx="282952" cy="240012"/>
            <a:chOff x="3669" y="3943"/>
            <a:chExt cx="626" cy="531"/>
          </a:xfrm>
          <a:solidFill>
            <a:schemeClr val="bg1"/>
          </a:solidFill>
        </p:grpSpPr>
        <p:sp>
          <p:nvSpPr>
            <p:cNvPr id="3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9" name="Group 28"/>
          <p:cNvGrpSpPr>
            <a:grpSpLocks noChangeAspect="1"/>
          </p:cNvGrpSpPr>
          <p:nvPr/>
        </p:nvGrpSpPr>
        <p:grpSpPr bwMode="auto">
          <a:xfrm>
            <a:off x="4278616" y="3526706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303401" y="4559092"/>
            <a:ext cx="300051" cy="332571"/>
            <a:chOff x="4006850" y="1601788"/>
            <a:chExt cx="322263" cy="357188"/>
          </a:xfrm>
          <a:solidFill>
            <a:schemeClr val="bg1"/>
          </a:solidFill>
        </p:grpSpPr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5" name="Freeform 11"/>
          <p:cNvSpPr>
            <a:spLocks noEditPoints="1"/>
          </p:cNvSpPr>
          <p:nvPr/>
        </p:nvSpPr>
        <p:spPr bwMode="auto">
          <a:xfrm>
            <a:off x="7783840" y="3462810"/>
            <a:ext cx="245832" cy="30181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255557" y="1861644"/>
            <a:ext cx="2435125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과적합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규제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자체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과적합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규제 기능 보유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255556" y="5244228"/>
            <a:ext cx="4222853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자체 내장된 교차 검증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조기 중단 기능으로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043953" y="1861644"/>
            <a:ext cx="3022674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빠른 수행 시간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GBM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대비 빠른 수행시간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574581" y="5244228"/>
            <a:ext cx="3408011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결손값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자체 처리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결손값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자체 처리 기능 보유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6F1858-9AB3-457F-B991-7BEE41D280D5}"/>
              </a:ext>
            </a:extLst>
          </p:cNvPr>
          <p:cNvSpPr/>
          <p:nvPr/>
        </p:nvSpPr>
        <p:spPr>
          <a:xfrm>
            <a:off x="1574581" y="88954"/>
            <a:ext cx="8559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eXtra</a:t>
            </a: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Gredient</a:t>
            </a: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Boost </a:t>
            </a:r>
            <a:r>
              <a:rPr kumimoji="0" lang="ko-KR" altLang="en-US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주요</a:t>
            </a:r>
            <a:r>
              <a:rPr kumimoji="0" lang="ko-KR" altLang="en-US" sz="10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장점</a:t>
            </a: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813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5"/>
          <p:cNvSpPr>
            <a:spLocks/>
          </p:cNvSpPr>
          <p:nvPr/>
        </p:nvSpPr>
        <p:spPr bwMode="auto">
          <a:xfrm>
            <a:off x="1117456" y="2062411"/>
            <a:ext cx="4272126" cy="3607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1117457" y="5655447"/>
            <a:ext cx="4272126" cy="70927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6731B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17456" y="3003417"/>
            <a:ext cx="4272126" cy="1750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파이썬 래퍼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XGBoost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모듈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1E3286-C8C1-4CA1-A862-40FD9D3A203E}"/>
              </a:ext>
            </a:extLst>
          </p:cNvPr>
          <p:cNvSpPr/>
          <p:nvPr/>
        </p:nvSpPr>
        <p:spPr>
          <a:xfrm>
            <a:off x="1574581" y="88954"/>
            <a:ext cx="8559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eXtra</a:t>
            </a: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Gredient</a:t>
            </a: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Boost </a:t>
            </a:r>
            <a:r>
              <a:rPr kumimoji="0" lang="ko-KR" altLang="en-US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모듈</a:t>
            </a:r>
            <a:r>
              <a:rPr kumimoji="0" lang="ko-KR" altLang="en-US" sz="10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종류</a:t>
            </a: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CE492031-693E-4910-B1C6-58CC1BD57929}"/>
              </a:ext>
            </a:extLst>
          </p:cNvPr>
          <p:cNvSpPr>
            <a:spLocks/>
          </p:cNvSpPr>
          <p:nvPr/>
        </p:nvSpPr>
        <p:spPr bwMode="auto">
          <a:xfrm>
            <a:off x="6745505" y="2074961"/>
            <a:ext cx="4272126" cy="3607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75089400-1AFF-4A70-BFA9-7B6314C97AAE}"/>
              </a:ext>
            </a:extLst>
          </p:cNvPr>
          <p:cNvSpPr>
            <a:spLocks/>
          </p:cNvSpPr>
          <p:nvPr/>
        </p:nvSpPr>
        <p:spPr bwMode="auto">
          <a:xfrm>
            <a:off x="6745506" y="5667997"/>
            <a:ext cx="4272126" cy="70927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6731B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F0D1D53-B617-46AC-B37C-398E3D9EAD95}"/>
              </a:ext>
            </a:extLst>
          </p:cNvPr>
          <p:cNvSpPr/>
          <p:nvPr/>
        </p:nvSpPr>
        <p:spPr>
          <a:xfrm>
            <a:off x="6745504" y="3128918"/>
            <a:ext cx="4272126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사이킷런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래퍼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XGBoost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모듈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051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1E3286-C8C1-4CA1-A862-40FD9D3A203E}"/>
              </a:ext>
            </a:extLst>
          </p:cNvPr>
          <p:cNvSpPr/>
          <p:nvPr/>
        </p:nvSpPr>
        <p:spPr>
          <a:xfrm>
            <a:off x="1574581" y="88954"/>
            <a:ext cx="8559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eXtra</a:t>
            </a: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Gredient</a:t>
            </a: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Boost </a:t>
            </a:r>
            <a:r>
              <a:rPr kumimoji="0" lang="ko-KR" altLang="en-US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모듈</a:t>
            </a:r>
            <a:r>
              <a:rPr kumimoji="0" lang="ko-KR" altLang="en-US" sz="10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종류</a:t>
            </a: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E745934-B21C-470F-BD34-CD154657F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53" y="1585720"/>
            <a:ext cx="10372027" cy="2340819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78D42296-9ED7-4A85-A0C7-7B8AA50C35A4}"/>
              </a:ext>
            </a:extLst>
          </p:cNvPr>
          <p:cNvSpPr/>
          <p:nvPr/>
        </p:nvSpPr>
        <p:spPr>
          <a:xfrm>
            <a:off x="172121" y="888451"/>
            <a:ext cx="55832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파이썬 래퍼 </a:t>
            </a: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XGBoost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모듈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FFC642-5C88-4805-A520-0D6B8FBAA30E}"/>
              </a:ext>
            </a:extLst>
          </p:cNvPr>
          <p:cNvSpPr/>
          <p:nvPr/>
        </p:nvSpPr>
        <p:spPr>
          <a:xfrm>
            <a:off x="638239" y="3970425"/>
            <a:ext cx="507565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사이킷런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래퍼 </a:t>
            </a: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XGBoost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모듈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3DBFB9-8B2E-46EA-B565-D5D0964D6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50" y="4741240"/>
            <a:ext cx="10397047" cy="147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43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FBCA7BE-88D7-4692-9141-CF0E67239AF3}"/>
              </a:ext>
            </a:extLst>
          </p:cNvPr>
          <p:cNvSpPr/>
          <p:nvPr/>
        </p:nvSpPr>
        <p:spPr>
          <a:xfrm>
            <a:off x="1574581" y="88954"/>
            <a:ext cx="8559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eXtra</a:t>
            </a: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Gredient</a:t>
            </a: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Boost </a:t>
            </a:r>
            <a:r>
              <a:rPr kumimoji="0" lang="ko-KR" altLang="en-US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파라미터</a:t>
            </a: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0F0066-5230-4D71-8C4D-06DF3C054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578" y="924159"/>
            <a:ext cx="7478844" cy="572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90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20725" y="1773078"/>
          <a:ext cx="10750550" cy="3636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0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362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디폴트 값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2931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booster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사용할 부스터의 종류를 선택하는 것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gbtree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(tree based model)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또는 </a:t>
                      </a:r>
                      <a:r>
                        <a:rPr lang="en-US" altLang="ko-KR" sz="1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gbliner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(linear model)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선택</a:t>
                      </a: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gbtree</a:t>
                      </a: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2931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02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silent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실행 메시지를 출력하고 싶지 않은 경우 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설정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2931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03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nthread</a:t>
                      </a:r>
                      <a:endParaRPr lang="en-US" altLang="ko-KR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CPU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 실행 스레드 개수를 조정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</a:t>
                      </a:r>
                      <a:endParaRPr lang="ko-KR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CPU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전체 스레드 다 사용</a:t>
                      </a: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FBCA7BE-88D7-4692-9141-CF0E67239AF3}"/>
              </a:ext>
            </a:extLst>
          </p:cNvPr>
          <p:cNvSpPr/>
          <p:nvPr/>
        </p:nvSpPr>
        <p:spPr>
          <a:xfrm>
            <a:off x="1574581" y="88954"/>
            <a:ext cx="8559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eXtra</a:t>
            </a: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Gredient</a:t>
            </a: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Boost </a:t>
            </a:r>
            <a:r>
              <a:rPr kumimoji="0" lang="ko-KR" altLang="en-US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파라미터</a:t>
            </a: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AEBACF-C6E3-46B0-9EAB-2EB64009FE77}"/>
              </a:ext>
            </a:extLst>
          </p:cNvPr>
          <p:cNvSpPr/>
          <p:nvPr/>
        </p:nvSpPr>
        <p:spPr>
          <a:xfrm>
            <a:off x="-989705" y="926495"/>
            <a:ext cx="55832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일반 파라미터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455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20725" y="1762321"/>
          <a:ext cx="10750550" cy="4858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4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05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디폴트 값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721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learning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rate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부스팅을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반복적으로 수행할 때 업데이트 되는 </a:t>
                      </a:r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학습률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값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0.1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721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n_esimators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부스트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트리의 </a:t>
                      </a:r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갯수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721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max_depth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트리의 최대 깊이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None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928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04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subsample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데이터를 </a:t>
                      </a:r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샘플링하는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비율값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033761"/>
                  </a:ext>
                </a:extLst>
              </a:tr>
              <a:tr h="548928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05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min_child_weight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하위에 필요한 인스턴스 가중치의 최소 합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770478"/>
                  </a:ext>
                </a:extLst>
              </a:tr>
              <a:tr h="548928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06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gamma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트리의 </a:t>
                      </a:r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리프노드의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추가분할을 결정할 최소 손실 </a:t>
                      </a:r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감소값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93385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FBCA7BE-88D7-4692-9141-CF0E67239AF3}"/>
              </a:ext>
            </a:extLst>
          </p:cNvPr>
          <p:cNvSpPr/>
          <p:nvPr/>
        </p:nvSpPr>
        <p:spPr>
          <a:xfrm>
            <a:off x="1574581" y="88954"/>
            <a:ext cx="8559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eXtra</a:t>
            </a: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Gredient</a:t>
            </a: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Boost </a:t>
            </a:r>
            <a:r>
              <a:rPr kumimoji="0" lang="ko-KR" altLang="en-US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파라미터</a:t>
            </a: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AEBACF-C6E3-46B0-9EAB-2EB64009FE77}"/>
              </a:ext>
            </a:extLst>
          </p:cNvPr>
          <p:cNvSpPr/>
          <p:nvPr/>
        </p:nvSpPr>
        <p:spPr>
          <a:xfrm>
            <a:off x="-839095" y="926495"/>
            <a:ext cx="55832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부스터 파라미터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927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20725" y="1762321"/>
          <a:ext cx="10750550" cy="351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4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88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디폴트 값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62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reg_lambda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L2 regulation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적용값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962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reg_alpha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L1 regulation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적용값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962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colsample_bytree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트리 생성할 때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feature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샘플링해주는 비율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FBCA7BE-88D7-4692-9141-CF0E67239AF3}"/>
              </a:ext>
            </a:extLst>
          </p:cNvPr>
          <p:cNvSpPr/>
          <p:nvPr/>
        </p:nvSpPr>
        <p:spPr>
          <a:xfrm>
            <a:off x="1574581" y="88954"/>
            <a:ext cx="8559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eXtra</a:t>
            </a: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Gredient</a:t>
            </a: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Boost </a:t>
            </a:r>
            <a:r>
              <a:rPr kumimoji="0" lang="ko-KR" altLang="en-US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파라미터</a:t>
            </a: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AEBACF-C6E3-46B0-9EAB-2EB64009FE77}"/>
              </a:ext>
            </a:extLst>
          </p:cNvPr>
          <p:cNvSpPr/>
          <p:nvPr/>
        </p:nvSpPr>
        <p:spPr>
          <a:xfrm>
            <a:off x="-839095" y="926495"/>
            <a:ext cx="55832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부스터 파라미터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771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FBCA7BE-88D7-4692-9141-CF0E67239AF3}"/>
              </a:ext>
            </a:extLst>
          </p:cNvPr>
          <p:cNvSpPr/>
          <p:nvPr/>
        </p:nvSpPr>
        <p:spPr>
          <a:xfrm>
            <a:off x="1574581" y="88954"/>
            <a:ext cx="8559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eXtra</a:t>
            </a: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Gredient</a:t>
            </a: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Boost </a:t>
            </a:r>
            <a:r>
              <a:rPr kumimoji="0" lang="ko-KR" altLang="en-US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파라미터</a:t>
            </a: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AEBACF-C6E3-46B0-9EAB-2EB64009FE77}"/>
              </a:ext>
            </a:extLst>
          </p:cNvPr>
          <p:cNvSpPr/>
          <p:nvPr/>
        </p:nvSpPr>
        <p:spPr>
          <a:xfrm>
            <a:off x="-1217029" y="921117"/>
            <a:ext cx="55832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과적합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해결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1363988F-05DB-4807-AB58-ABA3D1D160E8}"/>
              </a:ext>
            </a:extLst>
          </p:cNvPr>
          <p:cNvSpPr>
            <a:spLocks/>
          </p:cNvSpPr>
          <p:nvPr/>
        </p:nvSpPr>
        <p:spPr bwMode="auto">
          <a:xfrm>
            <a:off x="6407616" y="2614106"/>
            <a:ext cx="2237015" cy="265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9E55AB0F-4E99-44EA-A688-CD94027B68DE}"/>
              </a:ext>
            </a:extLst>
          </p:cNvPr>
          <p:cNvSpPr>
            <a:spLocks/>
          </p:cNvSpPr>
          <p:nvPr/>
        </p:nvSpPr>
        <p:spPr bwMode="auto">
          <a:xfrm>
            <a:off x="6407614" y="5235892"/>
            <a:ext cx="2237015" cy="36000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6731B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0E7917-DB38-4E84-B506-359AA861BC31}"/>
              </a:ext>
            </a:extLst>
          </p:cNvPr>
          <p:cNvSpPr/>
          <p:nvPr/>
        </p:nvSpPr>
        <p:spPr>
          <a:xfrm>
            <a:off x="6407613" y="3585677"/>
            <a:ext cx="223701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min_child_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weight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D1F96FBE-497D-428D-AD33-5FC423E8B8F9}"/>
              </a:ext>
            </a:extLst>
          </p:cNvPr>
          <p:cNvSpPr>
            <a:spLocks/>
          </p:cNvSpPr>
          <p:nvPr/>
        </p:nvSpPr>
        <p:spPr bwMode="auto">
          <a:xfrm>
            <a:off x="9052695" y="2614106"/>
            <a:ext cx="2237015" cy="2647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0C14B912-4037-4308-AD54-52A08C633A9A}"/>
              </a:ext>
            </a:extLst>
          </p:cNvPr>
          <p:cNvSpPr>
            <a:spLocks/>
          </p:cNvSpPr>
          <p:nvPr/>
        </p:nvSpPr>
        <p:spPr bwMode="auto">
          <a:xfrm>
            <a:off x="9052693" y="5235892"/>
            <a:ext cx="2237015" cy="36000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6731B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A02D8AA-7FAA-4AE6-AA3A-5BE04EB22E53}"/>
              </a:ext>
            </a:extLst>
          </p:cNvPr>
          <p:cNvSpPr>
            <a:spLocks/>
          </p:cNvSpPr>
          <p:nvPr/>
        </p:nvSpPr>
        <p:spPr bwMode="auto">
          <a:xfrm>
            <a:off x="1133561" y="2614106"/>
            <a:ext cx="2237015" cy="267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B34F016B-2F39-46ED-ADEA-38A5057D5C9F}"/>
              </a:ext>
            </a:extLst>
          </p:cNvPr>
          <p:cNvSpPr>
            <a:spLocks/>
          </p:cNvSpPr>
          <p:nvPr/>
        </p:nvSpPr>
        <p:spPr bwMode="auto">
          <a:xfrm>
            <a:off x="1133562" y="5253382"/>
            <a:ext cx="2237015" cy="36000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6731B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69FD51-6FA1-46EB-9818-8DBA457BD0A9}"/>
              </a:ext>
            </a:extLst>
          </p:cNvPr>
          <p:cNvSpPr/>
          <p:nvPr/>
        </p:nvSpPr>
        <p:spPr>
          <a:xfrm>
            <a:off x="1133561" y="3585677"/>
            <a:ext cx="223701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learning_rate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449923BB-902E-4965-A4C6-8998188BF8EE}"/>
              </a:ext>
            </a:extLst>
          </p:cNvPr>
          <p:cNvSpPr>
            <a:spLocks/>
          </p:cNvSpPr>
          <p:nvPr/>
        </p:nvSpPr>
        <p:spPr bwMode="auto">
          <a:xfrm>
            <a:off x="3778643" y="2614106"/>
            <a:ext cx="2237015" cy="267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2A214A68-A23B-47B6-A8A0-67A63240CCC6}"/>
              </a:ext>
            </a:extLst>
          </p:cNvPr>
          <p:cNvSpPr>
            <a:spLocks/>
          </p:cNvSpPr>
          <p:nvPr/>
        </p:nvSpPr>
        <p:spPr bwMode="auto">
          <a:xfrm>
            <a:off x="3778641" y="5253382"/>
            <a:ext cx="2237015" cy="36000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6731B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D2276D-DED1-4695-B146-2F2C38CD243D}"/>
              </a:ext>
            </a:extLst>
          </p:cNvPr>
          <p:cNvSpPr/>
          <p:nvPr/>
        </p:nvSpPr>
        <p:spPr>
          <a:xfrm>
            <a:off x="3692752" y="3585677"/>
            <a:ext cx="223701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gamma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1249DD-289C-4AFF-A962-567576D80EBE}"/>
              </a:ext>
            </a:extLst>
          </p:cNvPr>
          <p:cNvSpPr/>
          <p:nvPr/>
        </p:nvSpPr>
        <p:spPr>
          <a:xfrm>
            <a:off x="9052692" y="3431805"/>
            <a:ext cx="2237015" cy="915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subsample,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colsample_bytree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614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EC6DE8-3C9E-439E-B94F-6EBAA07316F0}"/>
              </a:ext>
            </a:extLst>
          </p:cNvPr>
          <p:cNvSpPr/>
          <p:nvPr/>
        </p:nvSpPr>
        <p:spPr>
          <a:xfrm>
            <a:off x="81278" y="944880"/>
            <a:ext cx="12039601" cy="5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35166"/>
            <a:ext cx="6805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Boosting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6883" y="1239434"/>
            <a:ext cx="11770958" cy="16829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A17D60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부스팅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17D60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알고리즘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A17D60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17D60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여러 개의 약한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A17D60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학습기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A17D60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(weak learner)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17D60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순차적으로 학습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A17D60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17D60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예측하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A17D60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A17D60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                   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17D60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면서 잘못 예측한 데이터에 가중치를 부여를 통해 오류를 개선해 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A17D60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A17D60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                  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17D60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나가면서 학습하는 방식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A17D60"/>
              </a:solidFill>
              <a:effectLst/>
              <a:uLnTx/>
              <a:uFillTx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67C00D-A607-44D6-814C-EB675C244772}"/>
              </a:ext>
            </a:extLst>
          </p:cNvPr>
          <p:cNvSpPr/>
          <p:nvPr/>
        </p:nvSpPr>
        <p:spPr>
          <a:xfrm>
            <a:off x="6817362" y="3798446"/>
            <a:ext cx="3769360" cy="1894840"/>
          </a:xfrm>
          <a:prstGeom prst="rect">
            <a:avLst/>
          </a:prstGeom>
          <a:solidFill>
            <a:srgbClr val="AE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Boosting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0231BB-C1BF-4B94-B07C-4F658840E6A0}"/>
              </a:ext>
            </a:extLst>
          </p:cNvPr>
          <p:cNvSpPr/>
          <p:nvPr/>
        </p:nvSpPr>
        <p:spPr>
          <a:xfrm>
            <a:off x="1564640" y="3804920"/>
            <a:ext cx="3769360" cy="1894840"/>
          </a:xfrm>
          <a:prstGeom prst="rect">
            <a:avLst/>
          </a:prstGeom>
          <a:solidFill>
            <a:srgbClr val="AE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AdaBoost (Adaptive boosting)</a:t>
            </a:r>
          </a:p>
        </p:txBody>
      </p:sp>
    </p:spTree>
    <p:extLst>
      <p:ext uri="{BB962C8B-B14F-4D97-AF65-F5344CB8AC3E}">
        <p14:creationId xmlns:p14="http://schemas.microsoft.com/office/powerpoint/2010/main" val="120115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24799"/>
              </p:ext>
            </p:extLst>
          </p:nvPr>
        </p:nvGraphicFramePr>
        <p:xfrm>
          <a:off x="720725" y="1762321"/>
          <a:ext cx="10750550" cy="307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05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en-US" altLang="ko-KR" sz="1600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디폴트 값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72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objective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최솟값을 가져야할 손실함수를 정의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reg:linear</a:t>
                      </a:r>
                      <a:endParaRPr lang="en-US" altLang="ko-K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72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eval_metric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검증에서 사용되는 함수를 정의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 according to objective</a:t>
                      </a: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72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early_stopping_rounds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더 이상 개선이 없을 </a:t>
                      </a:r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떄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반복을 멈추고 조기 중단할 수 있는 최소 반복 횟수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None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FBCA7BE-88D7-4692-9141-CF0E67239AF3}"/>
              </a:ext>
            </a:extLst>
          </p:cNvPr>
          <p:cNvSpPr/>
          <p:nvPr/>
        </p:nvSpPr>
        <p:spPr>
          <a:xfrm>
            <a:off x="1574581" y="88954"/>
            <a:ext cx="8559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eXtra</a:t>
            </a: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Gredient</a:t>
            </a: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Boost </a:t>
            </a:r>
            <a:r>
              <a:rPr kumimoji="0" lang="ko-KR" altLang="en-US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파라미터</a:t>
            </a: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AEBACF-C6E3-46B0-9EAB-2EB64009FE77}"/>
              </a:ext>
            </a:extLst>
          </p:cNvPr>
          <p:cNvSpPr/>
          <p:nvPr/>
        </p:nvSpPr>
        <p:spPr>
          <a:xfrm>
            <a:off x="-839095" y="926495"/>
            <a:ext cx="55832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학습 태스크 파라미터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F2BCA25-0B71-4190-B788-38C9EEF7E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309666"/>
              </p:ext>
            </p:extLst>
          </p:nvPr>
        </p:nvGraphicFramePr>
        <p:xfrm>
          <a:off x="484491" y="4310683"/>
          <a:ext cx="11223018" cy="1043715"/>
        </p:xfrm>
        <a:graphic>
          <a:graphicData uri="http://schemas.openxmlformats.org/drawingml/2006/table">
            <a:tbl>
              <a:tblPr firstRow="1" bandRow="1">
                <a:effectLst>
                  <a:outerShdw blurRad="5588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9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0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9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43715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early_stopping_rounds</a:t>
                      </a:r>
                      <a:endParaRPr lang="en-US" altLang="ko-K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더 이상 개선이 없을 </a:t>
                      </a:r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떄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반복을 멈추고 조기 중단할 수 있는 최소 반복 횟수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None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86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FBCA7BE-88D7-4692-9141-CF0E67239AF3}"/>
              </a:ext>
            </a:extLst>
          </p:cNvPr>
          <p:cNvSpPr/>
          <p:nvPr/>
        </p:nvSpPr>
        <p:spPr>
          <a:xfrm>
            <a:off x="1574581" y="88954"/>
            <a:ext cx="8559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eXtra</a:t>
            </a: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Gredient</a:t>
            </a:r>
            <a:r>
              <a:rPr kumimoji="0" lang="en-US" altLang="ko-KR" sz="2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Boost </a:t>
            </a:r>
            <a:r>
              <a:rPr kumimoji="0" lang="ko-KR" altLang="en-US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파라미터</a:t>
            </a: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AEBACF-C6E3-46B0-9EAB-2EB64009FE77}"/>
              </a:ext>
            </a:extLst>
          </p:cNvPr>
          <p:cNvSpPr/>
          <p:nvPr/>
        </p:nvSpPr>
        <p:spPr>
          <a:xfrm>
            <a:off x="-839095" y="926495"/>
            <a:ext cx="55832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Early_Stopping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16D4A6-D2AF-4A59-AE97-BDDEF94B0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262" y="3549058"/>
            <a:ext cx="3544644" cy="31958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D306921-EFC2-465B-BC5F-F0E050F42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448" y="1712013"/>
            <a:ext cx="8806075" cy="1607688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5DBA79CE-81B2-4B8D-957B-CB2BADBC4857}"/>
              </a:ext>
            </a:extLst>
          </p:cNvPr>
          <p:cNvSpPr/>
          <p:nvPr/>
        </p:nvSpPr>
        <p:spPr>
          <a:xfrm>
            <a:off x="5389584" y="2288443"/>
            <a:ext cx="3614569" cy="371627"/>
          </a:xfrm>
          <a:prstGeom prst="frame">
            <a:avLst/>
          </a:prstGeom>
          <a:solidFill>
            <a:srgbClr val="A17D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F55C92F4-82CE-4AB1-B99F-C88126013EA2}"/>
              </a:ext>
            </a:extLst>
          </p:cNvPr>
          <p:cNvSpPr/>
          <p:nvPr/>
        </p:nvSpPr>
        <p:spPr>
          <a:xfrm>
            <a:off x="3617262" y="6188033"/>
            <a:ext cx="3544644" cy="462579"/>
          </a:xfrm>
          <a:prstGeom prst="frame">
            <a:avLst/>
          </a:prstGeom>
          <a:solidFill>
            <a:srgbClr val="A17D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686B352A-AF1F-463C-BEF4-86C947EF7F63}"/>
              </a:ext>
            </a:extLst>
          </p:cNvPr>
          <p:cNvSpPr/>
          <p:nvPr/>
        </p:nvSpPr>
        <p:spPr>
          <a:xfrm>
            <a:off x="6871450" y="3769108"/>
            <a:ext cx="1842247" cy="631234"/>
          </a:xfrm>
          <a:prstGeom prst="leftArrow">
            <a:avLst/>
          </a:prstGeom>
          <a:solidFill>
            <a:srgbClr val="A2B9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화살표: 왼쪽 17">
            <a:extLst>
              <a:ext uri="{FF2B5EF4-FFF2-40B4-BE49-F238E27FC236}">
                <a16:creationId xmlns:a16="http://schemas.microsoft.com/office/drawing/2014/main" id="{DA0524A9-2288-4832-BBF1-448CFD50A812}"/>
              </a:ext>
            </a:extLst>
          </p:cNvPr>
          <p:cNvSpPr/>
          <p:nvPr/>
        </p:nvSpPr>
        <p:spPr>
          <a:xfrm>
            <a:off x="6871449" y="5750902"/>
            <a:ext cx="1842247" cy="631234"/>
          </a:xfrm>
          <a:prstGeom prst="leftArrow">
            <a:avLst/>
          </a:prstGeom>
          <a:solidFill>
            <a:srgbClr val="A2B9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id="{836B7770-9CAA-4E36-825D-428E3D99D6EE}"/>
              </a:ext>
            </a:extLst>
          </p:cNvPr>
          <p:cNvSpPr/>
          <p:nvPr/>
        </p:nvSpPr>
        <p:spPr>
          <a:xfrm>
            <a:off x="3691486" y="3899587"/>
            <a:ext cx="437836" cy="434547"/>
          </a:xfrm>
          <a:prstGeom prst="donu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형: 비어 있음 21">
            <a:extLst>
              <a:ext uri="{FF2B5EF4-FFF2-40B4-BE49-F238E27FC236}">
                <a16:creationId xmlns:a16="http://schemas.microsoft.com/office/drawing/2014/main" id="{FC70C92E-2334-4E0A-AD80-4639430F632B}"/>
              </a:ext>
            </a:extLst>
          </p:cNvPr>
          <p:cNvSpPr/>
          <p:nvPr/>
        </p:nvSpPr>
        <p:spPr>
          <a:xfrm>
            <a:off x="3691486" y="5868240"/>
            <a:ext cx="437836" cy="434547"/>
          </a:xfrm>
          <a:prstGeom prst="donu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3EB1011-D351-4614-8E9A-91F635039A43}"/>
              </a:ext>
            </a:extLst>
          </p:cNvPr>
          <p:cNvCxnSpPr/>
          <p:nvPr/>
        </p:nvCxnSpPr>
        <p:spPr>
          <a:xfrm>
            <a:off x="5497157" y="4206240"/>
            <a:ext cx="1352776" cy="0"/>
          </a:xfrm>
          <a:prstGeom prst="line">
            <a:avLst/>
          </a:prstGeom>
          <a:ln w="28575">
            <a:solidFill>
              <a:srgbClr val="A17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912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8B6B6C4D-D56D-4649-871A-19311600EFB9}"/>
              </a:ext>
            </a:extLst>
          </p:cNvPr>
          <p:cNvSpPr>
            <a:spLocks/>
          </p:cNvSpPr>
          <p:nvPr/>
        </p:nvSpPr>
        <p:spPr bwMode="auto">
          <a:xfrm>
            <a:off x="8620118" y="2202258"/>
            <a:ext cx="3102144" cy="3607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ECB94A0F-12E2-4285-8F2D-6BF3264E8BE6}"/>
              </a:ext>
            </a:extLst>
          </p:cNvPr>
          <p:cNvSpPr>
            <a:spLocks/>
          </p:cNvSpPr>
          <p:nvPr/>
        </p:nvSpPr>
        <p:spPr bwMode="auto">
          <a:xfrm>
            <a:off x="901178" y="2166255"/>
            <a:ext cx="3102144" cy="3607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35166"/>
            <a:ext cx="6805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XGBClassifier</a:t>
            </a:r>
            <a:r>
              <a: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이용한 유방암 분석</a:t>
            </a:r>
          </a:p>
        </p:txBody>
      </p:sp>
      <p:sp>
        <p:nvSpPr>
          <p:cNvPr id="57" name="Freeform 5"/>
          <p:cNvSpPr>
            <a:spLocks/>
          </p:cNvSpPr>
          <p:nvPr/>
        </p:nvSpPr>
        <p:spPr bwMode="auto">
          <a:xfrm flipV="1">
            <a:off x="4654797" y="5754339"/>
            <a:ext cx="3102144" cy="110880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6731B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295671" y="2202258"/>
            <a:ext cx="2237015" cy="297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1step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분석 전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엿보기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Freeform 5"/>
          <p:cNvSpPr>
            <a:spLocks/>
          </p:cNvSpPr>
          <p:nvPr/>
        </p:nvSpPr>
        <p:spPr bwMode="auto">
          <a:xfrm>
            <a:off x="4679306" y="2184258"/>
            <a:ext cx="3102144" cy="3607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Freeform 5"/>
          <p:cNvSpPr>
            <a:spLocks/>
          </p:cNvSpPr>
          <p:nvPr/>
        </p:nvSpPr>
        <p:spPr bwMode="auto">
          <a:xfrm>
            <a:off x="9052693" y="5773779"/>
            <a:ext cx="2237015" cy="36000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6731B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052683" y="2166256"/>
            <a:ext cx="2237015" cy="4464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3step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구축한 모델의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성능측정 및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피처중요도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알아보기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019E916C-6866-4BFB-91A0-38270119AA44}"/>
              </a:ext>
            </a:extLst>
          </p:cNvPr>
          <p:cNvSpPr>
            <a:spLocks/>
          </p:cNvSpPr>
          <p:nvPr/>
        </p:nvSpPr>
        <p:spPr bwMode="auto">
          <a:xfrm flipV="1">
            <a:off x="912730" y="5754339"/>
            <a:ext cx="3102144" cy="110880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6731B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A30DF88E-D9E0-4D26-ACA1-4D57D3ABD5E9}"/>
              </a:ext>
            </a:extLst>
          </p:cNvPr>
          <p:cNvSpPr>
            <a:spLocks/>
          </p:cNvSpPr>
          <p:nvPr/>
        </p:nvSpPr>
        <p:spPr bwMode="auto">
          <a:xfrm flipV="1">
            <a:off x="8644627" y="5758602"/>
            <a:ext cx="3102144" cy="110880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6731BC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BEBCDD-92AB-47CD-9718-C5B5A285BF7F}"/>
              </a:ext>
            </a:extLst>
          </p:cNvPr>
          <p:cNvSpPr/>
          <p:nvPr/>
        </p:nvSpPr>
        <p:spPr>
          <a:xfrm>
            <a:off x="5137268" y="2229060"/>
            <a:ext cx="2177712" cy="242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2step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XGBClassifier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 구축</a:t>
            </a:r>
          </a:p>
        </p:txBody>
      </p:sp>
    </p:spTree>
    <p:extLst>
      <p:ext uri="{BB962C8B-B14F-4D97-AF65-F5344CB8AC3E}">
        <p14:creationId xmlns:p14="http://schemas.microsoft.com/office/powerpoint/2010/main" val="4002288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1" y="35166"/>
            <a:ext cx="1219200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1step  - 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분석 전 데이터 엿보기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(Breast Cancer)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3855B8-B84D-4D47-B494-71BA620F9F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0" r="149"/>
          <a:stretch/>
        </p:blipFill>
        <p:spPr>
          <a:xfrm>
            <a:off x="574431" y="1093323"/>
            <a:ext cx="11043138" cy="551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87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1" y="35166"/>
            <a:ext cx="1219200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1step  - 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분석 전 데이터 엿보기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3855B8-B84D-4D47-B494-71BA620F9F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78" t="2204" r="51100" b="69282"/>
          <a:stretch/>
        </p:blipFill>
        <p:spPr>
          <a:xfrm>
            <a:off x="186118" y="575822"/>
            <a:ext cx="11062913" cy="28531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087800D-283A-4C7D-B2F2-CFD71E73EB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79" t="31203" r="25691" b="42243"/>
          <a:stretch/>
        </p:blipFill>
        <p:spPr>
          <a:xfrm>
            <a:off x="186119" y="3655842"/>
            <a:ext cx="11062914" cy="26263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8C8C503-E21C-465A-9BF9-5C846830136C}"/>
              </a:ext>
            </a:extLst>
          </p:cNvPr>
          <p:cNvSpPr/>
          <p:nvPr/>
        </p:nvSpPr>
        <p:spPr>
          <a:xfrm>
            <a:off x="264160" y="575822"/>
            <a:ext cx="10210800" cy="422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0FA40B-5AA5-4A5C-85C1-4BED8DF20F94}"/>
              </a:ext>
            </a:extLst>
          </p:cNvPr>
          <p:cNvSpPr/>
          <p:nvPr/>
        </p:nvSpPr>
        <p:spPr>
          <a:xfrm>
            <a:off x="2651760" y="5757422"/>
            <a:ext cx="8597271" cy="422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552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1" y="35166"/>
            <a:ext cx="1219200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1step  - 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분석 전 데이터 엿보기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3855B8-B84D-4D47-B494-71BA620F9F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29" t="62351" r="25" b="-255"/>
          <a:stretch/>
        </p:blipFill>
        <p:spPr>
          <a:xfrm>
            <a:off x="257906" y="1451728"/>
            <a:ext cx="11676186" cy="4114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8BF28E-3179-4D19-B11F-4D69A87F7656}"/>
              </a:ext>
            </a:extLst>
          </p:cNvPr>
          <p:cNvSpPr txBox="1"/>
          <p:nvPr/>
        </p:nvSpPr>
        <p:spPr>
          <a:xfrm>
            <a:off x="1" y="0"/>
            <a:ext cx="12191999" cy="707886"/>
          </a:xfrm>
          <a:prstGeom prst="rect">
            <a:avLst/>
          </a:prstGeom>
          <a:solidFill>
            <a:srgbClr val="A2B9C9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30 Features (</a:t>
            </a:r>
            <a:r>
              <a:rPr lang="en-US" altLang="ko-KR" sz="4000" dirty="0">
                <a:solidFill>
                  <a:prstClr val="white"/>
                </a:solidFill>
              </a:rPr>
              <a:t>Breast Cancer Data)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698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35166"/>
            <a:ext cx="680524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2step-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XGBClassifier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 구축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854F22-50EA-4B1E-A834-25593CC2EC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46"/>
          <a:stretch/>
        </p:blipFill>
        <p:spPr>
          <a:xfrm>
            <a:off x="699662" y="992092"/>
            <a:ext cx="10792676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50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35166"/>
            <a:ext cx="680524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2step-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XGBClassifier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 구축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854F22-50EA-4B1E-A834-25593CC2EC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81" t="1107" r="18456" b="89015"/>
          <a:stretch/>
        </p:blipFill>
        <p:spPr>
          <a:xfrm>
            <a:off x="0" y="570384"/>
            <a:ext cx="12192000" cy="10972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323C2D9-84CE-4DFD-86AC-166BD9FCC9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04" t="15656" r="30681" b="62992"/>
          <a:stretch/>
        </p:blipFill>
        <p:spPr>
          <a:xfrm>
            <a:off x="494020" y="3760711"/>
            <a:ext cx="9698412" cy="1697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2CC3B3-6E44-4BD6-96AA-FB0B914C1F33}"/>
              </a:ext>
            </a:extLst>
          </p:cNvPr>
          <p:cNvSpPr txBox="1"/>
          <p:nvPr/>
        </p:nvSpPr>
        <p:spPr>
          <a:xfrm>
            <a:off x="494020" y="1880194"/>
            <a:ext cx="3419344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테스트 셋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20%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E7C91-7734-41E7-86F1-B177D736FE39}"/>
              </a:ext>
            </a:extLst>
          </p:cNvPr>
          <p:cNvSpPr txBox="1"/>
          <p:nvPr/>
        </p:nvSpPr>
        <p:spPr>
          <a:xfrm>
            <a:off x="494020" y="2805872"/>
            <a:ext cx="5148304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Eval set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테스트 셋으로 정의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EAB17D-034F-4E0A-B292-13FE74519701}"/>
              </a:ext>
            </a:extLst>
          </p:cNvPr>
          <p:cNvSpPr txBox="1"/>
          <p:nvPr/>
        </p:nvSpPr>
        <p:spPr>
          <a:xfrm>
            <a:off x="7791083" y="3224107"/>
            <a:ext cx="3691383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XGB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분류기 모델 설정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9B672A-92BB-4B72-A18F-6E1278D29E9F}"/>
              </a:ext>
            </a:extLst>
          </p:cNvPr>
          <p:cNvSpPr txBox="1"/>
          <p:nvPr/>
        </p:nvSpPr>
        <p:spPr>
          <a:xfrm>
            <a:off x="9278914" y="4957382"/>
            <a:ext cx="2203552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학습시키기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F30D6-688D-4BC4-B8DC-18CE24722F42}"/>
              </a:ext>
            </a:extLst>
          </p:cNvPr>
          <p:cNvSpPr txBox="1"/>
          <p:nvPr/>
        </p:nvSpPr>
        <p:spPr>
          <a:xfrm>
            <a:off x="831954" y="5855749"/>
            <a:ext cx="4056945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테스트 셋으로 예측하기</a:t>
            </a:r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CA1EF89B-214D-48B4-9C06-AE2162DE1535}"/>
              </a:ext>
            </a:extLst>
          </p:cNvPr>
          <p:cNvSpPr/>
          <p:nvPr/>
        </p:nvSpPr>
        <p:spPr>
          <a:xfrm>
            <a:off x="689548" y="1409075"/>
            <a:ext cx="284813" cy="471119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 w="0">
                <a:solidFill>
                  <a:srgbClr val="ED7D31"/>
                </a:solidFill>
              </a:ln>
              <a:solidFill>
                <a:srgbClr val="ED7D3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A07725AF-483F-4CE1-A685-6BD55B1D9B9D}"/>
              </a:ext>
            </a:extLst>
          </p:cNvPr>
          <p:cNvSpPr/>
          <p:nvPr/>
        </p:nvSpPr>
        <p:spPr>
          <a:xfrm>
            <a:off x="831954" y="3237491"/>
            <a:ext cx="337279" cy="52322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화살표: 굽음 14">
            <a:extLst>
              <a:ext uri="{FF2B5EF4-FFF2-40B4-BE49-F238E27FC236}">
                <a16:creationId xmlns:a16="http://schemas.microsoft.com/office/drawing/2014/main" id="{D56FEEE0-396B-4225-B1C2-95F53493F761}"/>
              </a:ext>
            </a:extLst>
          </p:cNvPr>
          <p:cNvSpPr/>
          <p:nvPr/>
        </p:nvSpPr>
        <p:spPr>
          <a:xfrm rot="16200000">
            <a:off x="8569056" y="4761946"/>
            <a:ext cx="559046" cy="860670"/>
          </a:xfrm>
          <a:prstGeom prst="ben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화살표: 굽음 15">
            <a:extLst>
              <a:ext uri="{FF2B5EF4-FFF2-40B4-BE49-F238E27FC236}">
                <a16:creationId xmlns:a16="http://schemas.microsoft.com/office/drawing/2014/main" id="{872FC2F6-6693-4B1F-AF62-FDD4F6C769FE}"/>
              </a:ext>
            </a:extLst>
          </p:cNvPr>
          <p:cNvSpPr/>
          <p:nvPr/>
        </p:nvSpPr>
        <p:spPr>
          <a:xfrm rot="16200000" flipH="1">
            <a:off x="7036699" y="3167204"/>
            <a:ext cx="523220" cy="985549"/>
          </a:xfrm>
          <a:prstGeom prst="bentArrow">
            <a:avLst>
              <a:gd name="adj1" fmla="val 25000"/>
              <a:gd name="adj2" fmla="val 29519"/>
              <a:gd name="adj3" fmla="val 25000"/>
              <a:gd name="adj4" fmla="val 4375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화살표: 위쪽 16">
            <a:extLst>
              <a:ext uri="{FF2B5EF4-FFF2-40B4-BE49-F238E27FC236}">
                <a16:creationId xmlns:a16="http://schemas.microsoft.com/office/drawing/2014/main" id="{5703C992-4300-4073-AA58-A590705E701B}"/>
              </a:ext>
            </a:extLst>
          </p:cNvPr>
          <p:cNvSpPr/>
          <p:nvPr/>
        </p:nvSpPr>
        <p:spPr>
          <a:xfrm>
            <a:off x="1319134" y="5366819"/>
            <a:ext cx="434715" cy="523220"/>
          </a:xfrm>
          <a:prstGeom prst="up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13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35166"/>
            <a:ext cx="680524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2step-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XGBClassifier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 구축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854F22-50EA-4B1E-A834-25593CC2EC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47" t="37322" r="39982"/>
          <a:stretch/>
        </p:blipFill>
        <p:spPr>
          <a:xfrm>
            <a:off x="2127664" y="1105740"/>
            <a:ext cx="6805247" cy="35700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069D64-C0E9-4257-9E2A-3367A3E67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610" y="4930154"/>
            <a:ext cx="8215085" cy="1570531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7A49D7AF-E305-4FDE-9D31-1741E7E6AA3C}"/>
              </a:ext>
            </a:extLst>
          </p:cNvPr>
          <p:cNvSpPr/>
          <p:nvPr/>
        </p:nvSpPr>
        <p:spPr>
          <a:xfrm>
            <a:off x="6182113" y="1614391"/>
            <a:ext cx="1781034" cy="2965822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오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차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감소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9" name="화살표: 아래로 구부러짐 8">
            <a:extLst>
              <a:ext uri="{FF2B5EF4-FFF2-40B4-BE49-F238E27FC236}">
                <a16:creationId xmlns:a16="http://schemas.microsoft.com/office/drawing/2014/main" id="{97D8C378-470D-4872-96B3-86C30C80EFD2}"/>
              </a:ext>
            </a:extLst>
          </p:cNvPr>
          <p:cNvSpPr/>
          <p:nvPr/>
        </p:nvSpPr>
        <p:spPr>
          <a:xfrm rot="5400000" flipH="1">
            <a:off x="9462158" y="4966619"/>
            <a:ext cx="1259116" cy="1186186"/>
          </a:xfrm>
          <a:prstGeom prst="curved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7673D-5AE6-4AD5-A78B-9DCB0218A96C}"/>
              </a:ext>
            </a:extLst>
          </p:cNvPr>
          <p:cNvSpPr txBox="1"/>
          <p:nvPr/>
        </p:nvSpPr>
        <p:spPr>
          <a:xfrm>
            <a:off x="1" y="0"/>
            <a:ext cx="12191999" cy="707886"/>
          </a:xfrm>
          <a:prstGeom prst="rect">
            <a:avLst/>
          </a:prstGeom>
          <a:solidFill>
            <a:srgbClr val="A2B9C9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40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Finding Minimum ‘</a:t>
            </a:r>
            <a:r>
              <a:rPr lang="en-US" altLang="ko-KR" sz="4000" dirty="0" err="1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LogLoss</a:t>
            </a:r>
            <a:r>
              <a:rPr lang="en-US" altLang="ko-KR" sz="40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’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90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0" y="35166"/>
            <a:ext cx="12191999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3step-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구축한 모델의 성능측정 및 피처중요도 알아보기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32EDF4-8EE6-4DD0-A6B9-85C33853EA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8"/>
          <a:stretch/>
        </p:blipFill>
        <p:spPr>
          <a:xfrm>
            <a:off x="284813" y="851415"/>
            <a:ext cx="10843141" cy="59714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03D90C-36A6-4449-AE26-97EA13DE2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667" y="3429000"/>
            <a:ext cx="6769520" cy="324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9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0FCCABA-A91C-46C3-854A-24BB28555461}"/>
              </a:ext>
            </a:extLst>
          </p:cNvPr>
          <p:cNvSpPr/>
          <p:nvPr/>
        </p:nvSpPr>
        <p:spPr>
          <a:xfrm>
            <a:off x="81278" y="833121"/>
            <a:ext cx="12039601" cy="5831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35166"/>
            <a:ext cx="6805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AdaBoost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6882" y="921863"/>
            <a:ext cx="11878235" cy="14745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A17D60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AdaBoost(Adaptive boosting) : 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A17D60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오류 데이터에 가중치를 부여하면서 </a:t>
            </a:r>
            <a:r>
              <a:rPr kumimoji="0" lang="ko-KR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A17D60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부스팅을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A17D60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수행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0CF2D7-AFDE-43A7-9716-DBD64B69F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82" y="2636735"/>
            <a:ext cx="11878234" cy="39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64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0" y="35166"/>
            <a:ext cx="12191999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3step-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구축한 모델의 성능측정 및 피처중요도 알아보기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32EDF4-8EE6-4DD0-A6B9-85C33853EA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9" r="8499" b="50081"/>
          <a:stretch/>
        </p:blipFill>
        <p:spPr>
          <a:xfrm>
            <a:off x="922228" y="652518"/>
            <a:ext cx="10148341" cy="29808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1468FB-D030-472B-A489-BEF9137662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9" t="50379" r="53398" b="32007"/>
          <a:stretch/>
        </p:blipFill>
        <p:spPr>
          <a:xfrm>
            <a:off x="483757" y="3929556"/>
            <a:ext cx="11224486" cy="23673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0BBA37-A0BB-447B-B741-D16D9D2FA553}"/>
              </a:ext>
            </a:extLst>
          </p:cNvPr>
          <p:cNvSpPr txBox="1"/>
          <p:nvPr/>
        </p:nvSpPr>
        <p:spPr>
          <a:xfrm>
            <a:off x="8034727" y="1147571"/>
            <a:ext cx="2863122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장의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get_clf_eval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함수를 이용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737D9A9A-C5ED-4F76-9AD7-18DC7765F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206678"/>
              </p:ext>
            </p:extLst>
          </p:nvPr>
        </p:nvGraphicFramePr>
        <p:xfrm>
          <a:off x="3024183" y="3929556"/>
          <a:ext cx="2540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4217852226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799076282"/>
                    </a:ext>
                  </a:extLst>
                </a:gridCol>
              </a:tblGrid>
              <a:tr h="502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TP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FN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936953"/>
                  </a:ext>
                </a:extLst>
              </a:tr>
              <a:tr h="502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</a:rPr>
                        <a:t>FP</a:t>
                      </a:r>
                      <a:endParaRPr lang="ko-KR" altLang="en-US" sz="4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</a:rPr>
                        <a:t>TN</a:t>
                      </a:r>
                      <a:endParaRPr lang="ko-KR" altLang="en-US" sz="4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347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967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0" y="35166"/>
            <a:ext cx="12191999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3step-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구축한 모델의 성능측정 및 피처중요도 알아보기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32EDF4-8EE6-4DD0-A6B9-85C33853EA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8" t="70340" r="54644"/>
          <a:stretch/>
        </p:blipFill>
        <p:spPr>
          <a:xfrm>
            <a:off x="368621" y="285227"/>
            <a:ext cx="11454758" cy="4221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9032A6-68E5-4D85-874B-8DE94B265437}"/>
              </a:ext>
            </a:extLst>
          </p:cNvPr>
          <p:cNvSpPr txBox="1"/>
          <p:nvPr/>
        </p:nvSpPr>
        <p:spPr>
          <a:xfrm>
            <a:off x="40639" y="4622430"/>
            <a:ext cx="12110720" cy="20621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Xgboost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plot_importance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함수의 기능은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=&gt;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데이터의 피처 중요도를 그래프로 보여준다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피처 중요도란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=&gt;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label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결정에 각 피처가 얼마나 영향을 주는 지에 대한 척도</a:t>
            </a:r>
          </a:p>
        </p:txBody>
      </p:sp>
    </p:spTree>
    <p:extLst>
      <p:ext uri="{BB962C8B-B14F-4D97-AF65-F5344CB8AC3E}">
        <p14:creationId xmlns:p14="http://schemas.microsoft.com/office/powerpoint/2010/main" val="2855274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0" y="35166"/>
            <a:ext cx="12191999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3step-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구축한 모델의 성능측정 및 피처중요도 알아보기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E4BB96-F732-4CF1-A643-F35EBC36A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4" y="31509"/>
            <a:ext cx="5800725" cy="679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A0DF492-C9A4-46C5-B2A4-586AB5FB3A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" t="84277" r="24311" b="7337"/>
          <a:stretch/>
        </p:blipFill>
        <p:spPr bwMode="auto">
          <a:xfrm>
            <a:off x="6127343" y="3399625"/>
            <a:ext cx="6033311" cy="103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D3C6018-616E-4522-8DAD-DAD77B7A43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" t="4937" r="3918" b="86833"/>
          <a:stretch/>
        </p:blipFill>
        <p:spPr bwMode="auto">
          <a:xfrm>
            <a:off x="6081477" y="213492"/>
            <a:ext cx="5962884" cy="136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D3B702-10C8-45DF-9F41-98A635762138}"/>
              </a:ext>
            </a:extLst>
          </p:cNvPr>
          <p:cNvSpPr txBox="1"/>
          <p:nvPr/>
        </p:nvSpPr>
        <p:spPr>
          <a:xfrm>
            <a:off x="6243636" y="2339578"/>
            <a:ext cx="580072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피처 중요도가 높은 성분들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1DCDAE-47EF-427D-A4B3-B121667F821A}"/>
              </a:ext>
            </a:extLst>
          </p:cNvPr>
          <p:cNvSpPr txBox="1"/>
          <p:nvPr/>
        </p:nvSpPr>
        <p:spPr>
          <a:xfrm>
            <a:off x="6243635" y="5224678"/>
            <a:ext cx="580072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피처 중요도가 낮은 성분들</a:t>
            </a:r>
          </a:p>
        </p:txBody>
      </p:sp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692C9D9B-788D-4DBD-9D59-BDAD9C74DE70}"/>
              </a:ext>
            </a:extLst>
          </p:cNvPr>
          <p:cNvSpPr/>
          <p:nvPr/>
        </p:nvSpPr>
        <p:spPr>
          <a:xfrm>
            <a:off x="6987680" y="4522203"/>
            <a:ext cx="584616" cy="702475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CACAAD5F-B5C7-42E0-8A24-977AF41FDD4A}"/>
              </a:ext>
            </a:extLst>
          </p:cNvPr>
          <p:cNvSpPr/>
          <p:nvPr/>
        </p:nvSpPr>
        <p:spPr>
          <a:xfrm>
            <a:off x="6987680" y="1642147"/>
            <a:ext cx="584616" cy="702475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170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6E5E2"/>
          </a:fgClr>
          <a:bgClr>
            <a:srgbClr val="EDEC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B7368A-EE7A-467F-92ED-33DB039C42FE}"/>
              </a:ext>
            </a:extLst>
          </p:cNvPr>
          <p:cNvSpPr/>
          <p:nvPr/>
        </p:nvSpPr>
        <p:spPr>
          <a:xfrm>
            <a:off x="0" y="3395955"/>
            <a:ext cx="12192000" cy="3479800"/>
          </a:xfrm>
          <a:prstGeom prst="rect">
            <a:avLst/>
          </a:prstGeom>
          <a:pattFill prst="lgGrid">
            <a:fgClr>
              <a:srgbClr val="97B1C3"/>
            </a:fgClr>
            <a:bgClr>
              <a:srgbClr val="A2B9C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196850" y="2217747"/>
            <a:ext cx="11798300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i="1" kern="0" dirty="0">
                <a:solidFill>
                  <a:srgbClr val="A17D60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kumimoji="0" lang="en-US" altLang="ko-KR" sz="5400" b="1" i="1" u="none" strike="noStrike" kern="0" cap="none" spc="0" normalizeH="0" baseline="0" noProof="0" dirty="0">
                <a:ln>
                  <a:noFill/>
                </a:ln>
                <a:solidFill>
                  <a:srgbClr val="A17D6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Light GBM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84891-E66C-4160-8D5D-6E802BD55EFC}"/>
              </a:ext>
            </a:extLst>
          </p:cNvPr>
          <p:cNvSpPr txBox="1"/>
          <p:nvPr/>
        </p:nvSpPr>
        <p:spPr>
          <a:xfrm>
            <a:off x="4643021" y="3429000"/>
            <a:ext cx="4820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Light </a:t>
            </a:r>
            <a:r>
              <a:rPr kumimoji="0" lang="en-US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Gradien</a:t>
            </a:r>
            <a:r>
              <a:rPr lang="en-US" altLang="ko-KR" sz="2400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 Boosting Machine</a:t>
            </a:r>
            <a:endParaRPr kumimoji="0" lang="ko-KR" altLang="en-US" sz="6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4843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35166"/>
            <a:ext cx="6805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200" b="1" kern="0" dirty="0" err="1">
                <a:solidFill>
                  <a:schemeClr val="bg1"/>
                </a:solidFill>
              </a:rPr>
              <a:t>XGBoost</a:t>
            </a:r>
            <a:r>
              <a:rPr lang="ko-KR" altLang="en-US" sz="3200" b="1" kern="0" dirty="0">
                <a:solidFill>
                  <a:schemeClr val="bg1"/>
                </a:solidFill>
              </a:rPr>
              <a:t> </a:t>
            </a:r>
            <a:r>
              <a:rPr lang="en-US" altLang="ko-KR" sz="3200" b="1" kern="0" dirty="0">
                <a:solidFill>
                  <a:schemeClr val="bg1"/>
                </a:solidFill>
              </a:rPr>
              <a:t>VS Light GBM</a:t>
            </a:r>
            <a:endParaRPr lang="ko-KR" altLang="en-US" sz="3200" b="1" kern="0" dirty="0">
              <a:solidFill>
                <a:schemeClr val="bg1"/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60620C89-AFDD-4574-8CFC-5613F0B880A1}"/>
              </a:ext>
            </a:extLst>
          </p:cNvPr>
          <p:cNvSpPr/>
          <p:nvPr/>
        </p:nvSpPr>
        <p:spPr>
          <a:xfrm>
            <a:off x="2032000" y="4321616"/>
            <a:ext cx="8128000" cy="2219531"/>
          </a:xfrm>
          <a:custGeom>
            <a:avLst/>
            <a:gdLst>
              <a:gd name="connsiteX0" fmla="*/ 0 w 8128000"/>
              <a:gd name="connsiteY0" fmla="*/ 0 h 2219531"/>
              <a:gd name="connsiteX1" fmla="*/ 8128000 w 8128000"/>
              <a:gd name="connsiteY1" fmla="*/ 0 h 2219531"/>
              <a:gd name="connsiteX2" fmla="*/ 8128000 w 8128000"/>
              <a:gd name="connsiteY2" fmla="*/ 2219531 h 2219531"/>
              <a:gd name="connsiteX3" fmla="*/ 0 w 8128000"/>
              <a:gd name="connsiteY3" fmla="*/ 2219531 h 2219531"/>
              <a:gd name="connsiteX4" fmla="*/ 0 w 8128000"/>
              <a:gd name="connsiteY4" fmla="*/ 0 h 221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2219531">
                <a:moveTo>
                  <a:pt x="0" y="0"/>
                </a:moveTo>
                <a:lnTo>
                  <a:pt x="8128000" y="0"/>
                </a:lnTo>
                <a:lnTo>
                  <a:pt x="8128000" y="2219531"/>
                </a:lnTo>
                <a:lnTo>
                  <a:pt x="0" y="22195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808" tIns="241808" rIns="241808" bIns="1262792" numCol="1" spcCol="1270" anchor="ctr" anchorCtr="0">
            <a:noAutofit/>
          </a:bodyPr>
          <a:lstStyle/>
          <a:p>
            <a:pPr marL="0" lvl="0" indent="0" algn="ctr" defTabSz="1511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3400" kern="1200" dirty="0"/>
              <a:t>Light GBM</a:t>
            </a:r>
            <a:endParaRPr lang="ko-KR" altLang="en-US" sz="3400" kern="1200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5E668E42-A3B3-4F01-A01C-59DB085B23FA}"/>
              </a:ext>
            </a:extLst>
          </p:cNvPr>
          <p:cNvSpPr/>
          <p:nvPr/>
        </p:nvSpPr>
        <p:spPr>
          <a:xfrm>
            <a:off x="2032000" y="5475773"/>
            <a:ext cx="4064000" cy="1020984"/>
          </a:xfrm>
          <a:custGeom>
            <a:avLst/>
            <a:gdLst>
              <a:gd name="connsiteX0" fmla="*/ 0 w 4064000"/>
              <a:gd name="connsiteY0" fmla="*/ 0 h 1020984"/>
              <a:gd name="connsiteX1" fmla="*/ 4064000 w 4064000"/>
              <a:gd name="connsiteY1" fmla="*/ 0 h 1020984"/>
              <a:gd name="connsiteX2" fmla="*/ 4064000 w 4064000"/>
              <a:gd name="connsiteY2" fmla="*/ 1020984 h 1020984"/>
              <a:gd name="connsiteX3" fmla="*/ 0 w 4064000"/>
              <a:gd name="connsiteY3" fmla="*/ 1020984 h 1020984"/>
              <a:gd name="connsiteX4" fmla="*/ 0 w 4064000"/>
              <a:gd name="connsiteY4" fmla="*/ 0 h 102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4000" h="1020984">
                <a:moveTo>
                  <a:pt x="0" y="0"/>
                </a:moveTo>
                <a:lnTo>
                  <a:pt x="4064000" y="0"/>
                </a:lnTo>
                <a:lnTo>
                  <a:pt x="4064000" y="1020984"/>
                </a:lnTo>
                <a:lnTo>
                  <a:pt x="0" y="10209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008" tIns="11430" rIns="64008" bIns="11430" numCol="1" spcCol="1270" anchor="ctr" anchorCtr="0">
            <a:noAutofit/>
          </a:bodyPr>
          <a:lstStyle/>
          <a:p>
            <a:pPr marL="0" lvl="0" indent="0" algn="just" defTabSz="400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200" kern="1200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ko-KR" altLang="en-US" sz="1200" kern="1200" dirty="0">
                <a:solidFill>
                  <a:schemeClr val="accent1">
                    <a:lumMod val="75000"/>
                  </a:schemeClr>
                </a:solidFill>
              </a:rPr>
              <a:t>학습과 예측수행에 걸리는 시간이 짧다</a:t>
            </a:r>
            <a:endParaRPr lang="en-US" altLang="ko-KR" sz="1200" kern="12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just" defTabSz="400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200" kern="1200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en-US" altLang="ko-KR" sz="1200" kern="1200" dirty="0" err="1">
                <a:solidFill>
                  <a:schemeClr val="accent1">
                    <a:lumMod val="75000"/>
                  </a:schemeClr>
                </a:solidFill>
              </a:rPr>
              <a:t>XGBoost</a:t>
            </a:r>
            <a:r>
              <a:rPr lang="ko-KR" altLang="en-US" sz="1200" kern="1200" dirty="0">
                <a:solidFill>
                  <a:schemeClr val="accent1">
                    <a:lumMod val="75000"/>
                  </a:schemeClr>
                </a:solidFill>
              </a:rPr>
              <a:t>와</a:t>
            </a:r>
            <a:r>
              <a:rPr lang="en-US" altLang="ko-KR" sz="1200" kern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200" kern="1200" dirty="0">
                <a:solidFill>
                  <a:schemeClr val="accent1">
                    <a:lumMod val="75000"/>
                  </a:schemeClr>
                </a:solidFill>
              </a:rPr>
              <a:t>성능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동일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just" defTabSz="400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200" kern="1200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ko-KR" altLang="en-US" sz="1200" kern="1200" dirty="0">
                <a:solidFill>
                  <a:schemeClr val="accent1">
                    <a:lumMod val="75000"/>
                  </a:schemeClr>
                </a:solidFill>
              </a:rPr>
              <a:t>메모리 사용량이 비교적 적다</a:t>
            </a:r>
            <a:endParaRPr lang="en-US" altLang="ko-KR" sz="1200" kern="12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just" defTabSz="400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200" kern="1200" dirty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ko-KR" altLang="en-US" sz="1200" kern="1200" dirty="0">
                <a:solidFill>
                  <a:schemeClr val="accent1">
                    <a:lumMod val="75000"/>
                  </a:schemeClr>
                </a:solidFill>
              </a:rPr>
              <a:t>명목형 변수의 자동변환과 최적분할</a:t>
            </a:r>
            <a:endParaRPr lang="en-US" altLang="ko-KR" sz="1200" kern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12D5ECB5-B278-4F01-BBAB-FA6A3DD0D61D}"/>
              </a:ext>
            </a:extLst>
          </p:cNvPr>
          <p:cNvSpPr/>
          <p:nvPr/>
        </p:nvSpPr>
        <p:spPr>
          <a:xfrm>
            <a:off x="6096000" y="5475773"/>
            <a:ext cx="4064000" cy="1020984"/>
          </a:xfrm>
          <a:custGeom>
            <a:avLst/>
            <a:gdLst>
              <a:gd name="connsiteX0" fmla="*/ 0 w 4064000"/>
              <a:gd name="connsiteY0" fmla="*/ 0 h 1020984"/>
              <a:gd name="connsiteX1" fmla="*/ 4064000 w 4064000"/>
              <a:gd name="connsiteY1" fmla="*/ 0 h 1020984"/>
              <a:gd name="connsiteX2" fmla="*/ 4064000 w 4064000"/>
              <a:gd name="connsiteY2" fmla="*/ 1020984 h 1020984"/>
              <a:gd name="connsiteX3" fmla="*/ 0 w 4064000"/>
              <a:gd name="connsiteY3" fmla="*/ 1020984 h 1020984"/>
              <a:gd name="connsiteX4" fmla="*/ 0 w 4064000"/>
              <a:gd name="connsiteY4" fmla="*/ 0 h 102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4000" h="1020984">
                <a:moveTo>
                  <a:pt x="0" y="0"/>
                </a:moveTo>
                <a:lnTo>
                  <a:pt x="4064000" y="0"/>
                </a:lnTo>
                <a:lnTo>
                  <a:pt x="4064000" y="1020984"/>
                </a:lnTo>
                <a:lnTo>
                  <a:pt x="0" y="10209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lnRef>
          <a:fillRef idx="1"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fillRef>
          <a:effectRef idx="0"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17780" rIns="99568" bIns="17780" numCol="1" spcCol="1270" anchor="ctr" anchorCtr="0">
            <a:noAutofit/>
          </a:bodyPr>
          <a:lstStyle/>
          <a:p>
            <a:pPr marL="0" lvl="0" indent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400" kern="1200" dirty="0">
                <a:solidFill>
                  <a:srgbClr val="E54C4F"/>
                </a:solidFill>
              </a:rPr>
              <a:t>과적합이 발생하기 쉽다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1ECBF65C-19F1-44BF-A3F3-74678D005F3A}"/>
              </a:ext>
            </a:extLst>
          </p:cNvPr>
          <p:cNvSpPr/>
          <p:nvPr/>
        </p:nvSpPr>
        <p:spPr>
          <a:xfrm>
            <a:off x="2032000" y="941268"/>
            <a:ext cx="8128000" cy="3413642"/>
          </a:xfrm>
          <a:custGeom>
            <a:avLst/>
            <a:gdLst>
              <a:gd name="connsiteX0" fmla="*/ 0 w 8128000"/>
              <a:gd name="connsiteY0" fmla="*/ 1195559 h 3413640"/>
              <a:gd name="connsiteX1" fmla="*/ 3637295 w 8128000"/>
              <a:gd name="connsiteY1" fmla="*/ 1195559 h 3413640"/>
              <a:gd name="connsiteX2" fmla="*/ 3637295 w 8128000"/>
              <a:gd name="connsiteY2" fmla="*/ 853410 h 3413640"/>
              <a:gd name="connsiteX3" fmla="*/ 3210590 w 8128000"/>
              <a:gd name="connsiteY3" fmla="*/ 853410 h 3413640"/>
              <a:gd name="connsiteX4" fmla="*/ 4064000 w 8128000"/>
              <a:gd name="connsiteY4" fmla="*/ 0 h 3413640"/>
              <a:gd name="connsiteX5" fmla="*/ 4917410 w 8128000"/>
              <a:gd name="connsiteY5" fmla="*/ 853410 h 3413640"/>
              <a:gd name="connsiteX6" fmla="*/ 4490705 w 8128000"/>
              <a:gd name="connsiteY6" fmla="*/ 853410 h 3413640"/>
              <a:gd name="connsiteX7" fmla="*/ 4490705 w 8128000"/>
              <a:gd name="connsiteY7" fmla="*/ 1195559 h 3413640"/>
              <a:gd name="connsiteX8" fmla="*/ 8128000 w 8128000"/>
              <a:gd name="connsiteY8" fmla="*/ 1195559 h 3413640"/>
              <a:gd name="connsiteX9" fmla="*/ 8128000 w 8128000"/>
              <a:gd name="connsiteY9" fmla="*/ 3413640 h 3413640"/>
              <a:gd name="connsiteX10" fmla="*/ 0 w 8128000"/>
              <a:gd name="connsiteY10" fmla="*/ 3413640 h 3413640"/>
              <a:gd name="connsiteX11" fmla="*/ 0 w 8128000"/>
              <a:gd name="connsiteY11" fmla="*/ 1195559 h 341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28000" h="3413640">
                <a:moveTo>
                  <a:pt x="8128000" y="2218081"/>
                </a:moveTo>
                <a:lnTo>
                  <a:pt x="4490705" y="2218081"/>
                </a:lnTo>
                <a:lnTo>
                  <a:pt x="4490705" y="2560230"/>
                </a:lnTo>
                <a:lnTo>
                  <a:pt x="4917410" y="2560230"/>
                </a:lnTo>
                <a:lnTo>
                  <a:pt x="4064000" y="3413639"/>
                </a:lnTo>
                <a:lnTo>
                  <a:pt x="3210590" y="2560230"/>
                </a:lnTo>
                <a:lnTo>
                  <a:pt x="3637295" y="2560230"/>
                </a:lnTo>
                <a:lnTo>
                  <a:pt x="3637295" y="2218081"/>
                </a:lnTo>
                <a:lnTo>
                  <a:pt x="0" y="2218081"/>
                </a:lnTo>
                <a:lnTo>
                  <a:pt x="0" y="1"/>
                </a:lnTo>
                <a:lnTo>
                  <a:pt x="8128000" y="1"/>
                </a:lnTo>
                <a:lnTo>
                  <a:pt x="8128000" y="221808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808" tIns="241809" rIns="241808" bIns="2457262" numCol="1" spcCol="1270" anchor="ctr" anchorCtr="0">
            <a:noAutofit/>
          </a:bodyPr>
          <a:lstStyle/>
          <a:p>
            <a:pPr marL="0" lvl="0" indent="0" algn="ctr" defTabSz="1511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3400" kern="1200" dirty="0" err="1"/>
              <a:t>XGBoost</a:t>
            </a:r>
            <a:endParaRPr lang="ko-KR" altLang="en-US" sz="3400" kern="1200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B6958756-B8B0-4156-8F7F-66A365F00167}"/>
              </a:ext>
            </a:extLst>
          </p:cNvPr>
          <p:cNvSpPr/>
          <p:nvPr/>
        </p:nvSpPr>
        <p:spPr>
          <a:xfrm>
            <a:off x="2032000" y="2139457"/>
            <a:ext cx="4064000" cy="1020678"/>
          </a:xfrm>
          <a:custGeom>
            <a:avLst/>
            <a:gdLst>
              <a:gd name="connsiteX0" fmla="*/ 0 w 4064000"/>
              <a:gd name="connsiteY0" fmla="*/ 0 h 1020678"/>
              <a:gd name="connsiteX1" fmla="*/ 4064000 w 4064000"/>
              <a:gd name="connsiteY1" fmla="*/ 0 h 1020678"/>
              <a:gd name="connsiteX2" fmla="*/ 4064000 w 4064000"/>
              <a:gd name="connsiteY2" fmla="*/ 1020678 h 1020678"/>
              <a:gd name="connsiteX3" fmla="*/ 0 w 4064000"/>
              <a:gd name="connsiteY3" fmla="*/ 1020678 h 1020678"/>
              <a:gd name="connsiteX4" fmla="*/ 0 w 4064000"/>
              <a:gd name="connsiteY4" fmla="*/ 0 h 1020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4000" h="1020678">
                <a:moveTo>
                  <a:pt x="0" y="0"/>
                </a:moveTo>
                <a:lnTo>
                  <a:pt x="4064000" y="0"/>
                </a:lnTo>
                <a:lnTo>
                  <a:pt x="4064000" y="1020678"/>
                </a:lnTo>
                <a:lnTo>
                  <a:pt x="0" y="1020678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17780" rIns="99568" bIns="17780" numCol="1" spcCol="1270" anchor="ctr" anchorCtr="0">
            <a:noAutofit/>
          </a:bodyPr>
          <a:lstStyle/>
          <a:p>
            <a:pPr marL="0" lvl="0" indent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400" kern="1200" dirty="0">
                <a:solidFill>
                  <a:schemeClr val="accent1">
                    <a:lumMod val="75000"/>
                  </a:schemeClr>
                </a:solidFill>
              </a:rPr>
              <a:t>과적합이 일어날 확률이 적다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958306FD-1E7F-434F-8E9D-949FFA084744}"/>
              </a:ext>
            </a:extLst>
          </p:cNvPr>
          <p:cNvSpPr/>
          <p:nvPr/>
        </p:nvSpPr>
        <p:spPr>
          <a:xfrm>
            <a:off x="6096000" y="2139457"/>
            <a:ext cx="4064000" cy="1020678"/>
          </a:xfrm>
          <a:custGeom>
            <a:avLst/>
            <a:gdLst>
              <a:gd name="connsiteX0" fmla="*/ 0 w 4064000"/>
              <a:gd name="connsiteY0" fmla="*/ 0 h 1020678"/>
              <a:gd name="connsiteX1" fmla="*/ 4064000 w 4064000"/>
              <a:gd name="connsiteY1" fmla="*/ 0 h 1020678"/>
              <a:gd name="connsiteX2" fmla="*/ 4064000 w 4064000"/>
              <a:gd name="connsiteY2" fmla="*/ 1020678 h 1020678"/>
              <a:gd name="connsiteX3" fmla="*/ 0 w 4064000"/>
              <a:gd name="connsiteY3" fmla="*/ 1020678 h 1020678"/>
              <a:gd name="connsiteX4" fmla="*/ 0 w 4064000"/>
              <a:gd name="connsiteY4" fmla="*/ 0 h 1020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4000" h="1020678">
                <a:moveTo>
                  <a:pt x="0" y="0"/>
                </a:moveTo>
                <a:lnTo>
                  <a:pt x="4064000" y="0"/>
                </a:lnTo>
                <a:lnTo>
                  <a:pt x="4064000" y="1020678"/>
                </a:lnTo>
                <a:lnTo>
                  <a:pt x="0" y="1020678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15240" rIns="85344" bIns="15240" numCol="1" spcCol="1270" anchor="ctr" anchorCtr="0">
            <a:noAutofit/>
          </a:bodyPr>
          <a:lstStyle/>
          <a:p>
            <a:pPr marL="0" lvl="0" indent="0" algn="just" defTabSz="533400" latinLnBrk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200" kern="1200" dirty="0">
                <a:solidFill>
                  <a:srgbClr val="E54C4F"/>
                </a:solidFill>
              </a:rPr>
              <a:t>1. </a:t>
            </a:r>
            <a:r>
              <a:rPr lang="ko-KR" altLang="en-US" sz="1200" kern="1200" dirty="0">
                <a:solidFill>
                  <a:srgbClr val="E54C4F"/>
                </a:solidFill>
              </a:rPr>
              <a:t>메모리 사용량이 많다</a:t>
            </a:r>
            <a:endParaRPr lang="en-US" altLang="ko-KR" sz="1200" kern="1200" dirty="0">
              <a:solidFill>
                <a:srgbClr val="E54C4F"/>
              </a:solidFill>
            </a:endParaRPr>
          </a:p>
          <a:p>
            <a:pPr marL="0" lvl="0" indent="0" algn="just" defTabSz="533400" latinLnBrk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200" kern="1200" dirty="0">
                <a:solidFill>
                  <a:srgbClr val="E54C4F"/>
                </a:solidFill>
              </a:rPr>
              <a:t>2. </a:t>
            </a:r>
            <a:r>
              <a:rPr lang="ko-KR" altLang="en-US" sz="1200" kern="1200" dirty="0">
                <a:solidFill>
                  <a:srgbClr val="E54C4F"/>
                </a:solidFill>
              </a:rPr>
              <a:t>수행시간이 길다</a:t>
            </a:r>
            <a:endParaRPr lang="en-US" altLang="ko-KR" sz="1200" kern="1200" dirty="0">
              <a:solidFill>
                <a:srgbClr val="E54C4F"/>
              </a:solidFill>
            </a:endParaRPr>
          </a:p>
          <a:p>
            <a:pPr marL="0" lvl="0" indent="0" algn="just" defTabSz="533400" latinLnBrk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200" kern="1200" dirty="0">
                <a:solidFill>
                  <a:srgbClr val="E54C4F"/>
                </a:solidFill>
              </a:rPr>
              <a:t>3. </a:t>
            </a:r>
            <a:r>
              <a:rPr lang="ko-KR" altLang="en-US" sz="1200" kern="1200" dirty="0">
                <a:solidFill>
                  <a:srgbClr val="E54C4F"/>
                </a:solidFill>
              </a:rPr>
              <a:t>파라미터 튜닝 </a:t>
            </a:r>
            <a:r>
              <a:rPr lang="en-US" altLang="ko-KR" sz="1200" kern="1200" dirty="0">
                <a:solidFill>
                  <a:srgbClr val="E54C4F"/>
                </a:solidFill>
              </a:rPr>
              <a:t>&lt;- (GPU, </a:t>
            </a:r>
            <a:r>
              <a:rPr lang="ko-KR" altLang="en-US" sz="1200" kern="1200" dirty="0">
                <a:solidFill>
                  <a:srgbClr val="E54C4F"/>
                </a:solidFill>
              </a:rPr>
              <a:t>병렬처리</a:t>
            </a:r>
            <a:r>
              <a:rPr lang="en-US" altLang="ko-KR" sz="1200" kern="1200" dirty="0">
                <a:solidFill>
                  <a:srgbClr val="E54C4F"/>
                </a:solidFill>
              </a:rPr>
              <a:t>)</a:t>
            </a:r>
            <a:endParaRPr lang="ko-KR" altLang="en-US" sz="1200" kern="1200" dirty="0">
              <a:solidFill>
                <a:srgbClr val="E54C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868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35166"/>
            <a:ext cx="6805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</a:rPr>
              <a:t>Light GBM</a:t>
            </a:r>
            <a:r>
              <a:rPr lang="en-US" altLang="ko-KR" sz="3200" kern="0" dirty="0">
                <a:solidFill>
                  <a:schemeClr val="bg1"/>
                </a:solidFill>
              </a:rPr>
              <a:t> - Parameters</a:t>
            </a:r>
            <a:endParaRPr lang="ko-KR" altLang="en-US" sz="3200" kern="0" dirty="0">
              <a:solidFill>
                <a:schemeClr val="bg1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3DC951B-643D-44F4-AA6E-C6816E675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655299"/>
              </p:ext>
            </p:extLst>
          </p:nvPr>
        </p:nvGraphicFramePr>
        <p:xfrm>
          <a:off x="534670" y="960120"/>
          <a:ext cx="11122660" cy="5379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42240">
                  <a:extLst>
                    <a:ext uri="{9D8B030D-6E8A-4147-A177-3AD203B41FA5}">
                      <a16:colId xmlns:a16="http://schemas.microsoft.com/office/drawing/2014/main" val="1991202708"/>
                    </a:ext>
                  </a:extLst>
                </a:gridCol>
                <a:gridCol w="7080420">
                  <a:extLst>
                    <a:ext uri="{9D8B030D-6E8A-4147-A177-3AD203B41FA5}">
                      <a16:colId xmlns:a16="http://schemas.microsoft.com/office/drawing/2014/main" val="1173696035"/>
                    </a:ext>
                  </a:extLst>
                </a:gridCol>
              </a:tblGrid>
              <a:tr h="398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Parameters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Detail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524311"/>
                  </a:ext>
                </a:extLst>
              </a:tr>
              <a:tr h="697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Num_iterations</a:t>
                      </a:r>
                      <a:r>
                        <a:rPr lang="en-US" altLang="ko-KR" dirty="0"/>
                        <a:t>[</a:t>
                      </a:r>
                      <a:r>
                        <a:rPr lang="en-US" altLang="ko-KR" dirty="0" err="1"/>
                        <a:t>n_estimators</a:t>
                      </a:r>
                      <a:r>
                        <a:rPr lang="en-US" altLang="ko-KR" dirty="0"/>
                        <a:t>](100)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반복 수행하려는 트리의 개수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많을수록 성능 △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과적합확률 ▲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2582518"/>
                  </a:ext>
                </a:extLst>
              </a:tr>
              <a:tr h="398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learning_rate</a:t>
                      </a:r>
                      <a:r>
                        <a:rPr lang="en-US" altLang="ko-KR" dirty="0"/>
                        <a:t>(0.1)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작을수록 성능△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과적합확률▲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수행시간 ▲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773804"/>
                  </a:ext>
                </a:extLst>
              </a:tr>
              <a:tr h="697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Max_depth</a:t>
                      </a:r>
                      <a:r>
                        <a:rPr lang="en-US" altLang="ko-KR" dirty="0"/>
                        <a:t>(-1)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이하일 때는 깊이 제한 </a:t>
                      </a:r>
                      <a:r>
                        <a:rPr lang="en-US" altLang="ko-KR" dirty="0"/>
                        <a:t>X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과적합확률 ▲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943119"/>
                  </a:ext>
                </a:extLst>
              </a:tr>
              <a:tr h="398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Boosting(</a:t>
                      </a:r>
                      <a:r>
                        <a:rPr lang="en-US" altLang="ko-KR" dirty="0" err="1"/>
                        <a:t>gbdt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부스팅의</a:t>
                      </a:r>
                      <a:r>
                        <a:rPr lang="ko-KR" altLang="en-US" dirty="0"/>
                        <a:t> 트리로 사용할 모델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852"/>
                  </a:ext>
                </a:extLst>
              </a:tr>
              <a:tr h="697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Min_data_in_leaf</a:t>
                      </a:r>
                      <a:r>
                        <a:rPr lang="en-US" altLang="ko-KR" dirty="0"/>
                        <a:t>(20)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최종 결정클래스가 되기 위한 최소 데이터의 양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낮을수록 과적합확률 ▲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626014"/>
                  </a:ext>
                </a:extLst>
              </a:tr>
              <a:tr h="697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feature_fraction</a:t>
                      </a:r>
                      <a:r>
                        <a:rPr lang="en-US" altLang="ko-KR" dirty="0"/>
                        <a:t>(1)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개별 트리를 학습할 때마다 무작위로 선택하는 피처 비율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낮을수록 과적합확률 ▲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304588"/>
                  </a:ext>
                </a:extLst>
              </a:tr>
              <a:tr h="697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bagging_fraction</a:t>
                      </a:r>
                      <a:r>
                        <a:rPr lang="en-US" altLang="ko-KR" dirty="0"/>
                        <a:t>(1)</a:t>
                      </a:r>
                    </a:p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en-US" altLang="ko-KR" dirty="0" err="1"/>
                        <a:t>sub_sample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데이터를 랜덤 </a:t>
                      </a:r>
                      <a:r>
                        <a:rPr lang="ko-KR" altLang="en-US" dirty="0" err="1"/>
                        <a:t>샘플링하는</a:t>
                      </a:r>
                      <a:r>
                        <a:rPr lang="ko-KR" altLang="en-US" dirty="0"/>
                        <a:t> 비율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낮을수록 과적합확률▲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798126"/>
                  </a:ext>
                </a:extLst>
              </a:tr>
              <a:tr h="697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Lambda(0)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정규화</a:t>
                      </a:r>
                      <a:r>
                        <a:rPr lang="en-US" altLang="ko-KR" dirty="0"/>
                        <a:t>(Regularization) </a:t>
                      </a:r>
                      <a:r>
                        <a:rPr lang="ko-KR" altLang="en-US" dirty="0"/>
                        <a:t>정도 조절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낮을수록 과적합확률▲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848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71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ED0149C-5715-4702-993E-759F5F8EFD48}"/>
              </a:ext>
            </a:extLst>
          </p:cNvPr>
          <p:cNvSpPr/>
          <p:nvPr/>
        </p:nvSpPr>
        <p:spPr>
          <a:xfrm>
            <a:off x="843280" y="1422400"/>
            <a:ext cx="6736080" cy="1930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1282943" y="95673"/>
            <a:ext cx="90617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</a:rPr>
              <a:t>Light GBM</a:t>
            </a:r>
            <a:r>
              <a:rPr lang="en-US" altLang="ko-KR" sz="3200" kern="0" dirty="0">
                <a:solidFill>
                  <a:schemeClr val="bg1"/>
                </a:solidFill>
              </a:rPr>
              <a:t> – Hyper Parameter Tuning, </a:t>
            </a:r>
            <a:r>
              <a:rPr lang="en-US" altLang="ko-KR" sz="3200" b="1" kern="0" dirty="0">
                <a:solidFill>
                  <a:schemeClr val="bg1"/>
                </a:solidFill>
              </a:rPr>
              <a:t>HOW</a:t>
            </a:r>
            <a:r>
              <a:rPr lang="en-US" altLang="ko-KR" sz="3200" kern="0" dirty="0">
                <a:solidFill>
                  <a:schemeClr val="bg1"/>
                </a:solidFill>
              </a:rPr>
              <a:t> ???</a:t>
            </a:r>
            <a:endParaRPr lang="ko-KR" altLang="en-US" sz="3200" kern="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2AEA60-214F-4600-829D-B08027917B27}"/>
              </a:ext>
            </a:extLst>
          </p:cNvPr>
          <p:cNvSpPr/>
          <p:nvPr/>
        </p:nvSpPr>
        <p:spPr>
          <a:xfrm>
            <a:off x="1056640" y="1239520"/>
            <a:ext cx="1818640" cy="477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성능 향상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A1F23667-A00B-4FEE-BF0C-41B9EA32B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363456"/>
              </p:ext>
            </p:extLst>
          </p:nvPr>
        </p:nvGraphicFramePr>
        <p:xfrm>
          <a:off x="1282943" y="1961152"/>
          <a:ext cx="5897394" cy="11125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948697">
                  <a:extLst>
                    <a:ext uri="{9D8B030D-6E8A-4147-A177-3AD203B41FA5}">
                      <a16:colId xmlns:a16="http://schemas.microsoft.com/office/drawing/2014/main" val="3141095578"/>
                    </a:ext>
                  </a:extLst>
                </a:gridCol>
                <a:gridCol w="2948697">
                  <a:extLst>
                    <a:ext uri="{9D8B030D-6E8A-4147-A177-3AD203B41FA5}">
                      <a16:colId xmlns:a16="http://schemas.microsoft.com/office/drawing/2014/main" val="3832694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/>
                        <a:t>Max_depth</a:t>
                      </a:r>
                      <a:r>
                        <a:rPr lang="ko-KR" altLang="en-US" b="0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/>
                        <a:t>Learning_rate</a:t>
                      </a:r>
                      <a:r>
                        <a:rPr lang="en-US" altLang="ko-KR" b="0" dirty="0"/>
                        <a:t> </a:t>
                      </a:r>
                      <a:r>
                        <a:rPr lang="ko-KR" altLang="en-US" b="0" dirty="0"/>
                        <a:t>▽</a:t>
                      </a:r>
                      <a:endParaRPr lang="en-US" altLang="ko-K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60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/>
                        <a:t>N_estimators</a:t>
                      </a:r>
                      <a:r>
                        <a:rPr lang="en-US" altLang="ko-KR" b="0" dirty="0"/>
                        <a:t> </a:t>
                      </a:r>
                      <a:r>
                        <a:rPr lang="ko-KR" altLang="en-US" b="0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/>
                        <a:t>Min_data_in_leaf</a:t>
                      </a:r>
                      <a:r>
                        <a:rPr lang="en-US" altLang="ko-KR" b="0" dirty="0"/>
                        <a:t> </a:t>
                      </a:r>
                      <a:r>
                        <a:rPr lang="ko-KR" altLang="en-US" b="0" dirty="0"/>
                        <a:t>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3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/>
                        <a:t>Num_leaves</a:t>
                      </a:r>
                      <a:r>
                        <a:rPr lang="ko-KR" altLang="en-US" b="0" dirty="0"/>
                        <a:t> 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99178"/>
                  </a:ext>
                </a:extLst>
              </a:tr>
            </a:tbl>
          </a:graphicData>
        </a:graphic>
      </p:graphicFrame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048EBCD-BEF8-4FB0-B582-C5A94F7C42AA}"/>
              </a:ext>
            </a:extLst>
          </p:cNvPr>
          <p:cNvSpPr/>
          <p:nvPr/>
        </p:nvSpPr>
        <p:spPr>
          <a:xfrm>
            <a:off x="843280" y="4074432"/>
            <a:ext cx="6736080" cy="1930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8FC432-7669-4EAA-9B20-BC211CD78D6B}"/>
              </a:ext>
            </a:extLst>
          </p:cNvPr>
          <p:cNvSpPr/>
          <p:nvPr/>
        </p:nvSpPr>
        <p:spPr>
          <a:xfrm>
            <a:off x="1056640" y="3891552"/>
            <a:ext cx="1818640" cy="477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 err="1"/>
              <a:t>과적합</a:t>
            </a:r>
            <a:r>
              <a:rPr lang="ko-KR" altLang="en-US" dirty="0"/>
              <a:t> 감소</a:t>
            </a:r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7BA0063F-11A8-44D0-850D-BBE8E0761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86026"/>
              </p:ext>
            </p:extLst>
          </p:nvPr>
        </p:nvGraphicFramePr>
        <p:xfrm>
          <a:off x="1282943" y="4613184"/>
          <a:ext cx="5897394" cy="11125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948697">
                  <a:extLst>
                    <a:ext uri="{9D8B030D-6E8A-4147-A177-3AD203B41FA5}">
                      <a16:colId xmlns:a16="http://schemas.microsoft.com/office/drawing/2014/main" val="3141095578"/>
                    </a:ext>
                  </a:extLst>
                </a:gridCol>
                <a:gridCol w="2948697">
                  <a:extLst>
                    <a:ext uri="{9D8B030D-6E8A-4147-A177-3AD203B41FA5}">
                      <a16:colId xmlns:a16="http://schemas.microsoft.com/office/drawing/2014/main" val="3832694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/>
                        <a:t>Max_depth</a:t>
                      </a:r>
                      <a:r>
                        <a:rPr lang="ko-KR" altLang="en-US" b="0" dirty="0"/>
                        <a:t>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LambdaL2, L1</a:t>
                      </a:r>
                      <a:r>
                        <a:rPr lang="ko-KR" altLang="en-US" b="0" dirty="0"/>
                        <a:t>△</a:t>
                      </a:r>
                      <a:endParaRPr lang="en-US" altLang="ko-K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60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/>
                        <a:t>N_estimators</a:t>
                      </a:r>
                      <a:r>
                        <a:rPr lang="en-US" altLang="ko-KR" b="0" dirty="0"/>
                        <a:t> </a:t>
                      </a:r>
                      <a:r>
                        <a:rPr lang="ko-KR" altLang="en-US" b="0" dirty="0"/>
                        <a:t>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/>
                        <a:t>Min_data_in_leaf</a:t>
                      </a:r>
                      <a:r>
                        <a:rPr lang="en-US" altLang="ko-KR" b="0" dirty="0"/>
                        <a:t> </a:t>
                      </a:r>
                      <a:r>
                        <a:rPr lang="ko-KR" altLang="en-US" b="0" dirty="0"/>
                        <a:t>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3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/>
                        <a:t>Num_leaves</a:t>
                      </a:r>
                      <a:r>
                        <a:rPr lang="ko-KR" altLang="en-US" b="0" dirty="0"/>
                        <a:t> 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9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648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8C38540-FA4C-4709-A254-E202AABE7C6D}"/>
              </a:ext>
            </a:extLst>
          </p:cNvPr>
          <p:cNvSpPr/>
          <p:nvPr/>
        </p:nvSpPr>
        <p:spPr>
          <a:xfrm>
            <a:off x="111760" y="841752"/>
            <a:ext cx="11765280" cy="57622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124416" y="-50800"/>
            <a:ext cx="738534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</a:rPr>
              <a:t>Light GBM</a:t>
            </a:r>
            <a:r>
              <a:rPr lang="en-US" altLang="ko-KR" sz="3200" kern="0" dirty="0">
                <a:solidFill>
                  <a:schemeClr val="bg1"/>
                </a:solidFill>
              </a:rPr>
              <a:t> – Practice</a:t>
            </a:r>
          </a:p>
          <a:p>
            <a:pPr algn="ctr" latinLnBrk="0">
              <a:defRPr/>
            </a:pPr>
            <a:r>
              <a:rPr lang="en-US" altLang="ko-KR" sz="2000" kern="0" dirty="0">
                <a:solidFill>
                  <a:schemeClr val="bg1"/>
                </a:solidFill>
              </a:rPr>
              <a:t>(Breast Cancer Detection)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34854A-1ED0-4B5B-9B49-098ABB427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8" y="1121916"/>
            <a:ext cx="6016942" cy="52019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B1649D-124B-4279-AEED-FF9C80917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70" y="1121916"/>
            <a:ext cx="4127500" cy="5201920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CF44F630-C56C-499E-B512-3D8A4173819E}"/>
              </a:ext>
            </a:extLst>
          </p:cNvPr>
          <p:cNvSpPr/>
          <p:nvPr/>
        </p:nvSpPr>
        <p:spPr>
          <a:xfrm>
            <a:off x="8459468" y="2555240"/>
            <a:ext cx="1217932" cy="1747520"/>
          </a:xfrm>
          <a:prstGeom prst="downArrow">
            <a:avLst/>
          </a:prstGeom>
          <a:solidFill>
            <a:schemeClr val="accent4">
              <a:lumMod val="20000"/>
              <a:lumOff val="8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loss</a:t>
            </a:r>
            <a:r>
              <a:rPr lang="ko-KR" altLang="en-US" dirty="0"/>
              <a:t>감소</a:t>
            </a:r>
          </a:p>
        </p:txBody>
      </p:sp>
    </p:spTree>
    <p:extLst>
      <p:ext uri="{BB962C8B-B14F-4D97-AF65-F5344CB8AC3E}">
        <p14:creationId xmlns:p14="http://schemas.microsoft.com/office/powerpoint/2010/main" val="39350357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8C38540-FA4C-4709-A254-E202AABE7C6D}"/>
              </a:ext>
            </a:extLst>
          </p:cNvPr>
          <p:cNvSpPr/>
          <p:nvPr/>
        </p:nvSpPr>
        <p:spPr>
          <a:xfrm>
            <a:off x="111760" y="841752"/>
            <a:ext cx="11765280" cy="57622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124416" y="-50800"/>
            <a:ext cx="738534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200" b="1" kern="0" dirty="0">
                <a:solidFill>
                  <a:srgbClr val="A17D60"/>
                </a:solidFill>
              </a:rPr>
              <a:t>Light GBM</a:t>
            </a:r>
            <a:r>
              <a:rPr lang="en-US" altLang="ko-KR" sz="3200" kern="0" dirty="0">
                <a:solidFill>
                  <a:srgbClr val="A17D60"/>
                </a:solidFill>
              </a:rPr>
              <a:t> – Practice</a:t>
            </a:r>
          </a:p>
          <a:p>
            <a:pPr algn="ctr" latinLnBrk="0">
              <a:defRPr/>
            </a:pPr>
            <a:r>
              <a:rPr lang="en-US" altLang="ko-KR" sz="2000" kern="0" dirty="0">
                <a:solidFill>
                  <a:srgbClr val="A17D60"/>
                </a:solidFill>
              </a:rPr>
              <a:t>(Breast Cancer Detection)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34854A-1ED0-4B5B-9B49-098ABB427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6" y="1121916"/>
            <a:ext cx="5606414" cy="52019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B1649D-124B-4279-AEED-FF9C80917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95692"/>
            <a:ext cx="4127500" cy="5201920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CF44F630-C56C-499E-B512-3D8A4173819E}"/>
              </a:ext>
            </a:extLst>
          </p:cNvPr>
          <p:cNvSpPr/>
          <p:nvPr/>
        </p:nvSpPr>
        <p:spPr>
          <a:xfrm>
            <a:off x="7717788" y="2555240"/>
            <a:ext cx="1217932" cy="1747520"/>
          </a:xfrm>
          <a:prstGeom prst="downArrow">
            <a:avLst/>
          </a:prstGeom>
          <a:solidFill>
            <a:schemeClr val="accent4">
              <a:lumMod val="20000"/>
              <a:lumOff val="8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loss</a:t>
            </a:r>
            <a:r>
              <a:rPr lang="ko-KR" altLang="en-US" dirty="0"/>
              <a:t>감소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7C89F6-1B57-4290-AFED-937EA00A89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4BFD9A8-8E92-428A-99CF-57605E4BCA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644" y="2555240"/>
            <a:ext cx="6761512" cy="19121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DE85A38-AFD3-4B32-8A9D-C775A6C04CA1}"/>
              </a:ext>
            </a:extLst>
          </p:cNvPr>
          <p:cNvSpPr/>
          <p:nvPr/>
        </p:nvSpPr>
        <p:spPr>
          <a:xfrm>
            <a:off x="2693670" y="4062477"/>
            <a:ext cx="6328410" cy="240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6709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8C38540-FA4C-4709-A254-E202AABE7C6D}"/>
              </a:ext>
            </a:extLst>
          </p:cNvPr>
          <p:cNvSpPr/>
          <p:nvPr/>
        </p:nvSpPr>
        <p:spPr>
          <a:xfrm>
            <a:off x="111760" y="841752"/>
            <a:ext cx="11765280" cy="57622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124416" y="-50800"/>
            <a:ext cx="738534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</a:rPr>
              <a:t>Light GBM</a:t>
            </a:r>
            <a:r>
              <a:rPr lang="en-US" altLang="ko-KR" sz="3200" kern="0" dirty="0">
                <a:solidFill>
                  <a:schemeClr val="bg1"/>
                </a:solidFill>
              </a:rPr>
              <a:t> – Practice</a:t>
            </a:r>
          </a:p>
          <a:p>
            <a:pPr algn="ctr" latinLnBrk="0">
              <a:defRPr/>
            </a:pPr>
            <a:r>
              <a:rPr lang="en-US" altLang="ko-KR" sz="2000" kern="0" dirty="0">
                <a:solidFill>
                  <a:schemeClr val="bg1"/>
                </a:solidFill>
              </a:rPr>
              <a:t>(Breast Cancer Detection)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351AC4-9CE9-4D47-A7A9-A193CB2A77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" r="638"/>
          <a:stretch/>
        </p:blipFill>
        <p:spPr>
          <a:xfrm>
            <a:off x="1032436" y="1037475"/>
            <a:ext cx="9923928" cy="53708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F8CF70-E56D-4299-A299-72687ED1C1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6"/>
          <a:stretch/>
        </p:blipFill>
        <p:spPr>
          <a:xfrm>
            <a:off x="6197600" y="3311230"/>
            <a:ext cx="4378960" cy="262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1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6E5E2"/>
          </a:fgClr>
          <a:bgClr>
            <a:srgbClr val="EDEC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B7368A-EE7A-467F-92ED-33DB039C42FE}"/>
              </a:ext>
            </a:extLst>
          </p:cNvPr>
          <p:cNvSpPr/>
          <p:nvPr/>
        </p:nvSpPr>
        <p:spPr>
          <a:xfrm>
            <a:off x="0" y="3395955"/>
            <a:ext cx="12192000" cy="3479800"/>
          </a:xfrm>
          <a:prstGeom prst="rect">
            <a:avLst/>
          </a:prstGeom>
          <a:pattFill prst="lgGrid">
            <a:fgClr>
              <a:srgbClr val="97B1C3"/>
            </a:fgClr>
            <a:bgClr>
              <a:srgbClr val="A2B9C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196850" y="2217747"/>
            <a:ext cx="11798300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1" u="none" strike="noStrike" kern="0" cap="none" spc="0" normalizeH="0" baseline="0" noProof="0" dirty="0">
                <a:ln>
                  <a:noFill/>
                </a:ln>
                <a:solidFill>
                  <a:srgbClr val="A17D6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GBM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84891-E66C-4160-8D5D-6E802BD55EFC}"/>
              </a:ext>
            </a:extLst>
          </p:cNvPr>
          <p:cNvSpPr txBox="1"/>
          <p:nvPr/>
        </p:nvSpPr>
        <p:spPr>
          <a:xfrm>
            <a:off x="4643021" y="3429000"/>
            <a:ext cx="4820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Gradient Boosting Machine</a:t>
            </a:r>
            <a:endParaRPr kumimoji="0" lang="ko-KR" altLang="en-US" sz="6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526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3C1A6C4-FC57-4210-AF16-912B748C9DCC}"/>
              </a:ext>
            </a:extLst>
          </p:cNvPr>
          <p:cNvSpPr/>
          <p:nvPr/>
        </p:nvSpPr>
        <p:spPr>
          <a:xfrm>
            <a:off x="2551136" y="83856"/>
            <a:ext cx="73853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3200" b="1" kern="0" dirty="0">
                <a:solidFill>
                  <a:schemeClr val="bg1"/>
                </a:solidFill>
              </a:rPr>
              <a:t>과제</a:t>
            </a:r>
            <a:r>
              <a:rPr lang="en-US" altLang="ko-KR" sz="3200" b="1" kern="0" dirty="0">
                <a:solidFill>
                  <a:schemeClr val="bg1"/>
                </a:solidFill>
              </a:rPr>
              <a:t>??</a:t>
            </a:r>
            <a:endParaRPr lang="en-US" altLang="ko-KR" sz="2000" kern="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3A97060-7E85-45FA-A664-A97CC7D1861C}"/>
              </a:ext>
            </a:extLst>
          </p:cNvPr>
          <p:cNvSpPr/>
          <p:nvPr/>
        </p:nvSpPr>
        <p:spPr>
          <a:xfrm>
            <a:off x="1107440" y="1937006"/>
            <a:ext cx="4328160" cy="43418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4F725D-0D3C-4D05-AB99-21797D9D0EE2}"/>
              </a:ext>
            </a:extLst>
          </p:cNvPr>
          <p:cNvSpPr/>
          <p:nvPr/>
        </p:nvSpPr>
        <p:spPr>
          <a:xfrm>
            <a:off x="1107440" y="1710183"/>
            <a:ext cx="2113280" cy="584775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Iris data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F4AF250-F668-4D78-A291-79CC79F9D592}"/>
              </a:ext>
            </a:extLst>
          </p:cNvPr>
          <p:cNvSpPr/>
          <p:nvPr/>
        </p:nvSpPr>
        <p:spPr>
          <a:xfrm>
            <a:off x="6807202" y="1937006"/>
            <a:ext cx="4328160" cy="43418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984B5A-BAD6-4104-AB7B-0F8006D09839}"/>
              </a:ext>
            </a:extLst>
          </p:cNvPr>
          <p:cNvSpPr/>
          <p:nvPr/>
        </p:nvSpPr>
        <p:spPr>
          <a:xfrm>
            <a:off x="6807202" y="1710183"/>
            <a:ext cx="2113280" cy="5847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Wine data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053AFD-8F6F-47A2-96DB-44CF7A99A6DD}"/>
              </a:ext>
            </a:extLst>
          </p:cNvPr>
          <p:cNvSpPr/>
          <p:nvPr/>
        </p:nvSpPr>
        <p:spPr>
          <a:xfrm>
            <a:off x="1859280" y="2504440"/>
            <a:ext cx="2885440" cy="7882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GBM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5DF705-1CE9-4A97-B941-1031E96064FF}"/>
              </a:ext>
            </a:extLst>
          </p:cNvPr>
          <p:cNvSpPr/>
          <p:nvPr/>
        </p:nvSpPr>
        <p:spPr>
          <a:xfrm>
            <a:off x="1859280" y="3655085"/>
            <a:ext cx="2885440" cy="7882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XGBoost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2B2452-2D87-4E4C-B358-1190F40771D8}"/>
              </a:ext>
            </a:extLst>
          </p:cNvPr>
          <p:cNvSpPr/>
          <p:nvPr/>
        </p:nvSpPr>
        <p:spPr>
          <a:xfrm>
            <a:off x="1859280" y="4805730"/>
            <a:ext cx="2885440" cy="7882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LightGBM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09F59A-0D54-47FA-B606-74070A9313CD}"/>
              </a:ext>
            </a:extLst>
          </p:cNvPr>
          <p:cNvSpPr/>
          <p:nvPr/>
        </p:nvSpPr>
        <p:spPr>
          <a:xfrm>
            <a:off x="7559040" y="2504440"/>
            <a:ext cx="2885440" cy="7882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GBM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8E9554-61B3-4A6D-947C-3AEBD3073ABA}"/>
              </a:ext>
            </a:extLst>
          </p:cNvPr>
          <p:cNvSpPr/>
          <p:nvPr/>
        </p:nvSpPr>
        <p:spPr>
          <a:xfrm>
            <a:off x="7559040" y="3628897"/>
            <a:ext cx="2885440" cy="8144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XGBoost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413F88-6633-4149-B39E-A8F28AA5BDB8}"/>
              </a:ext>
            </a:extLst>
          </p:cNvPr>
          <p:cNvSpPr/>
          <p:nvPr/>
        </p:nvSpPr>
        <p:spPr>
          <a:xfrm>
            <a:off x="7559040" y="4805731"/>
            <a:ext cx="2885440" cy="7882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LightGBM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402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1565128" y="2767280"/>
            <a:ext cx="90617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8000" b="1" kern="0" dirty="0">
                <a:solidFill>
                  <a:srgbClr val="FAB56A"/>
                </a:solidFill>
              </a:rPr>
              <a:t>Q&amp;A</a:t>
            </a:r>
            <a:endParaRPr lang="ko-KR" altLang="en-US" sz="8000" kern="0" dirty="0">
              <a:solidFill>
                <a:srgbClr val="FAB5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3550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CD983A-C4A3-4A6A-91F7-E6D5AA413463}"/>
              </a:ext>
            </a:extLst>
          </p:cNvPr>
          <p:cNvSpPr/>
          <p:nvPr/>
        </p:nvSpPr>
        <p:spPr>
          <a:xfrm>
            <a:off x="1463528" y="2767280"/>
            <a:ext cx="90617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8000" b="1" kern="0" dirty="0">
                <a:solidFill>
                  <a:srgbClr val="FAB56A"/>
                </a:solidFill>
              </a:rPr>
              <a:t>THANK YOU</a:t>
            </a:r>
            <a:endParaRPr lang="ko-KR" altLang="en-US" sz="8000" kern="0" dirty="0">
              <a:solidFill>
                <a:srgbClr val="FAB5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95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35166"/>
            <a:ext cx="6805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GBM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5506" y="1329383"/>
            <a:ext cx="11878235" cy="4596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A17D60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Gradient Boost Machine(GBM)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A17D60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: AdaBoost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A17D60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와 유사하나 가중치 업데이트를 경사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A17D60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하강법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A17D60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(Gradient Descent)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A17D60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이용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A229FC-5A22-4973-89C4-35F3CAA78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7" y="2476415"/>
            <a:ext cx="11878235" cy="424243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86E45B1-B56A-4A9C-B860-B3FA1FE3CBA9}"/>
              </a:ext>
            </a:extLst>
          </p:cNvPr>
          <p:cNvSpPr/>
          <p:nvPr/>
        </p:nvSpPr>
        <p:spPr>
          <a:xfrm>
            <a:off x="5936973" y="5893219"/>
            <a:ext cx="5897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출처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4"/>
              </a:rPr>
              <a:t>https://3months.tistory.com/368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782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3211537" y="-127394"/>
            <a:ext cx="6805246" cy="82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GBM - Parameters</a:t>
            </a:r>
            <a:endParaRPr lang="ko-KR" altLang="en-US" sz="3600" b="1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792E259-C92A-4247-B327-E6A212958509}"/>
                  </a:ext>
                </a:extLst>
              </p14:cNvPr>
              <p14:cNvContentPartPr/>
              <p14:nvPr/>
            </p14:nvContentPartPr>
            <p14:xfrm>
              <a:off x="2457360" y="5346720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792E259-C92A-4247-B327-E6A2129585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8000" y="5337360"/>
                <a:ext cx="19080" cy="190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4888D9AD-CD24-4595-B15B-A4D54E33B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0932"/>
              </p:ext>
            </p:extLst>
          </p:nvPr>
        </p:nvGraphicFramePr>
        <p:xfrm>
          <a:off x="400922" y="1187212"/>
          <a:ext cx="11390156" cy="50002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11206">
                  <a:extLst>
                    <a:ext uri="{9D8B030D-6E8A-4147-A177-3AD203B41FA5}">
                      <a16:colId xmlns:a16="http://schemas.microsoft.com/office/drawing/2014/main" val="606146038"/>
                    </a:ext>
                  </a:extLst>
                </a:gridCol>
                <a:gridCol w="9378950">
                  <a:extLst>
                    <a:ext uri="{9D8B030D-6E8A-4147-A177-3AD203B41FA5}">
                      <a16:colId xmlns:a16="http://schemas.microsoft.com/office/drawing/2014/main" val="3479564818"/>
                    </a:ext>
                  </a:extLst>
                </a:gridCol>
              </a:tblGrid>
              <a:tr h="1000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parameters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Detail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81514"/>
                  </a:ext>
                </a:extLst>
              </a:tr>
              <a:tr h="1000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Loss</a:t>
                      </a:r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경사 하강법에서 사용할 비용 함수 지정</a:t>
                      </a:r>
                      <a:endParaRPr lang="en-US" altLang="ko-KR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기본값 </a:t>
                      </a:r>
                      <a:r>
                        <a:rPr lang="en-US" altLang="ko-KR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: deviance</a:t>
                      </a:r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145731"/>
                  </a:ext>
                </a:extLst>
              </a:tr>
              <a:tr h="1000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Learning_rate</a:t>
                      </a:r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Weak learner</a:t>
                      </a:r>
                      <a:r>
                        <a:rPr lang="ko-KR" alt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가 순차적으로 오류 값을 보정해 나가는 데 적용하는 계수</a:t>
                      </a:r>
                      <a:endParaRPr lang="en-US" altLang="ko-KR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기본값</a:t>
                      </a:r>
                      <a:r>
                        <a:rPr lang="en-US" altLang="ko-KR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:0.1, </a:t>
                      </a:r>
                      <a:r>
                        <a:rPr lang="ko-KR" alt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설정 가능 범위 </a:t>
                      </a:r>
                      <a:r>
                        <a:rPr lang="en-US" altLang="ko-KR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: 0~1</a:t>
                      </a:r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997479"/>
                  </a:ext>
                </a:extLst>
              </a:tr>
              <a:tr h="1000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n_estimators</a:t>
                      </a:r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Weak learner</a:t>
                      </a:r>
                      <a:r>
                        <a:rPr lang="ko-KR" alt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의 개수</a:t>
                      </a:r>
                      <a:endParaRPr lang="en-US" altLang="ko-KR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기본값</a:t>
                      </a:r>
                      <a:r>
                        <a:rPr lang="en-US" altLang="ko-KR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:100</a:t>
                      </a:r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089113"/>
                  </a:ext>
                </a:extLst>
              </a:tr>
              <a:tr h="1000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subsample</a:t>
                      </a:r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Weak learner</a:t>
                      </a:r>
                      <a:r>
                        <a:rPr lang="ko-KR" alt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가 학습에 사용하는 데이터의 샘플링 비율</a:t>
                      </a:r>
                      <a:endParaRPr lang="en-US" altLang="ko-KR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기본값</a:t>
                      </a:r>
                      <a:r>
                        <a:rPr lang="en-US" altLang="ko-KR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:1(</a:t>
                      </a:r>
                      <a:r>
                        <a:rPr lang="ko-KR" alt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전체 데이터 사용을 의미</a:t>
                      </a:r>
                      <a:r>
                        <a:rPr lang="en-US" altLang="ko-KR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360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30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0B11CF2-2BF8-4117-8D29-094E7A093784}"/>
              </a:ext>
            </a:extLst>
          </p:cNvPr>
          <p:cNvSpPr/>
          <p:nvPr/>
        </p:nvSpPr>
        <p:spPr>
          <a:xfrm>
            <a:off x="340360" y="1029006"/>
            <a:ext cx="11511280" cy="543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3424897" y="20320"/>
            <a:ext cx="6805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Parameters - </a:t>
            </a:r>
            <a:r>
              <a:rPr lang="en-US" altLang="ko-KR" sz="3600" b="1" dirty="0" err="1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Learning_rate</a:t>
            </a:r>
            <a:endParaRPr lang="ko-KR" altLang="en-US" sz="3600" b="1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792E259-C92A-4247-B327-E6A212958509}"/>
                  </a:ext>
                </a:extLst>
              </p14:cNvPr>
              <p14:cNvContentPartPr/>
              <p14:nvPr/>
            </p14:nvContentPartPr>
            <p14:xfrm>
              <a:off x="2457360" y="5346720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792E259-C92A-4247-B327-E6A2129585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8000" y="5337360"/>
                <a:ext cx="19080" cy="190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B24C90A7-3C5F-48FE-A3BD-A463D913A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376925"/>
              </p:ext>
            </p:extLst>
          </p:nvPr>
        </p:nvGraphicFramePr>
        <p:xfrm>
          <a:off x="985520" y="1610976"/>
          <a:ext cx="4998720" cy="4271663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2261947081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1867498134"/>
                    </a:ext>
                  </a:extLst>
                </a:gridCol>
              </a:tblGrid>
              <a:tr h="66488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rgbClr val="FF7C8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learning_rate</a:t>
                      </a:r>
                      <a:r>
                        <a:rPr lang="en-US" altLang="ko-KR" dirty="0">
                          <a:solidFill>
                            <a:srgbClr val="FF7C8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rgbClr val="FF7C8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▼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021058"/>
                  </a:ext>
                </a:extLst>
              </a:tr>
              <a:tr h="3606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장점 </a:t>
                      </a:r>
                      <a:r>
                        <a:rPr kumimoji="0" lang="en-US" altLang="ko-K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: </a:t>
                      </a:r>
                      <a:r>
                        <a:rPr kumimoji="0" lang="ko-KR" alt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업데이트되는 값이 작아져서 최소 오류 값을 찾아 </a:t>
                      </a:r>
                      <a:r>
                        <a:rPr kumimoji="0" lang="ko-KR" altLang="en-US" sz="18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예측 성능이 높아질 가능성 높음</a:t>
                      </a:r>
                      <a:endParaRPr kumimoji="0" lang="en-US" altLang="ko-KR" sz="180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  <a:p>
                      <a:pPr latinLnBrk="1"/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단점 </a:t>
                      </a:r>
                      <a:r>
                        <a:rPr kumimoji="0" lang="en-US" altLang="ko-K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: </a:t>
                      </a:r>
                      <a:r>
                        <a:rPr kumimoji="0" lang="ko-KR" alt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시간이 오래 걸리고 반복 횟수가 부족하면 모든 </a:t>
                      </a:r>
                      <a:r>
                        <a:rPr kumimoji="0" lang="en-US" altLang="ko-K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weak learner</a:t>
                      </a:r>
                      <a:r>
                        <a:rPr kumimoji="0" lang="ko-KR" alt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의 반복이 </a:t>
                      </a:r>
                      <a:r>
                        <a:rPr kumimoji="0" lang="ko-KR" altLang="en-US" sz="18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완료돼도 최소 오류 값을 찾지 못할 수 있음</a:t>
                      </a:r>
                    </a:p>
                    <a:p>
                      <a:pPr latinLnBrk="1"/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267515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A0B46144-17F1-42BA-AC40-5402AB6BA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933828"/>
              </p:ext>
            </p:extLst>
          </p:nvPr>
        </p:nvGraphicFramePr>
        <p:xfrm>
          <a:off x="6217920" y="1610975"/>
          <a:ext cx="5191760" cy="42716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95880">
                  <a:extLst>
                    <a:ext uri="{9D8B030D-6E8A-4147-A177-3AD203B41FA5}">
                      <a16:colId xmlns:a16="http://schemas.microsoft.com/office/drawing/2014/main" val="2261947081"/>
                    </a:ext>
                  </a:extLst>
                </a:gridCol>
                <a:gridCol w="2595880">
                  <a:extLst>
                    <a:ext uri="{9D8B030D-6E8A-4147-A177-3AD203B41FA5}">
                      <a16:colId xmlns:a16="http://schemas.microsoft.com/office/drawing/2014/main" val="1867498134"/>
                    </a:ext>
                  </a:extLst>
                </a:gridCol>
              </a:tblGrid>
              <a:tr h="66269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 err="1">
                          <a:solidFill>
                            <a:srgbClr val="FF7C8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learning_rate</a:t>
                      </a:r>
                      <a:r>
                        <a:rPr lang="en-US" altLang="ko-KR" dirty="0">
                          <a:solidFill>
                            <a:srgbClr val="FF7C8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rgbClr val="FF7C8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▲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021058"/>
                  </a:ext>
                </a:extLst>
              </a:tr>
              <a:tr h="36089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장점 </a:t>
                      </a:r>
                      <a:r>
                        <a:rPr kumimoji="0" lang="en-US" altLang="ko-K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: </a:t>
                      </a:r>
                      <a:r>
                        <a:rPr kumimoji="0" lang="ko-KR" altLang="en-US" sz="18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빠른 수행이 가능</a:t>
                      </a:r>
                      <a:endParaRPr kumimoji="0" lang="en-US" altLang="ko-KR" sz="180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  <a:p>
                      <a:pPr latinLnBrk="1"/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단점 </a:t>
                      </a:r>
                      <a:r>
                        <a:rPr kumimoji="0" lang="en-US" altLang="ko-KR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: </a:t>
                      </a:r>
                      <a:r>
                        <a:rPr kumimoji="0" lang="ko-KR" alt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최소 오류 값을 찾지 못하고 그냥 지나쳐 버려 </a:t>
                      </a:r>
                      <a:r>
                        <a:rPr kumimoji="0" lang="ko-KR" altLang="en-US" sz="18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예측 성능이 떨어질 가능성이 높음</a:t>
                      </a:r>
                    </a:p>
                    <a:p>
                      <a:pPr latinLnBrk="1"/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267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75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35166"/>
            <a:ext cx="6805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Parameters – </a:t>
            </a:r>
            <a:r>
              <a:rPr kumimoji="0" lang="en-US" altLang="ko-KR" sz="3600" b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n_estimators</a:t>
            </a:r>
            <a:endParaRPr kumimoji="0" lang="en-US" altLang="ko-KR" sz="3600" b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8258" y="1414290"/>
            <a:ext cx="642590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kumimoji="0" lang="en-US" altLang="ko-K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n_estimators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792E259-C92A-4247-B327-E6A212958509}"/>
                  </a:ext>
                </a:extLst>
              </p14:cNvPr>
              <p14:cNvContentPartPr/>
              <p14:nvPr/>
            </p14:nvContentPartPr>
            <p14:xfrm>
              <a:off x="2457360" y="5346720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792E259-C92A-4247-B327-E6A2129585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8000" y="5337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76066611-9066-45FB-AD43-941AE4A531D4}"/>
              </a:ext>
            </a:extLst>
          </p:cNvPr>
          <p:cNvSpPr/>
          <p:nvPr/>
        </p:nvSpPr>
        <p:spPr>
          <a:xfrm>
            <a:off x="188258" y="1999065"/>
            <a:ext cx="1176277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weak learner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개수를 의미</a:t>
            </a:r>
            <a:r>
              <a:rPr lang="ko-KR" altLang="en-US" sz="2800" dirty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하며</a:t>
            </a:r>
            <a:r>
              <a:rPr lang="en-US" altLang="ko-KR" sz="2800" dirty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높을수록 성능 △</a:t>
            </a:r>
            <a:r>
              <a:rPr lang="en-US" altLang="ko-KR" sz="2800" dirty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수행시간 ▲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B854AC-A409-4D14-B452-F435F3842F38}"/>
              </a:ext>
            </a:extLst>
          </p:cNvPr>
          <p:cNvSpPr/>
          <p:nvPr/>
        </p:nvSpPr>
        <p:spPr>
          <a:xfrm>
            <a:off x="188258" y="4203835"/>
            <a:ext cx="655798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learning_rate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와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n_estimator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관계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23CDBC-773E-45C4-8CE3-1890D95EDD60}"/>
              </a:ext>
            </a:extLst>
          </p:cNvPr>
          <p:cNvSpPr/>
          <p:nvPr/>
        </p:nvSpPr>
        <p:spPr>
          <a:xfrm>
            <a:off x="188258" y="4727055"/>
            <a:ext cx="1176277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learning rate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 작으면 성능은 일정 수준까지 향상될 확률은 높아지는데 이 때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n_estimator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을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줄여줌으로써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학습시간이 너무 길어지는 </a:t>
            </a:r>
            <a:r>
              <a:rPr lang="ko-KR" altLang="en-US" sz="2800" dirty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것을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방지 할 수 있다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46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E4CD4E6-3094-43B6-9AAA-103E7F323C3B}"/>
              </a:ext>
            </a:extLst>
          </p:cNvPr>
          <p:cNvSpPr/>
          <p:nvPr/>
        </p:nvSpPr>
        <p:spPr>
          <a:xfrm>
            <a:off x="91440" y="883920"/>
            <a:ext cx="12009120" cy="5938914"/>
          </a:xfrm>
          <a:prstGeom prst="rect">
            <a:avLst/>
          </a:prstGeom>
          <a:solidFill>
            <a:srgbClr val="AED1D3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35166"/>
            <a:ext cx="6805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GBM – Code(1)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792E259-C92A-4247-B327-E6A212958509}"/>
                  </a:ext>
                </a:extLst>
              </p14:cNvPr>
              <p14:cNvContentPartPr/>
              <p14:nvPr/>
            </p14:nvContentPartPr>
            <p14:xfrm>
              <a:off x="2457360" y="5346720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792E259-C92A-4247-B327-E6A2129585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8000" y="533736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CCA1215-3108-4800-B9DF-16CC95FE7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286" y="1006643"/>
            <a:ext cx="9418003" cy="16723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A25253-60F3-4F02-A2EE-A39B50508D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2711" y="2679337"/>
            <a:ext cx="9446578" cy="399581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19B37EF-DCEF-40BB-BF4C-6EA90D1AFEDA}"/>
              </a:ext>
            </a:extLst>
          </p:cNvPr>
          <p:cNvSpPr/>
          <p:nvPr/>
        </p:nvSpPr>
        <p:spPr>
          <a:xfrm>
            <a:off x="1401286" y="2781381"/>
            <a:ext cx="4415763" cy="204462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45B9F1-9674-480B-AD57-4CD54DC81702}"/>
              </a:ext>
            </a:extLst>
          </p:cNvPr>
          <p:cNvSpPr/>
          <p:nvPr/>
        </p:nvSpPr>
        <p:spPr>
          <a:xfrm>
            <a:off x="6154489" y="3163754"/>
            <a:ext cx="1788160" cy="129032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GBM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D82D8E-FA17-40AD-A671-6971C8B612EB}"/>
              </a:ext>
            </a:extLst>
          </p:cNvPr>
          <p:cNvSpPr/>
          <p:nvPr/>
        </p:nvSpPr>
        <p:spPr>
          <a:xfrm>
            <a:off x="8375129" y="3163754"/>
            <a:ext cx="1788160" cy="129032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GridSearchCV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A439BC-BCAC-4E19-9790-4AAD4B0E4006}"/>
              </a:ext>
            </a:extLst>
          </p:cNvPr>
          <p:cNvSpPr/>
          <p:nvPr/>
        </p:nvSpPr>
        <p:spPr>
          <a:xfrm>
            <a:off x="1401285" y="1006643"/>
            <a:ext cx="4415763" cy="3446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49384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2699</Words>
  <Application>Microsoft Office PowerPoint</Application>
  <PresentationFormat>와이드스크린</PresentationFormat>
  <Paragraphs>452</Paragraphs>
  <Slides>42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08서울남산체 B</vt:lpstr>
      <vt:lpstr>맑은 고딕</vt:lpstr>
      <vt:lpstr>Arial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장재용</cp:lastModifiedBy>
  <cp:revision>343</cp:revision>
  <dcterms:created xsi:type="dcterms:W3CDTF">2019-02-08T07:37:09Z</dcterms:created>
  <dcterms:modified xsi:type="dcterms:W3CDTF">2019-09-25T16:51:45Z</dcterms:modified>
</cp:coreProperties>
</file>