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393" r:id="rId2"/>
    <p:sldId id="323" r:id="rId3"/>
    <p:sldId id="386" r:id="rId4"/>
    <p:sldId id="395" r:id="rId5"/>
    <p:sldId id="394" r:id="rId6"/>
    <p:sldId id="396" r:id="rId7"/>
    <p:sldId id="397" r:id="rId8"/>
    <p:sldId id="399" r:id="rId9"/>
    <p:sldId id="398" r:id="rId10"/>
    <p:sldId id="400" r:id="rId11"/>
    <p:sldId id="40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C4F"/>
    <a:srgbClr val="A17D60"/>
    <a:srgbClr val="A2B9C9"/>
    <a:srgbClr val="AED1D3"/>
    <a:srgbClr val="FBCA92"/>
    <a:srgbClr val="FAB56A"/>
    <a:srgbClr val="FABD7A"/>
    <a:srgbClr val="FF7C80"/>
    <a:srgbClr val="F7AF9D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3" autoAdjust="0"/>
    <p:restoredTop sz="68640" autoAdjust="0"/>
  </p:normalViewPr>
  <p:slideViewPr>
    <p:cSldViewPr snapToGrid="0">
      <p:cViewPr varScale="1">
        <p:scale>
          <a:sx n="58" d="100"/>
          <a:sy n="58" d="100"/>
        </p:scale>
        <p:origin x="189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9-22T14:25:11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6826 14852 0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9-22T14:25:11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6826 14852 0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9-22T14:25:11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6826 14852 0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9-22T14:25:11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6826 14852 0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9-22T14:25:11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6826 14852 0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9-22T14:25:11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6826 14852 0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0B720-63EB-443E-AE4D-2F9D5BF1EA4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72603-1A09-410A-859D-27457F5532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0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3months.tistory.com/368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72603-1A09-410A-859D-27457F5532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26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n_job</a:t>
            </a:r>
            <a:r>
              <a:rPr lang="en-US" altLang="ko-KR" dirty="0"/>
              <a:t>=4</a:t>
            </a:r>
            <a:r>
              <a:rPr lang="ko-KR" altLang="en-US" dirty="0"/>
              <a:t>로 한 경우 시간이 조금 덜 걸림</a:t>
            </a:r>
            <a:r>
              <a:rPr lang="en-US" altLang="ko-KR" dirty="0"/>
              <a:t>. -&gt; </a:t>
            </a:r>
            <a:r>
              <a:rPr lang="en-US" altLang="ko-KR" dirty="0" err="1"/>
              <a:t>cpu</a:t>
            </a:r>
            <a:r>
              <a:rPr lang="ko-KR" altLang="en-US" dirty="0"/>
              <a:t>가 많으면 </a:t>
            </a:r>
            <a:r>
              <a:rPr lang="en-US" altLang="ko-KR" dirty="0" err="1"/>
              <a:t>n_job</a:t>
            </a:r>
            <a:r>
              <a:rPr lang="ko-KR" altLang="en-US" dirty="0"/>
              <a:t>을 </a:t>
            </a:r>
            <a:r>
              <a:rPr lang="ko-KR" altLang="en-US" dirty="0" err="1"/>
              <a:t>크게해서</a:t>
            </a:r>
            <a:r>
              <a:rPr lang="ko-KR" altLang="en-US" dirty="0"/>
              <a:t> 학습시키는게 </a:t>
            </a:r>
            <a:r>
              <a:rPr lang="ko-KR" altLang="en-US" dirty="0" err="1"/>
              <a:t>좋아보임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72603-1A09-410A-859D-27457F5532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39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부스팅</a:t>
            </a:r>
            <a:r>
              <a:rPr lang="ko-KR" altLang="en-US" dirty="0"/>
              <a:t> 알고리즘에 대한 정의 설명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여기서 약한 학습기는 보통 </a:t>
            </a:r>
            <a:r>
              <a:rPr lang="en-US" altLang="ko-KR" dirty="0"/>
              <a:t>Decision Tree</a:t>
            </a:r>
            <a:r>
              <a:rPr lang="ko-KR" altLang="en-US" dirty="0"/>
              <a:t>를 많이 사용 </a:t>
            </a:r>
            <a:r>
              <a:rPr lang="ko-KR" altLang="en-US" dirty="0" err="1"/>
              <a:t>한다고함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잘못 예측한 데이터에 가중치를 </a:t>
            </a:r>
            <a:r>
              <a:rPr lang="ko-KR" altLang="en-US" dirty="0" err="1"/>
              <a:t>부여한다는건</a:t>
            </a:r>
            <a:r>
              <a:rPr lang="ko-KR" altLang="en-US" dirty="0"/>
              <a:t> 해당 데이터에 대한 오차를 계산한때 좀 더 </a:t>
            </a:r>
            <a:r>
              <a:rPr lang="ko-KR" altLang="en-US" dirty="0" err="1"/>
              <a:t>패널티를</a:t>
            </a:r>
            <a:r>
              <a:rPr lang="ko-KR" altLang="en-US" dirty="0"/>
              <a:t> 준다는 뜻임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대표적인 예시 두개 있다고 소개하고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72603-1A09-410A-859D-27457F5532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91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AdaBoost</a:t>
            </a:r>
            <a:r>
              <a:rPr lang="ko-KR" altLang="en-US" dirty="0"/>
              <a:t>에 대해 그림을 통해 설명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*[original data set</a:t>
            </a:r>
            <a:r>
              <a:rPr lang="ko-KR" altLang="en-US" dirty="0"/>
              <a:t>을 </a:t>
            </a:r>
            <a:r>
              <a:rPr lang="en-US" altLang="ko-KR" dirty="0"/>
              <a:t>weak learner1</a:t>
            </a:r>
            <a:r>
              <a:rPr lang="ko-KR" altLang="en-US" dirty="0"/>
              <a:t>로 학습 후 예측 </a:t>
            </a:r>
            <a:r>
              <a:rPr lang="en-US" altLang="ko-KR" dirty="0"/>
              <a:t>-&gt; </a:t>
            </a:r>
            <a:r>
              <a:rPr lang="ko-KR" altLang="en-US" dirty="0"/>
              <a:t>오류 데이터에 가중치 부가 </a:t>
            </a:r>
            <a:r>
              <a:rPr lang="en-US" altLang="ko-KR" dirty="0"/>
              <a:t>-&gt; update </a:t>
            </a:r>
            <a:r>
              <a:rPr lang="ko-KR" altLang="en-US" dirty="0"/>
              <a:t>된 </a:t>
            </a:r>
            <a:r>
              <a:rPr lang="en-US" altLang="ko-KR" dirty="0"/>
              <a:t>data set</a:t>
            </a:r>
            <a:r>
              <a:rPr lang="ko-KR" altLang="en-US" dirty="0"/>
              <a:t>을 </a:t>
            </a:r>
            <a:r>
              <a:rPr lang="en-US" altLang="ko-KR" dirty="0"/>
              <a:t>weak learner2</a:t>
            </a:r>
            <a:r>
              <a:rPr lang="ko-KR" altLang="en-US" dirty="0"/>
              <a:t>로 학습 후 예측 </a:t>
            </a:r>
            <a:r>
              <a:rPr lang="en-US" altLang="ko-KR" dirty="0"/>
              <a:t>-&gt; </a:t>
            </a:r>
            <a:r>
              <a:rPr lang="ko-KR" altLang="en-US" dirty="0"/>
              <a:t>오류 데이터에 가중치 부가 </a:t>
            </a:r>
            <a:r>
              <a:rPr lang="en-US" altLang="ko-KR" dirty="0"/>
              <a:t>-&gt; update </a:t>
            </a:r>
            <a:r>
              <a:rPr lang="ko-KR" altLang="en-US" dirty="0"/>
              <a:t>된 </a:t>
            </a:r>
            <a:r>
              <a:rPr lang="en-US" altLang="ko-KR" dirty="0"/>
              <a:t>data set</a:t>
            </a:r>
            <a:r>
              <a:rPr lang="ko-KR" altLang="en-US" dirty="0"/>
              <a:t>을 </a:t>
            </a:r>
            <a:r>
              <a:rPr lang="en-US" altLang="ko-KR" dirty="0"/>
              <a:t>weak learner3</a:t>
            </a:r>
            <a:r>
              <a:rPr lang="ko-KR" altLang="en-US" dirty="0"/>
              <a:t>로 학습 후 예측</a:t>
            </a:r>
            <a:r>
              <a:rPr lang="en-US" altLang="ko-KR" dirty="0"/>
              <a:t>]</a:t>
            </a:r>
            <a:r>
              <a:rPr lang="ko-KR" altLang="en-US" dirty="0"/>
              <a:t>을 반복함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ko-KR" altLang="en-US" dirty="0" err="1"/>
              <a:t>결합할때</a:t>
            </a:r>
            <a:r>
              <a:rPr lang="ko-KR" altLang="en-US" dirty="0"/>
              <a:t> 각 </a:t>
            </a:r>
            <a:r>
              <a:rPr lang="en-US" altLang="ko-KR" dirty="0"/>
              <a:t>classifier</a:t>
            </a:r>
            <a:r>
              <a:rPr lang="ko-KR" altLang="en-US" dirty="0"/>
              <a:t>에 가중치를 </a:t>
            </a:r>
            <a:r>
              <a:rPr lang="ko-KR" altLang="en-US" dirty="0" err="1"/>
              <a:t>부여하는것이</a:t>
            </a:r>
            <a:r>
              <a:rPr lang="ko-KR" altLang="en-US" dirty="0"/>
              <a:t> 표시가 </a:t>
            </a:r>
            <a:r>
              <a:rPr lang="ko-KR" altLang="en-US" dirty="0" err="1"/>
              <a:t>안되있는데</a:t>
            </a:r>
            <a:r>
              <a:rPr lang="ko-KR" altLang="en-US" dirty="0"/>
              <a:t> 실제로는 모델에 가중치 부여해서 결합함을 설명</a:t>
            </a:r>
            <a:r>
              <a:rPr lang="en-US" altLang="ko-KR" dirty="0"/>
              <a:t>-&gt;</a:t>
            </a:r>
            <a:r>
              <a:rPr lang="ko-KR" altLang="en-US" dirty="0"/>
              <a:t>모델에 가중치를 </a:t>
            </a:r>
            <a:r>
              <a:rPr lang="ko-KR" altLang="en-US" dirty="0" err="1"/>
              <a:t>부여한다는건</a:t>
            </a:r>
            <a:r>
              <a:rPr lang="ko-KR" altLang="en-US" dirty="0"/>
              <a:t> 해당 모델이 예측한 값을 좀 더 중요하게 생각</a:t>
            </a:r>
            <a:endParaRPr lang="en-US" altLang="ko-KR" dirty="0"/>
          </a:p>
          <a:p>
            <a:r>
              <a:rPr lang="ko-KR" altLang="en-US" dirty="0" err="1"/>
              <a:t>한다는것을</a:t>
            </a:r>
            <a:r>
              <a:rPr lang="ko-KR" altLang="en-US" dirty="0"/>
              <a:t> 의미함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72603-1A09-410A-859D-27457F5532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2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GBM</a:t>
            </a:r>
            <a:r>
              <a:rPr lang="ko-KR" altLang="en-US" dirty="0"/>
              <a:t>은 </a:t>
            </a:r>
            <a:r>
              <a:rPr lang="en-US" altLang="ko-KR" dirty="0"/>
              <a:t>AdaBoost</a:t>
            </a:r>
            <a:r>
              <a:rPr lang="ko-KR" altLang="en-US" dirty="0"/>
              <a:t>와 유사하나 오류 데이터에 가중치를 </a:t>
            </a:r>
            <a:r>
              <a:rPr lang="ko-KR" altLang="en-US" dirty="0" err="1"/>
              <a:t>부여하는데에</a:t>
            </a:r>
            <a:r>
              <a:rPr lang="ko-KR" altLang="en-US" dirty="0"/>
              <a:t> 있어서 </a:t>
            </a:r>
            <a:r>
              <a:rPr lang="en-US" altLang="ko-KR" dirty="0" err="1"/>
              <a:t>Gradint</a:t>
            </a:r>
            <a:r>
              <a:rPr lang="en-US" altLang="ko-KR" dirty="0"/>
              <a:t> descent </a:t>
            </a:r>
            <a:r>
              <a:rPr lang="ko-KR" altLang="en-US" dirty="0"/>
              <a:t>기법을 사용함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그림을 보면  </a:t>
            </a:r>
            <a:r>
              <a:rPr lang="en-US" altLang="ko-KR" dirty="0"/>
              <a:t>2</a:t>
            </a:r>
            <a:r>
              <a:rPr lang="ko-KR" altLang="en-US" dirty="0"/>
              <a:t>번에 미분을 하는 부분이 있는데 그 부호가 음수인 </a:t>
            </a:r>
            <a:r>
              <a:rPr lang="ko-KR" altLang="en-US" dirty="0" err="1"/>
              <a:t>미분값을</a:t>
            </a:r>
            <a:r>
              <a:rPr lang="ko-KR" altLang="en-US" dirty="0"/>
              <a:t> 다음 </a:t>
            </a:r>
            <a:r>
              <a:rPr lang="en-US" altLang="ko-KR" dirty="0"/>
              <a:t>training set</a:t>
            </a:r>
            <a:r>
              <a:rPr lang="ko-KR" altLang="en-US" dirty="0"/>
              <a:t>에 사용하고 있어서 오류 데이터에 가중치를 부여할 때 </a:t>
            </a:r>
            <a:r>
              <a:rPr lang="en-US" altLang="ko-KR" dirty="0"/>
              <a:t>Gradient descent</a:t>
            </a:r>
            <a:r>
              <a:rPr lang="ko-KR" altLang="en-US" dirty="0"/>
              <a:t>를 이용한다고 </a:t>
            </a:r>
            <a:r>
              <a:rPr lang="ko-KR" altLang="en-US" dirty="0" err="1"/>
              <a:t>하는것</a:t>
            </a:r>
            <a:r>
              <a:rPr lang="ko-KR" altLang="en-US" dirty="0"/>
              <a:t> 같음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번 식의 동그라미 친 부분이 </a:t>
            </a:r>
            <a:r>
              <a:rPr lang="en-US" altLang="ko-KR" dirty="0" err="1"/>
              <a:t>learning_rate</a:t>
            </a:r>
            <a:r>
              <a:rPr lang="ko-KR" altLang="en-US" dirty="0"/>
              <a:t>인데 이걸 상수로 지정하면 </a:t>
            </a:r>
            <a:r>
              <a:rPr lang="en-US" altLang="ko-KR" dirty="0"/>
              <a:t>3</a:t>
            </a:r>
            <a:r>
              <a:rPr lang="ko-KR" altLang="en-US" dirty="0"/>
              <a:t>번은 </a:t>
            </a:r>
            <a:r>
              <a:rPr lang="ko-KR" altLang="en-US" dirty="0" err="1"/>
              <a:t>생략한다고함</a:t>
            </a:r>
            <a:r>
              <a:rPr lang="en-US" altLang="ko-KR" dirty="0"/>
              <a:t>.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https://3months.tistory.com/368</a:t>
            </a:r>
            <a:r>
              <a:rPr lang="en-US" altLang="ko-KR" dirty="0"/>
              <a:t>) -&gt; </a:t>
            </a:r>
            <a:r>
              <a:rPr lang="ko-KR" altLang="en-US" dirty="0"/>
              <a:t>궁금하면 개인적으로 보면 좋겠음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Gradient descent</a:t>
            </a:r>
            <a:r>
              <a:rPr lang="ko-KR" altLang="en-US" dirty="0"/>
              <a:t>는 다음장에서 다뤄서 여기는</a:t>
            </a:r>
            <a:r>
              <a:rPr lang="en-US" altLang="ko-KR" dirty="0"/>
              <a:t> </a:t>
            </a:r>
            <a:r>
              <a:rPr lang="ko-KR" altLang="en-US" dirty="0"/>
              <a:t>그냥 </a:t>
            </a:r>
            <a:r>
              <a:rPr lang="ko-KR" altLang="en-US" dirty="0" err="1"/>
              <a:t>그런게</a:t>
            </a:r>
            <a:r>
              <a:rPr lang="ko-KR" altLang="en-US" dirty="0"/>
              <a:t> </a:t>
            </a:r>
            <a:r>
              <a:rPr lang="ko-KR" altLang="en-US" dirty="0" err="1"/>
              <a:t>있구나하고</a:t>
            </a:r>
            <a:r>
              <a:rPr lang="ko-KR" altLang="en-US" dirty="0"/>
              <a:t>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72603-1A09-410A-859D-27457F5532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8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소개할 </a:t>
            </a:r>
            <a:r>
              <a:rPr lang="en-US" altLang="ko-KR" dirty="0"/>
              <a:t>4</a:t>
            </a:r>
            <a:r>
              <a:rPr lang="ko-KR" altLang="en-US" dirty="0"/>
              <a:t>가지 이외 </a:t>
            </a:r>
            <a:r>
              <a:rPr lang="en-US" altLang="ko-KR" dirty="0" err="1"/>
              <a:t>max_depth</a:t>
            </a:r>
            <a:r>
              <a:rPr lang="en-US" altLang="ko-KR" dirty="0"/>
              <a:t>, </a:t>
            </a:r>
            <a:r>
              <a:rPr lang="en-US" altLang="ko-KR" dirty="0" err="1"/>
              <a:t>max_features</a:t>
            </a:r>
            <a:r>
              <a:rPr lang="ko-KR" altLang="en-US" dirty="0"/>
              <a:t>등 파라미터가 매우 많지만 자주 쓰는 </a:t>
            </a:r>
            <a:r>
              <a:rPr lang="en-US" altLang="ko-KR" dirty="0"/>
              <a:t>4</a:t>
            </a:r>
            <a:r>
              <a:rPr lang="ko-KR" altLang="en-US" dirty="0"/>
              <a:t>가지 파라미터 소개</a:t>
            </a:r>
            <a:endParaRPr lang="en-US" altLang="ko-KR" dirty="0"/>
          </a:p>
          <a:p>
            <a:r>
              <a:rPr lang="en-US" altLang="ko-KR" dirty="0"/>
              <a:t>GBM</a:t>
            </a:r>
            <a:r>
              <a:rPr lang="ko-KR" altLang="en-US" dirty="0"/>
              <a:t>의 </a:t>
            </a:r>
            <a:r>
              <a:rPr lang="en-US" altLang="ko-KR" dirty="0"/>
              <a:t>parameter 4</a:t>
            </a:r>
            <a:r>
              <a:rPr lang="ko-KR" altLang="en-US" dirty="0"/>
              <a:t>가지 종류 간단하게 소개하고 </a:t>
            </a:r>
            <a:r>
              <a:rPr lang="en-US" altLang="ko-KR" dirty="0" err="1"/>
              <a:t>learning_rate</a:t>
            </a:r>
            <a:r>
              <a:rPr lang="ko-KR" altLang="en-US" dirty="0"/>
              <a:t>와 </a:t>
            </a:r>
            <a:r>
              <a:rPr lang="en-US" altLang="ko-KR" dirty="0" err="1"/>
              <a:t>n_estimator</a:t>
            </a:r>
            <a:r>
              <a:rPr lang="ko-KR" altLang="en-US" dirty="0"/>
              <a:t>는 뒤에 좀 더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72603-1A09-410A-859D-27457F5532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3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Learning rate</a:t>
            </a:r>
            <a:r>
              <a:rPr lang="ko-KR" altLang="en-US" dirty="0"/>
              <a:t>의 값에 따른 장단점을 작은 값과 큰 값에 따라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72603-1A09-410A-859D-27457F5532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0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n_estimator</a:t>
            </a:r>
            <a:r>
              <a:rPr lang="ko-KR" altLang="en-US" dirty="0"/>
              <a:t>의 수에 따른 장단점 소개</a:t>
            </a:r>
            <a:endParaRPr lang="en-US" altLang="ko-KR" dirty="0"/>
          </a:p>
          <a:p>
            <a:r>
              <a:rPr lang="en-US" altLang="ko-KR" dirty="0" err="1"/>
              <a:t>Learning_rate</a:t>
            </a:r>
            <a:r>
              <a:rPr lang="ko-KR" altLang="en-US" dirty="0"/>
              <a:t>와 </a:t>
            </a:r>
            <a:r>
              <a:rPr lang="en-US" altLang="ko-KR" dirty="0" err="1"/>
              <a:t>n_estimator</a:t>
            </a:r>
            <a:r>
              <a:rPr lang="ko-KR" altLang="en-US" dirty="0"/>
              <a:t>의 </a:t>
            </a:r>
            <a:r>
              <a:rPr lang="ko-KR" altLang="en-US" dirty="0" err="1"/>
              <a:t>상호보완적인</a:t>
            </a:r>
            <a:r>
              <a:rPr lang="ko-KR" altLang="en-US" dirty="0"/>
              <a:t> 관계를 소개함 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ko-KR" altLang="en-US" sz="1600" dirty="0">
                <a:solidFill>
                  <a:srgbClr val="C00000"/>
                </a:solidFill>
              </a:rPr>
              <a:t>나는 이게 뭐가 중요한지 모르겠는데 그냥 뺄까</a:t>
            </a:r>
            <a:r>
              <a:rPr lang="en-US" altLang="ko-KR" sz="1600" dirty="0">
                <a:solidFill>
                  <a:srgbClr val="C00000"/>
                </a:solidFill>
              </a:rPr>
              <a:t>??)</a:t>
            </a: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dirty="0" err="1"/>
              <a:t>GridSearch</a:t>
            </a:r>
            <a:r>
              <a:rPr lang="ko-KR" altLang="en-US" dirty="0"/>
              <a:t>를 할 수 없는 상황에서 </a:t>
            </a:r>
            <a:r>
              <a:rPr lang="en-US" altLang="ko-KR" dirty="0" err="1"/>
              <a:t>learning_rate</a:t>
            </a:r>
            <a:r>
              <a:rPr lang="ko-KR" altLang="en-US" dirty="0"/>
              <a:t>와 </a:t>
            </a:r>
            <a:r>
              <a:rPr lang="en-US" altLang="ko-KR" dirty="0" err="1"/>
              <a:t>n_estimator</a:t>
            </a:r>
            <a:r>
              <a:rPr lang="ko-KR" altLang="en-US" dirty="0"/>
              <a:t>의 관계를 이용해서 적당한 값 </a:t>
            </a:r>
            <a:r>
              <a:rPr lang="ko-KR" altLang="en-US" dirty="0" err="1"/>
              <a:t>정해야함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72603-1A09-410A-859D-27457F5532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13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GBM </a:t>
            </a:r>
            <a:r>
              <a:rPr lang="en-US" altLang="ko-KR" dirty="0" err="1"/>
              <a:t>GridSearchCV</a:t>
            </a:r>
            <a:r>
              <a:rPr lang="ko-KR" altLang="en-US" dirty="0"/>
              <a:t>를 이용해서 소요시간과 결과로 나옴 최적의 </a:t>
            </a:r>
            <a:r>
              <a:rPr lang="en-US" altLang="ko-KR" dirty="0"/>
              <a:t>estimator</a:t>
            </a:r>
            <a:r>
              <a:rPr lang="ko-KR" altLang="en-US" dirty="0"/>
              <a:t>로 테스트해서 </a:t>
            </a:r>
            <a:r>
              <a:rPr lang="en-US" altLang="ko-KR" dirty="0"/>
              <a:t>accuracy </a:t>
            </a:r>
            <a:r>
              <a:rPr lang="ko-KR" altLang="en-US" dirty="0"/>
              <a:t>보여줌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72603-1A09-410A-859D-27457F5532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40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GBM </a:t>
            </a:r>
            <a:r>
              <a:rPr lang="en-US" altLang="ko-KR" dirty="0" err="1"/>
              <a:t>GridSearchCV</a:t>
            </a:r>
            <a:r>
              <a:rPr lang="ko-KR" altLang="en-US" dirty="0"/>
              <a:t>를 이용해서 소요시간과 결과로 나옴 최적의 </a:t>
            </a:r>
            <a:r>
              <a:rPr lang="en-US" altLang="ko-KR" dirty="0"/>
              <a:t>estimator</a:t>
            </a:r>
            <a:r>
              <a:rPr lang="ko-KR" altLang="en-US" dirty="0"/>
              <a:t>로 테스트해서 </a:t>
            </a:r>
            <a:r>
              <a:rPr lang="en-US" altLang="ko-KR" dirty="0"/>
              <a:t>accuracy </a:t>
            </a:r>
            <a:r>
              <a:rPr lang="ko-KR" altLang="en-US" dirty="0"/>
              <a:t>보여줌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 err="1"/>
              <a:t>n_jobs</a:t>
            </a:r>
            <a:r>
              <a:rPr lang="en-US" altLang="ko-KR" dirty="0"/>
              <a:t> = 1</a:t>
            </a:r>
            <a:r>
              <a:rPr lang="ko-KR" altLang="en-US" dirty="0"/>
              <a:t>로 기본값을 사용해서 </a:t>
            </a:r>
            <a:r>
              <a:rPr lang="en-US" altLang="ko-KR" dirty="0" err="1"/>
              <a:t>cpu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개만 사용한 상황일때 시간은 약 </a:t>
            </a:r>
            <a:r>
              <a:rPr lang="en-US" altLang="ko-KR" dirty="0"/>
              <a:t>20</a:t>
            </a:r>
            <a:r>
              <a:rPr lang="ko-KR" altLang="en-US" dirty="0" err="1"/>
              <a:t>분정도</a:t>
            </a:r>
            <a:r>
              <a:rPr lang="ko-KR" altLang="en-US" dirty="0"/>
              <a:t> 걸림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72603-1A09-410A-859D-27457F5532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81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6C1F-45A8-40C2-87F0-8CBABA6F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71DC3-3821-46CB-B455-56E87047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82FCB-705D-4E6F-A9CD-B041B5D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FE223-D810-4CD1-A7C1-2A525C8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C475-823A-4BCD-BA50-CBE0D18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59E4-8123-497A-AD73-C4923FE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81961-0E1F-4EA6-A100-168379E3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2A03-DF31-4F0A-B075-2F503C5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D38B-9E2D-4DF7-9EFB-F664DD0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FBD1-4F2D-4967-AB97-B63004B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3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E1275-774F-4144-BF5A-9F97446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0CEC4-30EB-4ED8-82DC-BD9CF543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8907-D1E1-4247-951A-A34D9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CEDF-1F4B-4692-A664-14697414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F5BA-70E8-4FF4-85A0-D4909B7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0232-7DCA-4460-BA3C-FAA7F0E5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49D00-7406-4D08-BA74-AF8A651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A1D4-C7B1-4AA9-BDBD-98ADBF2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6312E-8065-4ED2-941F-FE5B266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68BE8-D3D7-4386-BD6E-B013D2F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BD84-4334-446F-91D3-4349EF95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231E8-A71A-47FF-B89C-117957C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0DA9B-5E59-40A4-A814-891E43D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21B4F-EDFE-43C4-AB63-04B99AB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3D4F1-62E9-4F3F-9AE9-E235202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4C2D1-F923-4B1B-A229-3BFE84AA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09D1-5083-41F3-9EEF-8C0D28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ACA0A-6D2E-4826-8CF8-E8A27AA5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80047-4642-49E2-9654-FDBA584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D8DE8-E613-4C82-A370-69DB8BF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02A49-46BE-4F4A-B492-F75178B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02A8-49A6-4AA6-827C-F8C885D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8865C-C3BD-4021-A08A-C43CAC94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3C090-201A-4762-8689-C48E18E3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B1A64-E4BF-4DFE-AAE9-4D720208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5F67C-6F36-4C47-A0F6-B887AFCC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EB030-F343-4BE3-A688-330B8F5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0320-1209-4C0E-8409-97E1BBB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FCC65-9BD4-4E4F-B8C6-944E4C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8541-91F6-48AF-A9C9-2BB8158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74A09-628E-405E-89E0-B41B942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17B9-F1C2-41C0-9E71-7E2D3AE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35DED-2721-41F2-B10C-E4438FE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5BCB1-E73F-4055-8CA7-4A380B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72BBE-2BF8-4028-939F-5A3702A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4ECCA-AE29-4BD2-9910-B8C834B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1A658-75E6-4548-B7DB-ACEC8EA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BA687-0866-4376-8C24-0F33343B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DAB60-4D95-4D42-93CD-5BD07194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3EE19-C572-4AFB-89C4-BB916DA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52BFA-B4B0-4CAE-8DD9-332C638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D9B-5C25-4E62-B693-7DAD66D3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515A1-B012-4604-AC1C-522021F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E4E33-F714-43B3-B5AD-40FC0C2D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AB77B-A8DC-4013-AE72-65B5E27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D963E-053D-448E-B3FC-7D5DDC0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2A42D-D4BE-446C-8E52-AE7718B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BBC8C-1678-47CA-80BF-95F5599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17451-14E0-4213-92E4-9420AF6D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7782-40AB-499B-A580-9F88C906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C17FA-E597-40AB-A5C5-8871EB71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982C-F139-4FDF-8F84-1B0F6FB1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91D4-B90F-4DFC-B2C8-EFB07ADF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3months.tistory.com/36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14627" y="1890472"/>
            <a:ext cx="2859578" cy="2859578"/>
          </a:xfrm>
          <a:prstGeom prst="ellipse">
            <a:avLst/>
          </a:prstGeom>
          <a:solidFill>
            <a:srgbClr val="A2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162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185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201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24627" y="1890472"/>
            <a:ext cx="2859578" cy="2859578"/>
          </a:xfrm>
          <a:prstGeom prst="ellipse">
            <a:avLst/>
          </a:prstGeom>
          <a:solidFill>
            <a:srgbClr val="A17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161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125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96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334627" y="1890472"/>
            <a:ext cx="2859578" cy="2859578"/>
          </a:xfrm>
          <a:prstGeom prst="ellipse">
            <a:avLst/>
          </a:prstGeom>
          <a:solidFill>
            <a:srgbClr val="E5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229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76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79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2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CUAI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14:cNvPr>
              <p14:cNvContentPartPr/>
              <p14:nvPr/>
            </p14:nvContentPartPr>
            <p14:xfrm>
              <a:off x="2457360" y="534672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000" y="53373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3605EA32-FCF7-4BF9-A7E9-BAB036D4F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5" y="1047271"/>
            <a:ext cx="11753850" cy="27540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7B4FFB-0C0E-4578-9181-414D866DAC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898"/>
          <a:stretch/>
        </p:blipFill>
        <p:spPr>
          <a:xfrm>
            <a:off x="219075" y="3801291"/>
            <a:ext cx="11753850" cy="28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CUAI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14:cNvPr>
              <p14:cNvContentPartPr/>
              <p14:nvPr/>
            </p14:nvContentPartPr>
            <p14:xfrm>
              <a:off x="2457360" y="534672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000" y="53373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52669085-928A-4C9B-8D4D-63A02CD1E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045029"/>
            <a:ext cx="11734800" cy="559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0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6E5E2"/>
          </a:fgClr>
          <a:bgClr>
            <a:srgbClr val="EDEC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pattFill prst="lgGrid">
            <a:fgClr>
              <a:srgbClr val="97B1C3"/>
            </a:fgClr>
            <a:bgClr>
              <a:srgbClr val="A2B9C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96850" y="2235200"/>
            <a:ext cx="1179830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i="1" kern="0" dirty="0">
                <a:solidFill>
                  <a:srgbClr val="A17D60"/>
                </a:solidFill>
              </a:rPr>
              <a:t>POWER POINT </a:t>
            </a:r>
            <a:r>
              <a:rPr lang="en-US" altLang="ko-KR" sz="5400" b="1" i="1" kern="0" dirty="0">
                <a:solidFill>
                  <a:srgbClr val="A17D60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7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schemeClr val="bg1"/>
                </a:solidFill>
              </a:rPr>
              <a:t>CUAI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88259" y="1635674"/>
            <a:ext cx="11878235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부스팅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알고리즘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여러 개의 약한 </a:t>
            </a: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학습기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(weak learner)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순차적으로 학습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예측하</a:t>
            </a:r>
            <a:b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   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면서 잘못 예측한 데이터에 가중치를 부여를 통해 오류를 개선해 </a:t>
            </a:r>
            <a:b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       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나가면서 학습하는 방식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86F559-E4F3-460A-8C5C-D96396D6B453}"/>
              </a:ext>
            </a:extLst>
          </p:cNvPr>
          <p:cNvSpPr/>
          <p:nvPr/>
        </p:nvSpPr>
        <p:spPr>
          <a:xfrm>
            <a:off x="188259" y="3788064"/>
            <a:ext cx="11878235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AdaBoost(Adaptive boosting)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Gradient Boost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1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CUAI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6882" y="1041785"/>
            <a:ext cx="11878235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AdaBoost(Adaptive boosting) :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오류 데이터에 가중치를 부여하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면서 </a:t>
            </a:r>
            <a:r>
              <a:rPr lang="ko-KR" altLang="en-US" sz="3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부스팅을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수행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0CF2D7-AFDE-43A7-9716-DBD64B69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82" y="2636735"/>
            <a:ext cx="11878234" cy="39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9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CUAI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88258" y="1088919"/>
            <a:ext cx="11878235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Gradient Boost : AdaBoost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유사하나 가중치 업데이트를 경사 </a:t>
            </a:r>
            <a:r>
              <a:rPr lang="ko-KR" altLang="en-US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하강법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(Gradient Descent)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A229FC-5A22-4973-89C4-35F3CAA78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7" y="2476415"/>
            <a:ext cx="11878235" cy="42424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86E45B1-B56A-4A9C-B860-B3FA1FE3CBA9}"/>
              </a:ext>
            </a:extLst>
          </p:cNvPr>
          <p:cNvSpPr/>
          <p:nvPr/>
        </p:nvSpPr>
        <p:spPr>
          <a:xfrm>
            <a:off x="5936973" y="5893219"/>
            <a:ext cx="5897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출처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4"/>
              </a:rPr>
              <a:t>https://3months.tistory.com/368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892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CUAI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88258" y="1161378"/>
            <a:ext cx="824753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Gradient Boost 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parameters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14:cNvPr>
              <p14:cNvContentPartPr/>
              <p14:nvPr/>
            </p14:nvContentPartPr>
            <p14:xfrm>
              <a:off x="2457360" y="534672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000" y="5337360"/>
                <a:ext cx="19080" cy="19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4888D9AD-CD24-4595-B15B-A4D54E33B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349343"/>
              </p:ext>
            </p:extLst>
          </p:nvPr>
        </p:nvGraphicFramePr>
        <p:xfrm>
          <a:off x="307788" y="2096331"/>
          <a:ext cx="11390156" cy="448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206">
                  <a:extLst>
                    <a:ext uri="{9D8B030D-6E8A-4147-A177-3AD203B41FA5}">
                      <a16:colId xmlns:a16="http://schemas.microsoft.com/office/drawing/2014/main" val="606146038"/>
                    </a:ext>
                  </a:extLst>
                </a:gridCol>
                <a:gridCol w="9378950">
                  <a:extLst>
                    <a:ext uri="{9D8B030D-6E8A-4147-A177-3AD203B41FA5}">
                      <a16:colId xmlns:a16="http://schemas.microsoft.com/office/drawing/2014/main" val="3479564818"/>
                    </a:ext>
                  </a:extLst>
                </a:gridCol>
              </a:tblGrid>
              <a:tr h="896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parameters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81514"/>
                  </a:ext>
                </a:extLst>
              </a:tr>
              <a:tr h="896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경사 하강법에서 사용할 비용 함수 지정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기본값 </a:t>
                      </a:r>
                      <a:r>
                        <a:rPr lang="en-US" altLang="ko-KR" dirty="0"/>
                        <a:t>: deviance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45731"/>
                  </a:ext>
                </a:extLst>
              </a:tr>
              <a:tr h="896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Learning_rate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Weak learner</a:t>
                      </a:r>
                      <a:r>
                        <a:rPr lang="ko-KR" altLang="en-US" dirty="0"/>
                        <a:t>가 순차적으로 오류 값을 보정해 나가는 데 적용하는 계수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기본값</a:t>
                      </a:r>
                      <a:r>
                        <a:rPr lang="en-US" altLang="ko-KR" dirty="0"/>
                        <a:t>:0.1, </a:t>
                      </a:r>
                      <a:r>
                        <a:rPr lang="ko-KR" altLang="en-US" dirty="0"/>
                        <a:t>설정 가능 범위 </a:t>
                      </a:r>
                      <a:r>
                        <a:rPr lang="en-US" altLang="ko-KR" dirty="0"/>
                        <a:t>: 0~1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997479"/>
                  </a:ext>
                </a:extLst>
              </a:tr>
              <a:tr h="896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n_estimators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Weak learner</a:t>
                      </a:r>
                      <a:r>
                        <a:rPr lang="ko-KR" altLang="en-US" dirty="0"/>
                        <a:t>의 개수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기본값</a:t>
                      </a:r>
                      <a:r>
                        <a:rPr lang="en-US" altLang="ko-KR" dirty="0"/>
                        <a:t>:100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89113"/>
                  </a:ext>
                </a:extLst>
              </a:tr>
              <a:tr h="8967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Weak learner</a:t>
                      </a:r>
                      <a:r>
                        <a:rPr lang="ko-KR" altLang="en-US" dirty="0"/>
                        <a:t>가 학습에 사용하는 데이터의 샘플링 비율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기본값</a:t>
                      </a:r>
                      <a:r>
                        <a:rPr lang="en-US" altLang="ko-KR" dirty="0"/>
                        <a:t>:1(</a:t>
                      </a:r>
                      <a:r>
                        <a:rPr lang="ko-KR" altLang="en-US" dirty="0"/>
                        <a:t>전체 데이터 사용을 의미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6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28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CUAI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88258" y="1161378"/>
            <a:ext cx="8247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●</a:t>
            </a:r>
            <a:r>
              <a:rPr lang="en-US" altLang="ko-KR" sz="3200" dirty="0" err="1"/>
              <a:t>Learning_rate</a:t>
            </a:r>
            <a:endParaRPr lang="ko-KR" alt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14:cNvPr>
              <p14:cNvContentPartPr/>
              <p14:nvPr/>
            </p14:nvContentPartPr>
            <p14:xfrm>
              <a:off x="2457360" y="534672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000" y="5337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6611-9066-45FB-AD43-941AE4A531D4}"/>
              </a:ext>
            </a:extLst>
          </p:cNvPr>
          <p:cNvSpPr/>
          <p:nvPr/>
        </p:nvSpPr>
        <p:spPr>
          <a:xfrm>
            <a:off x="188258" y="2001935"/>
            <a:ext cx="117627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*</a:t>
            </a:r>
            <a:r>
              <a:rPr lang="ko-KR" altLang="en-US" sz="2800" dirty="0"/>
              <a:t>작은 값을 사용시</a:t>
            </a:r>
            <a:endParaRPr lang="en-US" altLang="ko-KR" sz="2800" dirty="0"/>
          </a:p>
          <a:p>
            <a:pPr algn="just"/>
            <a:r>
              <a:rPr lang="ko-KR" altLang="en-US" sz="2800" dirty="0"/>
              <a:t>장점 </a:t>
            </a:r>
            <a:r>
              <a:rPr lang="en-US" altLang="ko-KR" sz="2800" dirty="0"/>
              <a:t>: </a:t>
            </a:r>
            <a:r>
              <a:rPr lang="ko-KR" altLang="en-US" sz="2800" dirty="0"/>
              <a:t>업데이트되는 값이 작아져서 최소 오류 값을 찾아 예측 성능이 높아질 가능성 높음</a:t>
            </a:r>
            <a:endParaRPr lang="en-US" altLang="ko-KR" sz="2800" dirty="0"/>
          </a:p>
          <a:p>
            <a:pPr algn="just"/>
            <a:r>
              <a:rPr lang="ko-KR" altLang="en-US" sz="2800" dirty="0"/>
              <a:t>단점 </a:t>
            </a:r>
            <a:r>
              <a:rPr lang="en-US" altLang="ko-KR" sz="2800" dirty="0"/>
              <a:t>: </a:t>
            </a:r>
            <a:r>
              <a:rPr lang="ko-KR" altLang="en-US" sz="2800" dirty="0"/>
              <a:t>시간이 오래 걸리고 반복 횟수가 부족하면 모든 </a:t>
            </a:r>
            <a:r>
              <a:rPr lang="en-US" altLang="ko-KR" sz="2800" dirty="0"/>
              <a:t>weak learner</a:t>
            </a:r>
            <a:r>
              <a:rPr lang="ko-KR" altLang="en-US" sz="2800" dirty="0"/>
              <a:t>의 반복이 완료돼도 최소 오류 값을 찾지 못할 수 있음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C979A-ADFD-408C-BCF8-CEC6CE29BC77}"/>
              </a:ext>
            </a:extLst>
          </p:cNvPr>
          <p:cNvSpPr/>
          <p:nvPr/>
        </p:nvSpPr>
        <p:spPr>
          <a:xfrm>
            <a:off x="188258" y="4661201"/>
            <a:ext cx="117627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*</a:t>
            </a:r>
            <a:r>
              <a:rPr lang="ko-KR" altLang="en-US" sz="2800" dirty="0"/>
              <a:t>큰 값을 사용시</a:t>
            </a:r>
            <a:endParaRPr lang="en-US" altLang="ko-KR" sz="2800" dirty="0"/>
          </a:p>
          <a:p>
            <a:pPr algn="just"/>
            <a:r>
              <a:rPr lang="ko-KR" altLang="en-US" sz="2800" dirty="0"/>
              <a:t>장점 </a:t>
            </a:r>
            <a:r>
              <a:rPr lang="en-US" altLang="ko-KR" sz="2800" dirty="0"/>
              <a:t>: </a:t>
            </a:r>
            <a:r>
              <a:rPr lang="ko-KR" altLang="en-US" sz="2800" dirty="0"/>
              <a:t>빠른 수행이 가능</a:t>
            </a:r>
            <a:endParaRPr lang="en-US" altLang="ko-KR" sz="2800" dirty="0"/>
          </a:p>
          <a:p>
            <a:pPr algn="just"/>
            <a:r>
              <a:rPr lang="ko-KR" altLang="en-US" sz="2800" dirty="0"/>
              <a:t>단점 </a:t>
            </a:r>
            <a:r>
              <a:rPr lang="en-US" altLang="ko-KR" sz="2800" dirty="0"/>
              <a:t>: </a:t>
            </a:r>
            <a:r>
              <a:rPr lang="ko-KR" altLang="en-US" sz="2800" dirty="0"/>
              <a:t>최소 오류 값을 찾지 못하고 그냥 지나쳐 버려 예측 성능이 떨어질 가능성이 높음</a:t>
            </a:r>
          </a:p>
        </p:txBody>
      </p:sp>
    </p:spTree>
    <p:extLst>
      <p:ext uri="{BB962C8B-B14F-4D97-AF65-F5344CB8AC3E}">
        <p14:creationId xmlns:p14="http://schemas.microsoft.com/office/powerpoint/2010/main" val="340912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CUAI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88258" y="972842"/>
            <a:ext cx="8247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200" dirty="0">
                <a:solidFill>
                  <a:prstClr val="black"/>
                </a:solidFill>
              </a:rPr>
              <a:t>● </a:t>
            </a:r>
            <a:r>
              <a:rPr lang="en-US" altLang="ko-KR" sz="3200" dirty="0" err="1">
                <a:solidFill>
                  <a:prstClr val="black"/>
                </a:solidFill>
              </a:rPr>
              <a:t>n_estimators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14:cNvPr>
              <p14:cNvContentPartPr/>
              <p14:nvPr/>
            </p14:nvContentPartPr>
            <p14:xfrm>
              <a:off x="2457360" y="534672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000" y="53373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76066611-9066-45FB-AD43-941AE4A531D4}"/>
              </a:ext>
            </a:extLst>
          </p:cNvPr>
          <p:cNvSpPr/>
          <p:nvPr/>
        </p:nvSpPr>
        <p:spPr>
          <a:xfrm>
            <a:off x="188258" y="1659989"/>
            <a:ext cx="117627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*weak learner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개수를 의미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weak learner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순차적으로 오류를 보정하므로 개수가 많을 수록 예측 성능은 일정 수준까지는 좋아질 수 있음</a:t>
            </a:r>
            <a:endParaRPr lang="en-US" altLang="ko-KR" sz="2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하지만 개수가 많을수록 수행시간이 오래 걸림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B854AC-A409-4D14-B452-F435F3842F38}"/>
              </a:ext>
            </a:extLst>
          </p:cNvPr>
          <p:cNvSpPr/>
          <p:nvPr/>
        </p:nvSpPr>
        <p:spPr>
          <a:xfrm>
            <a:off x="188258" y="3839853"/>
            <a:ext cx="11762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/>
                </a:solidFill>
              </a:rPr>
              <a:t>●</a:t>
            </a:r>
            <a:r>
              <a:rPr lang="en-US" altLang="ko-KR" sz="2800" dirty="0" err="1">
                <a:solidFill>
                  <a:prstClr val="black"/>
                </a:solidFill>
              </a:rPr>
              <a:t>learning_rate</a:t>
            </a:r>
            <a:r>
              <a:rPr lang="ko-KR" altLang="en-US" sz="2800" dirty="0">
                <a:solidFill>
                  <a:prstClr val="black"/>
                </a:solidFill>
              </a:rPr>
              <a:t>와 </a:t>
            </a:r>
            <a:r>
              <a:rPr lang="en-US" altLang="ko-KR" sz="2800" dirty="0" err="1">
                <a:solidFill>
                  <a:prstClr val="black"/>
                </a:solidFill>
              </a:rPr>
              <a:t>n_estimator</a:t>
            </a:r>
            <a:r>
              <a:rPr lang="ko-KR" altLang="en-US" sz="2800" dirty="0">
                <a:solidFill>
                  <a:prstClr val="black"/>
                </a:solidFill>
              </a:rPr>
              <a:t>의 관계</a:t>
            </a:r>
            <a:endParaRPr lang="en-US" altLang="ko-KR" sz="2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23CDBC-773E-45C4-8CE3-1890D95EDD60}"/>
              </a:ext>
            </a:extLst>
          </p:cNvPr>
          <p:cNvSpPr/>
          <p:nvPr/>
        </p:nvSpPr>
        <p:spPr>
          <a:xfrm>
            <a:off x="188258" y="4727055"/>
            <a:ext cx="117627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/>
                </a:solidFill>
              </a:rPr>
              <a:t>*learning rate</a:t>
            </a:r>
            <a:r>
              <a:rPr lang="ko-KR" altLang="en-US" sz="2800" dirty="0">
                <a:solidFill>
                  <a:prstClr val="black"/>
                </a:solidFill>
              </a:rPr>
              <a:t>이 작으면 성능은 일정 수준까지 향상될 확률은 높아지는데 이 때 </a:t>
            </a:r>
            <a:r>
              <a:rPr lang="en-US" altLang="ko-KR" sz="2800" dirty="0" err="1">
                <a:solidFill>
                  <a:prstClr val="black"/>
                </a:solidFill>
              </a:rPr>
              <a:t>n_estimator</a:t>
            </a:r>
            <a:r>
              <a:rPr lang="ko-KR" altLang="en-US" sz="2800" dirty="0">
                <a:solidFill>
                  <a:prstClr val="black"/>
                </a:solidFill>
              </a:rPr>
              <a:t>을 </a:t>
            </a:r>
            <a:r>
              <a:rPr lang="ko-KR" altLang="en-US" sz="2800" dirty="0" err="1">
                <a:solidFill>
                  <a:prstClr val="black"/>
                </a:solidFill>
              </a:rPr>
              <a:t>줄여줌으로써</a:t>
            </a:r>
            <a:r>
              <a:rPr lang="ko-KR" altLang="en-US" sz="2800" dirty="0">
                <a:solidFill>
                  <a:prstClr val="black"/>
                </a:solidFill>
              </a:rPr>
              <a:t> 학습시간이 너무 길어지고 </a:t>
            </a:r>
            <a:r>
              <a:rPr lang="ko-KR" altLang="en-US" sz="2800" dirty="0" err="1">
                <a:solidFill>
                  <a:prstClr val="black"/>
                </a:solidFill>
              </a:rPr>
              <a:t>오버피팅의</a:t>
            </a:r>
            <a:r>
              <a:rPr lang="ko-KR" altLang="en-US" sz="2800" dirty="0">
                <a:solidFill>
                  <a:prstClr val="black"/>
                </a:solidFill>
              </a:rPr>
              <a:t> 확률이 너무 높아지는 것을 방지 할 수 있다</a:t>
            </a:r>
            <a:r>
              <a:rPr lang="en-US" altLang="ko-KR" sz="2800" dirty="0">
                <a:solidFill>
                  <a:prstClr val="black"/>
                </a:solidFill>
              </a:rPr>
              <a:t>.</a:t>
            </a:r>
            <a:endParaRPr lang="en-US" altLang="ko-KR" sz="2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65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35166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CUAI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14:cNvPr>
              <p14:cNvContentPartPr/>
              <p14:nvPr/>
            </p14:nvContentPartPr>
            <p14:xfrm>
              <a:off x="2457360" y="534672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792E259-C92A-4247-B327-E6A2129585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000" y="533736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CCA1215-3108-4800-B9DF-16CC95FE7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37" y="966003"/>
            <a:ext cx="11744325" cy="16723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A25253-60F3-4F02-A2EE-A39B50508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62" y="2638697"/>
            <a:ext cx="11772900" cy="39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9088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734</Words>
  <Application>Microsoft Office PowerPoint</Application>
  <PresentationFormat>와이드스크린</PresentationFormat>
  <Paragraphs>90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장재용</cp:lastModifiedBy>
  <cp:revision>310</cp:revision>
  <dcterms:created xsi:type="dcterms:W3CDTF">2019-02-08T07:37:09Z</dcterms:created>
  <dcterms:modified xsi:type="dcterms:W3CDTF">2019-09-23T07:01:30Z</dcterms:modified>
</cp:coreProperties>
</file>