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4" autoAdjust="0"/>
    <p:restoredTop sz="68687" autoAdjust="0"/>
  </p:normalViewPr>
  <p:slideViewPr>
    <p:cSldViewPr snapToGrid="0">
      <p:cViewPr varScale="1">
        <p:scale>
          <a:sx n="58" d="100"/>
          <a:sy n="58" d="100"/>
        </p:scale>
        <p:origin x="16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048F2-63C6-473D-993D-5A38737232EB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A26C9-0C36-460F-B322-3A24D6E37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5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bastianraschka.com/Articles/2014_python_lda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LDA</a:t>
            </a:r>
            <a:r>
              <a:rPr lang="ko-KR" altLang="en-US" dirty="0"/>
              <a:t>란 </a:t>
            </a:r>
            <a:r>
              <a:rPr lang="en-US" altLang="ko-KR" dirty="0"/>
              <a:t>PCA</a:t>
            </a:r>
            <a:r>
              <a:rPr lang="ko-KR" altLang="en-US" dirty="0"/>
              <a:t>와 유사하게 입력 데이터 세트를 </a:t>
            </a:r>
            <a:r>
              <a:rPr lang="ko-KR" altLang="en-US" dirty="0" err="1"/>
              <a:t>저차원</a:t>
            </a:r>
            <a:r>
              <a:rPr lang="ko-KR" altLang="en-US" dirty="0"/>
              <a:t> 공간에 투영해 차원을 축소하는 기법인데 그 목적이 지도학습의 분류에서 사용하기 쉽도록 </a:t>
            </a:r>
            <a:r>
              <a:rPr lang="ko-KR" altLang="en-US" dirty="0" err="1"/>
              <a:t>하는데에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위해서 클래스내 분산은 작게 하고 클래스 간 분산은 크게 하는 방향 즉</a:t>
            </a:r>
            <a:r>
              <a:rPr lang="en-US" altLang="ko-KR" dirty="0"/>
              <a:t> rate</a:t>
            </a:r>
            <a:r>
              <a:rPr lang="ko-KR" altLang="en-US" dirty="0"/>
              <a:t>가 최대가 되는 축을 </a:t>
            </a:r>
            <a:r>
              <a:rPr lang="ko-KR" altLang="en-US" dirty="0" err="1"/>
              <a:t>찾는것을</a:t>
            </a:r>
            <a:r>
              <a:rPr lang="ko-KR" altLang="en-US" dirty="0"/>
              <a:t> 목표로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Good class separation </a:t>
            </a:r>
            <a:r>
              <a:rPr lang="ko-KR" altLang="en-US" dirty="0"/>
              <a:t>처럼 차원을 축소하는 것이 목표임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A26C9-0C36-460F-B322-3A24D6E37A9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62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Rate</a:t>
            </a:r>
            <a:r>
              <a:rPr lang="ko-KR" altLang="en-US" dirty="0"/>
              <a:t>가 최대가 되는 축을 찾는 방법은 </a:t>
            </a:r>
            <a:r>
              <a:rPr lang="en-US" altLang="ko-KR" dirty="0"/>
              <a:t>PCA</a:t>
            </a:r>
            <a:r>
              <a:rPr lang="ko-KR" altLang="en-US" dirty="0"/>
              <a:t>와 유사한데 </a:t>
            </a:r>
            <a:r>
              <a:rPr lang="en-US" altLang="ko-KR" dirty="0"/>
              <a:t>PCA</a:t>
            </a:r>
            <a:r>
              <a:rPr lang="ko-KR" altLang="en-US" dirty="0"/>
              <a:t>에서는 공분산 행렬을 이용하는 반면 </a:t>
            </a:r>
            <a:r>
              <a:rPr lang="en-US" altLang="ko-KR" dirty="0"/>
              <a:t>LDA</a:t>
            </a:r>
            <a:r>
              <a:rPr lang="ko-KR" altLang="en-US" dirty="0"/>
              <a:t>에서는 클래스 내부 분산 행렬과 클래스 간 분산 행렬의 곱을 사용해서 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https://sebastianraschka.com/Articles/2014_python_lda.html</a:t>
            </a:r>
            <a:r>
              <a:rPr lang="en-US" altLang="ko-KR" dirty="0"/>
              <a:t> ( </a:t>
            </a:r>
            <a:r>
              <a:rPr lang="ko-KR" altLang="en-US" dirty="0" err="1"/>
              <a:t>찾긴해서</a:t>
            </a:r>
            <a:r>
              <a:rPr lang="ko-KR" altLang="en-US" dirty="0"/>
              <a:t> 넣었는데 시간 없으면 그냥 빼도 </a:t>
            </a:r>
            <a:r>
              <a:rPr lang="ko-KR" altLang="en-US" dirty="0" err="1"/>
              <a:t>될거</a:t>
            </a:r>
            <a:r>
              <a:rPr lang="ko-KR" altLang="en-US" dirty="0"/>
              <a:t> 같음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클래스 내부 분산 행렬은 클래스 별로 데이터 셋을 나눈 후 각 서브 데이터 셋의 공분산 행렬을 구하고 모두 더한 행렬을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 간 분산 행렬은 각 클래스 데이터 셋의 평균 벡터와 전체 데이터셋의 평균 벡터의 차를 위 식에 대입해서 만든 행렬이다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A26C9-0C36-460F-B322-3A24D6E37A9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05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Iris </a:t>
            </a:r>
            <a:r>
              <a:rPr lang="ko-KR" altLang="en-US" dirty="0"/>
              <a:t>데이터를 이용해서 </a:t>
            </a:r>
            <a:r>
              <a:rPr lang="en-US" altLang="ko-KR" dirty="0"/>
              <a:t>LDA</a:t>
            </a:r>
            <a:r>
              <a:rPr lang="ko-KR" altLang="en-US" dirty="0"/>
              <a:t>로 </a:t>
            </a:r>
            <a:r>
              <a:rPr lang="en-US" altLang="ko-KR" dirty="0"/>
              <a:t>2</a:t>
            </a:r>
            <a:r>
              <a:rPr lang="ko-KR" altLang="en-US" dirty="0"/>
              <a:t>차원으로 차원을 축소하고 데이터셋을 </a:t>
            </a:r>
            <a:r>
              <a:rPr lang="en-US" altLang="ko-KR" dirty="0"/>
              <a:t>shape</a:t>
            </a:r>
            <a:r>
              <a:rPr lang="ko-KR" altLang="en-US" dirty="0"/>
              <a:t>를 </a:t>
            </a:r>
            <a:r>
              <a:rPr lang="en-US" altLang="ko-KR" dirty="0"/>
              <a:t>print</a:t>
            </a:r>
            <a:r>
              <a:rPr lang="ko-KR" altLang="en-US" dirty="0"/>
              <a:t>해보는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A26C9-0C36-460F-B322-3A24D6E37A9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54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축소된 차원을 시각적으로 표시</a:t>
            </a:r>
            <a:endParaRPr lang="en-US" altLang="ko-KR" dirty="0"/>
          </a:p>
          <a:p>
            <a:r>
              <a:rPr lang="ko-KR" altLang="en-US" dirty="0"/>
              <a:t>분류하기 좋게 잘 </a:t>
            </a:r>
            <a:r>
              <a:rPr lang="ko-KR" altLang="en-US" dirty="0" err="1"/>
              <a:t>나눠져있음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A26C9-0C36-460F-B322-3A24D6E37A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9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84515E-51D0-49A5-A60C-4E7986683683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7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515E-51D0-49A5-A60C-4E7986683683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2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84515E-51D0-49A5-A60C-4E7986683683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7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515E-51D0-49A5-A60C-4E7986683683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84515E-51D0-49A5-A60C-4E7986683683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0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515E-51D0-49A5-A60C-4E7986683683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2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515E-51D0-49A5-A60C-4E7986683683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9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515E-51D0-49A5-A60C-4E7986683683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76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515E-51D0-49A5-A60C-4E7986683683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71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84515E-51D0-49A5-A60C-4E7986683683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1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515E-51D0-49A5-A60C-4E7986683683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6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184515E-51D0-49A5-A60C-4E7986683683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793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94B-A417-4D65-8556-94AAEA49F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LDA(Linear discriminant analysis)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A77D67-C47B-4E7C-B4C0-BFD8182D3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306" y="2495445"/>
            <a:ext cx="11259670" cy="400155"/>
          </a:xfrm>
        </p:spPr>
        <p:txBody>
          <a:bodyPr/>
          <a:lstStyle/>
          <a:p>
            <a:pPr algn="ctr"/>
            <a:r>
              <a:rPr lang="en-US" altLang="ko-KR" dirty="0" err="1"/>
              <a:t>Lda</a:t>
            </a:r>
            <a:r>
              <a:rPr lang="ko-KR" altLang="en-US" dirty="0"/>
              <a:t> 개요와 적용 예시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583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F5D2-CC98-48CF-BFF9-B9A5B452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A88DB-0A2E-4E1C-A686-07368A364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4539"/>
            <a:ext cx="11029615" cy="435477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DC5D7D-5D61-47FC-920B-12E61F3A7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95" y="2271712"/>
            <a:ext cx="10732840" cy="27170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E16E27-1DD7-449F-B8D1-9EFC43437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421" y="5145335"/>
            <a:ext cx="4127157" cy="1097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ADEE62-0F59-49AA-B98F-696D83E99CEB}"/>
              </a:ext>
            </a:extLst>
          </p:cNvPr>
          <p:cNvSpPr txBox="1"/>
          <p:nvPr/>
        </p:nvSpPr>
        <p:spPr>
          <a:xfrm>
            <a:off x="2861100" y="5290855"/>
            <a:ext cx="11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목표 </a:t>
            </a:r>
            <a:r>
              <a:rPr lang="en-US" altLang="ko-KR" sz="3600" dirty="0"/>
              <a:t>:</a:t>
            </a:r>
            <a:endParaRPr lang="ko-KR" altLang="en-US" sz="3600" dirty="0"/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3AAAC118-A5D5-47E1-B5BF-74D4E239406C}"/>
              </a:ext>
            </a:extLst>
          </p:cNvPr>
          <p:cNvSpPr/>
          <p:nvPr/>
        </p:nvSpPr>
        <p:spPr>
          <a:xfrm>
            <a:off x="8344055" y="5145335"/>
            <a:ext cx="654908" cy="9445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58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F5D2-CC98-48CF-BFF9-B9A5B452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8B9488-5BA2-48F9-AE5D-550B5D490296}"/>
                  </a:ext>
                </a:extLst>
              </p:cNvPr>
              <p:cNvSpPr txBox="1"/>
              <p:nvPr/>
            </p:nvSpPr>
            <p:spPr>
              <a:xfrm>
                <a:off x="6224942" y="2094194"/>
                <a:ext cx="377414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클래스 내부 분산 행렬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8B9488-5BA2-48F9-AE5D-550B5D490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942" y="2094194"/>
                <a:ext cx="3774141" cy="369332"/>
              </a:xfrm>
              <a:prstGeom prst="rect">
                <a:avLst/>
              </a:prstGeom>
              <a:blipFill>
                <a:blip r:embed="rId3"/>
                <a:stretch>
                  <a:fillRect t="-13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95AEDB-2779-4964-B3E7-CD31A9A01A25}"/>
                  </a:ext>
                </a:extLst>
              </p:cNvPr>
              <p:cNvSpPr txBox="1"/>
              <p:nvPr/>
            </p:nvSpPr>
            <p:spPr>
              <a:xfrm>
                <a:off x="6245157" y="3001428"/>
                <a:ext cx="4240307" cy="38792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=1, 2,⋯,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p>
                        </m:sSubSup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ko-KR" altLang="en-US" dirty="0"/>
                  <a:t> 의 고유 벡터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95AEDB-2779-4964-B3E7-CD31A9A01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157" y="3001428"/>
                <a:ext cx="4240307" cy="387927"/>
              </a:xfrm>
              <a:prstGeom prst="rect">
                <a:avLst/>
              </a:prstGeom>
              <a:blipFill>
                <a:blip r:embed="rId4"/>
                <a:stretch>
                  <a:fillRect t="-7813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A74BBE-2EFE-44BF-8D35-4D0E0F2784A4}"/>
                  </a:ext>
                </a:extLst>
              </p:cNvPr>
              <p:cNvSpPr txBox="1"/>
              <p:nvPr/>
            </p:nvSpPr>
            <p:spPr>
              <a:xfrm>
                <a:off x="6224941" y="2580092"/>
                <a:ext cx="377414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클래스 간 분산 행렬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A74BBE-2EFE-44BF-8D35-4D0E0F278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941" y="2580092"/>
                <a:ext cx="3774141" cy="369332"/>
              </a:xfrm>
              <a:prstGeom prst="rect">
                <a:avLst/>
              </a:prstGeom>
              <a:blipFill>
                <a:blip r:embed="rId5"/>
                <a:stretch>
                  <a:fillRect t="-1147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827240-7E05-4B67-A983-69BF7A83C735}"/>
                  </a:ext>
                </a:extLst>
              </p:cNvPr>
              <p:cNvSpPr txBox="1"/>
              <p:nvPr/>
            </p:nvSpPr>
            <p:spPr>
              <a:xfrm>
                <a:off x="6245157" y="3467638"/>
                <a:ext cx="410583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=1, 2,⋯,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대응되는 고유 값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827240-7E05-4B67-A983-69BF7A83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157" y="3467638"/>
                <a:ext cx="4105837" cy="369332"/>
              </a:xfrm>
              <a:prstGeom prst="rect">
                <a:avLst/>
              </a:prstGeom>
              <a:blipFill>
                <a:blip r:embed="rId6"/>
                <a:stretch>
                  <a:fillRect t="-11667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230C002E-7A82-4C86-8F1D-BD7D1E45B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41" y="4147264"/>
            <a:ext cx="5259023" cy="25064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D160E44-0D18-49BD-8896-1B19B65D22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927257"/>
            <a:ext cx="5635158" cy="2726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78736D-6BB1-46F0-8EA4-66CBE98A4AE5}"/>
                  </a:ext>
                </a:extLst>
              </p:cNvPr>
              <p:cNvSpPr txBox="1"/>
              <p:nvPr/>
            </p:nvSpPr>
            <p:spPr>
              <a:xfrm>
                <a:off x="966301" y="2375295"/>
                <a:ext cx="4753182" cy="134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sz="2000" dirty="0"/>
                  <a:t>=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ko-KR" sz="2000" i="1">
                        <a:latin typeface="Cambria Math" panose="02040503050406030204" pitchFamily="18" charset="0"/>
                      </a:rPr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ko-KR" altLang="en-US" sz="20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78736D-6BB1-46F0-8EA4-66CBE98A4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01" y="2375295"/>
                <a:ext cx="4753182" cy="13475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18C4C2E-3C67-447C-A7F4-A1BA73CD3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42" y="1950873"/>
            <a:ext cx="11270315" cy="4702845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708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F5D2-CC98-48CF-BFF9-B9A5B452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dirty="0"/>
              <a:t>Iris </a:t>
            </a:r>
            <a:r>
              <a:rPr lang="ko-KR" altLang="en-US" dirty="0"/>
              <a:t>데이터에 </a:t>
            </a:r>
            <a:r>
              <a:rPr lang="en-US" altLang="ko-KR" dirty="0"/>
              <a:t>LDA </a:t>
            </a:r>
            <a:r>
              <a:rPr lang="ko-KR" altLang="en-US" dirty="0"/>
              <a:t>적용 예시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F7E8199-C51E-4BFA-AE17-F64688727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0524" y="2189344"/>
            <a:ext cx="11029950" cy="17033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5419B0-44F4-4144-A6E2-BB469CFD7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24" y="4176197"/>
            <a:ext cx="11029950" cy="19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3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F5D2-CC98-48CF-BFF9-B9A5B452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Iris </a:t>
            </a:r>
            <a:r>
              <a:rPr lang="ko-KR" altLang="en-US" dirty="0"/>
              <a:t>데이터에 </a:t>
            </a:r>
            <a:r>
              <a:rPr lang="en-US" altLang="ko-KR" dirty="0"/>
              <a:t>LDA </a:t>
            </a:r>
            <a:r>
              <a:rPr lang="ko-KR" altLang="en-US" dirty="0"/>
              <a:t>적용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A88DB-0A2E-4E1C-A686-07368A364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5477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39A645-4014-4863-BE89-280F6F4BE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180495"/>
            <a:ext cx="5975251" cy="4354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6F5608-2103-434C-B65D-6839DF308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443" y="2180493"/>
            <a:ext cx="5054364" cy="43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76802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255</Words>
  <Application>Microsoft Office PowerPoint</Application>
  <PresentationFormat>와이드스크린</PresentationFormat>
  <Paragraphs>29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Cambria Math</vt:lpstr>
      <vt:lpstr>Gill Sans MT</vt:lpstr>
      <vt:lpstr>Wingdings 2</vt:lpstr>
      <vt:lpstr>분할</vt:lpstr>
      <vt:lpstr>LDA(Linear discriminant analysis)</vt:lpstr>
      <vt:lpstr>개요</vt:lpstr>
      <vt:lpstr> 개요</vt:lpstr>
      <vt:lpstr>Iris 데이터에 LDA 적용 예시</vt:lpstr>
      <vt:lpstr>Iris 데이터에 LDA 적용 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LDA(Linear discriminant analysis)</dc:title>
  <dc:creator>장재용</dc:creator>
  <cp:lastModifiedBy>장재용</cp:lastModifiedBy>
  <cp:revision>15</cp:revision>
  <dcterms:created xsi:type="dcterms:W3CDTF">2019-10-06T12:38:27Z</dcterms:created>
  <dcterms:modified xsi:type="dcterms:W3CDTF">2019-10-07T08:02:43Z</dcterms:modified>
</cp:coreProperties>
</file>