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7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7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2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9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6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1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6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184515E-51D0-49A5-A60C-4E798668368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54E6B7-BCF8-45DA-89D9-EB9835BDD7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79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94B-A417-4D65-8556-94AAEA49F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확률적 경사 하강법을 이용한 행렬 분해</a:t>
            </a:r>
          </a:p>
        </p:txBody>
      </p:sp>
    </p:spTree>
    <p:extLst>
      <p:ext uri="{BB962C8B-B14F-4D97-AF65-F5344CB8AC3E}">
        <p14:creationId xmlns:p14="http://schemas.microsoft.com/office/powerpoint/2010/main" val="343583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E558-0777-4F96-A36D-E2CC05AE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B22DBF-88FC-482C-85F1-4078A375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06544"/>
            <a:ext cx="11029615" cy="375225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FE46423-8F55-44D8-B575-3020C971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 anchor="ctr"/>
          <a:lstStyle/>
          <a:p>
            <a:pPr algn="ctr"/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7907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E558-0777-4F96-A36D-E2CC05AE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77A0D1-058B-421F-B8C3-DE8A6D0F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11029615" cy="367830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059EE10-F74F-4487-96F7-F6A489E6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 anchor="ctr"/>
          <a:lstStyle/>
          <a:p>
            <a:pPr algn="ctr"/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8099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CE1D-042A-43FD-BCF5-CD59F1C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16D07-983C-43F6-971B-49CB66F192AF}"/>
              </a:ext>
            </a:extLst>
          </p:cNvPr>
          <p:cNvSpPr txBox="1"/>
          <p:nvPr/>
        </p:nvSpPr>
        <p:spPr>
          <a:xfrm>
            <a:off x="448235" y="2241176"/>
            <a:ext cx="1116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행렬로 계산된 예측 </a:t>
            </a:r>
            <a:r>
              <a:rPr lang="en-US" altLang="ko-KR" dirty="0"/>
              <a:t>R </a:t>
            </a:r>
            <a:r>
              <a:rPr lang="ko-KR" altLang="en-US" dirty="0"/>
              <a:t>행렬 값이 실제 </a:t>
            </a:r>
            <a:r>
              <a:rPr lang="en-US" altLang="ko-KR" dirty="0"/>
              <a:t>R </a:t>
            </a:r>
            <a:r>
              <a:rPr lang="ko-KR" altLang="en-US" dirty="0"/>
              <a:t>행렬과 가장 최소의 오류를 가질 수 있도록 반복적으로 비용 함수 최적화를 통해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를 유추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35F70-5402-41F9-BB92-9BDB62F11CD1}"/>
              </a:ext>
            </a:extLst>
          </p:cNvPr>
          <p:cNvSpPr txBox="1"/>
          <p:nvPr/>
        </p:nvSpPr>
        <p:spPr>
          <a:xfrm>
            <a:off x="4684800" y="3136612"/>
            <a:ext cx="2421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구제적인</a:t>
            </a:r>
            <a:r>
              <a:rPr lang="ko-KR" altLang="en-US" sz="3200" dirty="0"/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9D3E0-371B-4A84-BE1B-7FE60F5FDB11}"/>
              </a:ext>
            </a:extLst>
          </p:cNvPr>
          <p:cNvSpPr txBox="1"/>
          <p:nvPr/>
        </p:nvSpPr>
        <p:spPr>
          <a:xfrm>
            <a:off x="581192" y="4173087"/>
            <a:ext cx="251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를 임의의 값을 가진 행려로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863B8-949B-47CE-9A6B-274D1DE29E6A}"/>
              </a:ext>
            </a:extLst>
          </p:cNvPr>
          <p:cNvSpPr txBox="1"/>
          <p:nvPr/>
        </p:nvSpPr>
        <p:spPr>
          <a:xfrm>
            <a:off x="4636236" y="4034588"/>
            <a:ext cx="2519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Q.T</a:t>
            </a:r>
            <a:r>
              <a:rPr lang="ko-KR" altLang="en-US" dirty="0"/>
              <a:t>를 곱해 예측 </a:t>
            </a:r>
            <a:r>
              <a:rPr lang="en-US" altLang="ko-KR" dirty="0"/>
              <a:t>R</a:t>
            </a:r>
            <a:r>
              <a:rPr lang="ko-KR" altLang="en-US" dirty="0"/>
              <a:t>을 계산 후 실제 </a:t>
            </a:r>
            <a:r>
              <a:rPr lang="en-US" altLang="ko-KR" dirty="0"/>
              <a:t>R </a:t>
            </a:r>
            <a:r>
              <a:rPr lang="ko-KR" altLang="en-US" dirty="0"/>
              <a:t>행렬에 해당하는 오류 값을 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30B40-D891-46AF-83CE-5418C598E553}"/>
              </a:ext>
            </a:extLst>
          </p:cNvPr>
          <p:cNvSpPr txBox="1"/>
          <p:nvPr/>
        </p:nvSpPr>
        <p:spPr>
          <a:xfrm>
            <a:off x="8691280" y="4173087"/>
            <a:ext cx="2519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 값을 최소화할 수 있도록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행렬을 업데이트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4BB10-D01C-4DC3-908A-3851134CA358}"/>
              </a:ext>
            </a:extLst>
          </p:cNvPr>
          <p:cNvSpPr txBox="1"/>
          <p:nvPr/>
        </p:nvSpPr>
        <p:spPr>
          <a:xfrm>
            <a:off x="3574659" y="5735667"/>
            <a:ext cx="464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만족할 만한 오류 값을 가질 때까지 위의 과정을 반복</a:t>
            </a:r>
          </a:p>
          <a:p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8120461-72A6-4569-A247-19D22D0E6D11}"/>
              </a:ext>
            </a:extLst>
          </p:cNvPr>
          <p:cNvSpPr/>
          <p:nvPr/>
        </p:nvSpPr>
        <p:spPr>
          <a:xfrm>
            <a:off x="3505200" y="4173087"/>
            <a:ext cx="708212" cy="539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1985BF-5076-4BF8-89CB-1D49EE11AC85}"/>
              </a:ext>
            </a:extLst>
          </p:cNvPr>
          <p:cNvSpPr/>
          <p:nvPr/>
        </p:nvSpPr>
        <p:spPr>
          <a:xfrm>
            <a:off x="7452638" y="4144623"/>
            <a:ext cx="708212" cy="539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CE1D-042A-43FD-BCF5-CD59F1C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최적화시 사용되는 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/>
              <p:nvPr/>
            </p:nvSpPr>
            <p:spPr>
              <a:xfrm>
                <a:off x="2173940" y="2403809"/>
                <a:ext cx="8090647" cy="1561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                                              비용 함수 식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40" y="2403809"/>
                <a:ext cx="8090647" cy="1561838"/>
              </a:xfrm>
              <a:prstGeom prst="rect">
                <a:avLst/>
              </a:prstGeom>
              <a:blipFill>
                <a:blip r:embed="rId2"/>
                <a:stretch>
                  <a:fillRect t="-2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1B180-4485-44CE-A8D1-F40515D08ECA}"/>
                  </a:ext>
                </a:extLst>
              </p:cNvPr>
              <p:cNvSpPr txBox="1"/>
              <p:nvPr/>
            </p:nvSpPr>
            <p:spPr>
              <a:xfrm>
                <a:off x="2530288" y="5811332"/>
                <a:ext cx="7131424" cy="758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                                             </a:t>
                </a:r>
                <a:r>
                  <a:rPr lang="en-US" altLang="ko-KR" sz="2400" dirty="0"/>
                  <a:t>*</a:t>
                </a:r>
                <a:r>
                  <a:rPr lang="ko-KR" altLang="en-US" sz="2400" dirty="0"/>
                  <a:t>주의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ko-KR" altLang="en-US" dirty="0"/>
                  <a:t> 값이 </a:t>
                </a:r>
                <a:r>
                  <a:rPr lang="en-US" altLang="ko-KR" dirty="0"/>
                  <a:t>NULL</a:t>
                </a:r>
                <a:r>
                  <a:rPr lang="ko-KR" altLang="en-US" dirty="0"/>
                  <a:t>인 경우 해당 원소 값은 비용 함수를 계산하는데 사용되지 않는다</a:t>
                </a:r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1B180-4485-44CE-A8D1-F40515D0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88" y="5811332"/>
                <a:ext cx="7131424" cy="758221"/>
              </a:xfrm>
              <a:prstGeom prst="rect">
                <a:avLst/>
              </a:prstGeom>
              <a:blipFill>
                <a:blip r:embed="rId3"/>
                <a:stretch>
                  <a:fillRect t="-8800" r="-85" b="-8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1A0BF5-45E1-4058-ABF5-FC6F87562636}"/>
                  </a:ext>
                </a:extLst>
              </p:cNvPr>
              <p:cNvSpPr txBox="1"/>
              <p:nvPr/>
            </p:nvSpPr>
            <p:spPr>
              <a:xfrm>
                <a:off x="201704" y="5140314"/>
                <a:ext cx="3236260" cy="67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 dirty="0"/>
                  <a:t>제 </a:t>
                </a:r>
                <a:r>
                  <a:rPr lang="en-US" altLang="ko-KR" dirty="0"/>
                  <a:t>R </a:t>
                </a:r>
                <a:r>
                  <a:rPr lang="ko-KR" altLang="en-US" dirty="0"/>
                  <a:t>행렬의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행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열에 위치한 값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1A0BF5-45E1-4058-ABF5-FC6F8756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4" y="5140314"/>
                <a:ext cx="3236260" cy="671018"/>
              </a:xfrm>
              <a:prstGeom prst="rect">
                <a:avLst/>
              </a:prstGeom>
              <a:blipFill>
                <a:blip r:embed="rId4"/>
                <a:stretch>
                  <a:fillRect l="-377" t="-6364" r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5B3B28C-789A-4056-A935-1467B5294577}"/>
              </a:ext>
            </a:extLst>
          </p:cNvPr>
          <p:cNvCxnSpPr/>
          <p:nvPr/>
        </p:nvCxnSpPr>
        <p:spPr>
          <a:xfrm flipH="1">
            <a:off x="2653553" y="3621741"/>
            <a:ext cx="1568823" cy="138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17824A-1BAD-4F99-9FA9-598BF6DC8806}"/>
              </a:ext>
            </a:extLst>
          </p:cNvPr>
          <p:cNvCxnSpPr/>
          <p:nvPr/>
        </p:nvCxnSpPr>
        <p:spPr>
          <a:xfrm>
            <a:off x="3980329" y="3621741"/>
            <a:ext cx="690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29080-AAA6-47F2-8E27-E8FA744B107C}"/>
                  </a:ext>
                </a:extLst>
              </p:cNvPr>
              <p:cNvSpPr txBox="1"/>
              <p:nvPr/>
            </p:nvSpPr>
            <p:spPr>
              <a:xfrm>
                <a:off x="3976966" y="5144221"/>
                <a:ext cx="2212043" cy="37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</m:oMath>
                </a14:m>
                <a:r>
                  <a:rPr lang="ko-KR" altLang="en-US" dirty="0"/>
                  <a:t>렬의 사용자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행 벡터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29080-AAA6-47F2-8E27-E8FA744B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966" y="5144221"/>
                <a:ext cx="2212043" cy="374013"/>
              </a:xfrm>
              <a:prstGeom prst="rect">
                <a:avLst/>
              </a:prstGeom>
              <a:blipFill>
                <a:blip r:embed="rId5"/>
                <a:stretch>
                  <a:fillRect l="-551" t="-13115" r="-2479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117D85-140A-47E9-A746-ADCC9224C14C}"/>
              </a:ext>
            </a:extLst>
          </p:cNvPr>
          <p:cNvCxnSpPr/>
          <p:nvPr/>
        </p:nvCxnSpPr>
        <p:spPr>
          <a:xfrm>
            <a:off x="5226424" y="3621741"/>
            <a:ext cx="403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196A00-D591-4F9C-8CB7-8C474561E6E7}"/>
              </a:ext>
            </a:extLst>
          </p:cNvPr>
          <p:cNvCxnSpPr/>
          <p:nvPr/>
        </p:nvCxnSpPr>
        <p:spPr>
          <a:xfrm>
            <a:off x="5692589" y="3621741"/>
            <a:ext cx="403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50A13E-B3E3-4DA8-B83A-BCAC801EB0F9}"/>
              </a:ext>
            </a:extLst>
          </p:cNvPr>
          <p:cNvCxnSpPr/>
          <p:nvPr/>
        </p:nvCxnSpPr>
        <p:spPr>
          <a:xfrm flipH="1">
            <a:off x="5082988" y="3621741"/>
            <a:ext cx="345141" cy="138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2DBD92-36AD-4E91-9E7B-FF30922903FD}"/>
              </a:ext>
            </a:extLst>
          </p:cNvPr>
          <p:cNvSpPr txBox="1"/>
          <p:nvPr/>
        </p:nvSpPr>
        <p:spPr>
          <a:xfrm>
            <a:off x="6594661" y="5103312"/>
            <a:ext cx="298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r>
              <a:rPr lang="ko-KR" altLang="en-US" dirty="0"/>
              <a:t>행렬의 아이템 </a:t>
            </a:r>
            <a:r>
              <a:rPr lang="en-US" altLang="ko-KR" dirty="0" err="1"/>
              <a:t>i</a:t>
            </a:r>
            <a:r>
              <a:rPr lang="ko-KR" altLang="en-US" dirty="0"/>
              <a:t>행의 전치 벡터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84D412-988F-495D-95D4-F066A31B6D14}"/>
              </a:ext>
            </a:extLst>
          </p:cNvPr>
          <p:cNvCxnSpPr/>
          <p:nvPr/>
        </p:nvCxnSpPr>
        <p:spPr>
          <a:xfrm>
            <a:off x="5894294" y="3621741"/>
            <a:ext cx="1806388" cy="144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35E846-15EB-4F4D-BF7D-995FAB448FCD}"/>
                  </a:ext>
                </a:extLst>
              </p:cNvPr>
              <p:cNvSpPr txBox="1"/>
              <p:nvPr/>
            </p:nvSpPr>
            <p:spPr>
              <a:xfrm>
                <a:off x="9988923" y="5070164"/>
                <a:ext cx="1321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규</m:t>
                    </m:r>
                  </m:oMath>
                </a14:m>
                <a:r>
                  <a:rPr lang="ko-KR" altLang="en-US" dirty="0"/>
                  <a:t>제 계수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35E846-15EB-4F4D-BF7D-995FAB44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923" y="5070164"/>
                <a:ext cx="1321733" cy="369332"/>
              </a:xfrm>
              <a:prstGeom prst="rect">
                <a:avLst/>
              </a:prstGeom>
              <a:blipFill>
                <a:blip r:embed="rId6"/>
                <a:stretch>
                  <a:fillRect t="-13333" r="-46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F14A5B6-3CF1-4B83-A22D-F22EF685C8F4}"/>
              </a:ext>
            </a:extLst>
          </p:cNvPr>
          <p:cNvCxnSpPr/>
          <p:nvPr/>
        </p:nvCxnSpPr>
        <p:spPr>
          <a:xfrm>
            <a:off x="7001435" y="3594847"/>
            <a:ext cx="215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C0EA3BA-82B1-4175-B464-831952D74019}"/>
              </a:ext>
            </a:extLst>
          </p:cNvPr>
          <p:cNvCxnSpPr/>
          <p:nvPr/>
        </p:nvCxnSpPr>
        <p:spPr>
          <a:xfrm>
            <a:off x="7100047" y="3605166"/>
            <a:ext cx="3325907" cy="14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CE1D-042A-43FD-BCF5-CD59F1C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최적화시 사용되는 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/>
              <p:nvPr/>
            </p:nvSpPr>
            <p:spPr>
              <a:xfrm>
                <a:off x="745933" y="2365766"/>
                <a:ext cx="10700133" cy="185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                                                                     비용 함수 식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33" y="2365766"/>
                <a:ext cx="10700133" cy="1859868"/>
              </a:xfrm>
              <a:prstGeom prst="rect">
                <a:avLst/>
              </a:prstGeom>
              <a:blipFill>
                <a:blip r:embed="rId2"/>
                <a:stretch>
                  <a:fillRect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86B161-C1E6-4F39-86B7-DD79CA9F9C1E}"/>
              </a:ext>
            </a:extLst>
          </p:cNvPr>
          <p:cNvCxnSpPr>
            <a:cxnSpLocks/>
          </p:cNvCxnSpPr>
          <p:nvPr/>
        </p:nvCxnSpPr>
        <p:spPr>
          <a:xfrm>
            <a:off x="5012753" y="3684494"/>
            <a:ext cx="85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6BFB091-B3EC-430E-97A1-460961B51BD7}"/>
                  </a:ext>
                </a:extLst>
              </p:cNvPr>
              <p:cNvSpPr/>
              <p:nvPr/>
            </p:nvSpPr>
            <p:spPr>
              <a:xfrm>
                <a:off x="581192" y="4862936"/>
                <a:ext cx="6096000" cy="7085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열 에 위치한 실제 행렬 값과 예측 행렬 값의 차이 오류</a:t>
                </a:r>
                <a:endParaRPr lang="en-US" altLang="ko-KR" dirty="0"/>
              </a:p>
              <a:p>
                <a:r>
                  <a:rPr lang="en-US" altLang="ko-KR" dirty="0"/>
                  <a:t>         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의미함</a:t>
                </a:r>
                <a:endParaRPr lang="en-US" altLang="ko-KR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6BFB091-B3EC-430E-97A1-460961B51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862936"/>
                <a:ext cx="6096000" cy="708527"/>
              </a:xfrm>
              <a:prstGeom prst="rect">
                <a:avLst/>
              </a:prstGeom>
              <a:blipFill>
                <a:blip r:embed="rId3"/>
                <a:stretch>
                  <a:fillRect t="-6034" b="-7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BDB96-981C-4972-9103-7EE61727071D}"/>
                  </a:ext>
                </a:extLst>
              </p:cNvPr>
              <p:cNvSpPr txBox="1"/>
              <p:nvPr/>
            </p:nvSpPr>
            <p:spPr>
              <a:xfrm>
                <a:off x="7817226" y="4796118"/>
                <a:ext cx="2707342" cy="943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예측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/>
                  <a:t> 행렬 </a:t>
                </a:r>
                <a:r>
                  <a:rPr lang="en-US" altLang="ko-KR" dirty="0"/>
                  <a:t>= P * Q.T 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행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열 </a:t>
                </a:r>
                <a:r>
                  <a:rPr lang="ko-KR" altLang="en-US" dirty="0" err="1"/>
                  <a:t>원소값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7BDB96-981C-4972-9103-7EE61727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226" y="4796118"/>
                <a:ext cx="2707342" cy="943848"/>
              </a:xfrm>
              <a:prstGeom prst="rect">
                <a:avLst/>
              </a:prstGeom>
              <a:blipFill>
                <a:blip r:embed="rId4"/>
                <a:stretch>
                  <a:fillRect l="-1802" t="-4516" r="-1577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A25539-319D-4CF8-99F4-9A54978C3447}"/>
              </a:ext>
            </a:extLst>
          </p:cNvPr>
          <p:cNvCxnSpPr>
            <a:cxnSpLocks/>
          </p:cNvCxnSpPr>
          <p:nvPr/>
        </p:nvCxnSpPr>
        <p:spPr>
          <a:xfrm>
            <a:off x="5360894" y="3684494"/>
            <a:ext cx="3630706" cy="10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1679DA-DD61-41F6-8B1D-1D551BAAD2E7}"/>
              </a:ext>
            </a:extLst>
          </p:cNvPr>
          <p:cNvCxnSpPr>
            <a:cxnSpLocks/>
          </p:cNvCxnSpPr>
          <p:nvPr/>
        </p:nvCxnSpPr>
        <p:spPr>
          <a:xfrm flipH="1">
            <a:off x="3272119" y="3940392"/>
            <a:ext cx="1102657" cy="85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6A5D6956-D700-43FF-8365-99C099319BFB}"/>
              </a:ext>
            </a:extLst>
          </p:cNvPr>
          <p:cNvSpPr/>
          <p:nvPr/>
        </p:nvSpPr>
        <p:spPr>
          <a:xfrm>
            <a:off x="3272118" y="2767540"/>
            <a:ext cx="2823881" cy="1172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CE1D-042A-43FD-BCF5-CD59F1C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최적화시 사용되는 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/>
              <p:nvPr/>
            </p:nvSpPr>
            <p:spPr>
              <a:xfrm>
                <a:off x="1665922" y="1996169"/>
                <a:ext cx="9306878" cy="1777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/>
                  <a:t>                             비용 함수 식 </a:t>
                </a:r>
                <a:endParaRPr lang="en-US" altLang="ko-KR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2" y="1996169"/>
                <a:ext cx="9306878" cy="1777281"/>
              </a:xfrm>
              <a:prstGeom prst="rect">
                <a:avLst/>
              </a:prstGeom>
              <a:blipFill>
                <a:blip r:embed="rId2"/>
                <a:stretch>
                  <a:fillRect t="-5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3F3C1-1EDB-41DF-8139-41D5528F9D86}"/>
                  </a:ext>
                </a:extLst>
              </p:cNvPr>
              <p:cNvSpPr txBox="1"/>
              <p:nvPr/>
            </p:nvSpPr>
            <p:spPr>
              <a:xfrm>
                <a:off x="1458248" y="4961286"/>
                <a:ext cx="9383079" cy="1673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/>
                  <a:t>                               업데이트 식</a:t>
                </a:r>
                <a:endParaRPr lang="en-US" altLang="ko-K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 ′</m:t>
                          </m:r>
                        </m:sup>
                      </m:sSub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b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3F3C1-1EDB-41DF-8139-41D5528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48" y="4961286"/>
                <a:ext cx="9383079" cy="1673792"/>
              </a:xfrm>
              <a:prstGeom prst="rect">
                <a:avLst/>
              </a:prstGeom>
              <a:blipFill>
                <a:blip r:embed="rId3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CFCE1A5-5262-42AB-91B0-A2BC63894CFB}"/>
              </a:ext>
            </a:extLst>
          </p:cNvPr>
          <p:cNvSpPr/>
          <p:nvPr/>
        </p:nvSpPr>
        <p:spPr>
          <a:xfrm>
            <a:off x="5658972" y="3683750"/>
            <a:ext cx="632011" cy="1094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0E5C88-C0D4-4CCA-A356-181897DAE82B}"/>
                  </a:ext>
                </a:extLst>
              </p:cNvPr>
              <p:cNvSpPr txBox="1"/>
              <p:nvPr/>
            </p:nvSpPr>
            <p:spPr>
              <a:xfrm>
                <a:off x="6357461" y="3947584"/>
                <a:ext cx="3756212" cy="646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비용 함수를 최소화 시키기 위해서 새롭게 업데이트 되는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′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0E5C88-C0D4-4CCA-A356-181897DA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61" y="3947584"/>
                <a:ext cx="3756212" cy="646652"/>
              </a:xfrm>
              <a:prstGeom prst="rect">
                <a:avLst/>
              </a:prstGeom>
              <a:blipFill>
                <a:blip r:embed="rId4"/>
                <a:stretch>
                  <a:fillRect l="-1461" t="-754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1537CFF-E513-4B16-879B-45D8A7397A24}"/>
                  </a:ext>
                </a:extLst>
              </p:cNvPr>
              <p:cNvSpPr/>
              <p:nvPr/>
            </p:nvSpPr>
            <p:spPr>
              <a:xfrm>
                <a:off x="9705307" y="5781831"/>
                <a:ext cx="1679306" cy="374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𝑆𝐺𝐷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dirty="0"/>
                  <a:t>습률</a:t>
                </a:r>
                <a:endParaRPr lang="en-US" altLang="ko-KR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1537CFF-E513-4B16-879B-45D8A7397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307" y="5781831"/>
                <a:ext cx="1679306" cy="374013"/>
              </a:xfrm>
              <a:prstGeom prst="rect">
                <a:avLst/>
              </a:prstGeom>
              <a:blipFill>
                <a:blip r:embed="rId5"/>
                <a:stretch>
                  <a:fillRect l="-2899" t="-11290" r="-2536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33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CE1D-042A-43FD-BCF5-CD59F1C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최적화시 사용되는 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/>
              <p:nvPr/>
            </p:nvSpPr>
            <p:spPr>
              <a:xfrm>
                <a:off x="437757" y="2184429"/>
                <a:ext cx="4885764" cy="1040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                         비용 함수 식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6F2DF-6316-4809-A7E1-DDB24D226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7" y="2184429"/>
                <a:ext cx="4885764" cy="1040093"/>
              </a:xfrm>
              <a:prstGeom prst="rect">
                <a:avLst/>
              </a:prstGeom>
              <a:blipFill>
                <a:blip r:embed="rId2"/>
                <a:stretch>
                  <a:fillRect t="-4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3F3C1-1EDB-41DF-8139-41D5528F9D86}"/>
                  </a:ext>
                </a:extLst>
              </p:cNvPr>
              <p:cNvSpPr txBox="1"/>
              <p:nvPr/>
            </p:nvSpPr>
            <p:spPr>
              <a:xfrm>
                <a:off x="1240097" y="5194730"/>
                <a:ext cx="3639671" cy="98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                업데이트 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03F3C1-1EDB-41DF-8139-41D5528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97" y="5194730"/>
                <a:ext cx="3639671" cy="982192"/>
              </a:xfrm>
              <a:prstGeom prst="rect">
                <a:avLst/>
              </a:prstGeom>
              <a:blipFill>
                <a:blip r:embed="rId3"/>
                <a:stretch>
                  <a:fillRect t="-4348" b="-31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946CE-1B57-42FC-8B14-AC880A863670}"/>
                  </a:ext>
                </a:extLst>
              </p:cNvPr>
              <p:cNvSpPr txBox="1"/>
              <p:nvPr/>
            </p:nvSpPr>
            <p:spPr>
              <a:xfrm>
                <a:off x="6015316" y="2015697"/>
                <a:ext cx="5983940" cy="241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</m:oMath>
                </a14:m>
                <a:r>
                  <a:rPr lang="ko-KR" altLang="en-US" dirty="0"/>
                  <a:t>렬의 사용자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행 벡터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dirty="0"/>
                  <a:t>Q</a:t>
                </a:r>
                <a:r>
                  <a:rPr lang="ko-KR" altLang="en-US" dirty="0"/>
                  <a:t>행렬의 아이템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행의 전치 벡터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 dirty="0"/>
                  <a:t>제 </a:t>
                </a:r>
                <a:r>
                  <a:rPr lang="en-US" altLang="ko-KR" dirty="0"/>
                  <a:t>R </a:t>
                </a:r>
                <a:r>
                  <a:rPr lang="ko-KR" altLang="en-US" dirty="0"/>
                  <a:t>행렬의 </a:t>
                </a:r>
                <a:r>
                  <a:rPr lang="en-US" altLang="ko-KR" dirty="0"/>
                  <a:t>u</a:t>
                </a:r>
                <a:r>
                  <a:rPr lang="ko-KR" altLang="en-US" dirty="0"/>
                  <a:t>행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열에 위치한 값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열 에 위치한 실제 행렬 값과 예측 행렬 값의 차이 오류</a:t>
                </a:r>
                <a:endParaRPr lang="en-US" altLang="ko-KR" dirty="0"/>
              </a:p>
              <a:p>
                <a:r>
                  <a:rPr lang="en-US" altLang="ko-KR" dirty="0"/>
                  <a:t>         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의미함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𝑆𝐺𝐷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학</m:t>
                    </m:r>
                  </m:oMath>
                </a14:m>
                <a:r>
                  <a:rPr lang="ko-KR" altLang="en-US" dirty="0"/>
                  <a:t>습률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규</m:t>
                    </m:r>
                  </m:oMath>
                </a14:m>
                <a:r>
                  <a:rPr lang="ko-KR" altLang="en-US" dirty="0"/>
                  <a:t>제 계수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946CE-1B57-42FC-8B14-AC880A86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6" y="2015697"/>
                <a:ext cx="5983940" cy="2417650"/>
              </a:xfrm>
              <a:prstGeom prst="rect">
                <a:avLst/>
              </a:prstGeom>
              <a:blipFill>
                <a:blip r:embed="rId4"/>
                <a:stretch>
                  <a:fillRect t="-2020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1B180-4485-44CE-A8D1-F40515D08ECA}"/>
                  </a:ext>
                </a:extLst>
              </p:cNvPr>
              <p:cNvSpPr txBox="1"/>
              <p:nvPr/>
            </p:nvSpPr>
            <p:spPr>
              <a:xfrm>
                <a:off x="6015316" y="5075883"/>
                <a:ext cx="3442447" cy="1219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*</a:t>
                </a:r>
                <a:r>
                  <a:rPr lang="ko-KR" altLang="en-US" dirty="0"/>
                  <a:t>주의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ko-KR" altLang="en-US" dirty="0"/>
                  <a:t> 값이 </a:t>
                </a:r>
                <a:r>
                  <a:rPr lang="en-US" altLang="ko-KR" dirty="0"/>
                  <a:t>NULL</a:t>
                </a:r>
                <a:r>
                  <a:rPr lang="ko-KR" altLang="en-US" dirty="0"/>
                  <a:t>인 경우 해당 원소 값은 비용 함수를 계산하는데 사용되지 않는다</a:t>
                </a:r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1B180-4485-44CE-A8D1-F40515D0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16" y="5075883"/>
                <a:ext cx="3442447" cy="1219886"/>
              </a:xfrm>
              <a:prstGeom prst="rect">
                <a:avLst/>
              </a:prstGeom>
              <a:blipFill>
                <a:blip r:embed="rId5"/>
                <a:stretch>
                  <a:fillRect l="-1596" t="-4000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CFCE1A5-5262-42AB-91B0-A2BC63894CFB}"/>
              </a:ext>
            </a:extLst>
          </p:cNvPr>
          <p:cNvSpPr/>
          <p:nvPr/>
        </p:nvSpPr>
        <p:spPr>
          <a:xfrm>
            <a:off x="2572871" y="3428999"/>
            <a:ext cx="744070" cy="1358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7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CE1D-042A-43FD-BCF5-CD59F1C1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E558-0777-4F96-A36D-E2CC05AE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A7BDC-348A-47F3-B8B6-8DDF619F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92919"/>
            <a:ext cx="11029615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E558-0777-4F96-A36D-E2CC05AE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C10F15-EEC2-4010-9BE3-2FDE9D01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6"/>
            <a:ext cx="11029616" cy="367830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F6524E-FBC9-4823-8A36-3405202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 anchor="ctr"/>
          <a:lstStyle/>
          <a:p>
            <a:pPr algn="ctr"/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7691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6E558-0777-4F96-A36D-E2CC05AEB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2185D6-9619-4398-B0DA-D49E2972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0495"/>
            <a:ext cx="11029614" cy="367830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923B60E-0EE4-4ED0-9833-E7BA7FD8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 anchor="ctr"/>
          <a:lstStyle/>
          <a:p>
            <a:pPr algn="ctr"/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69513969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63</TotalTime>
  <Words>362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Cambria Math</vt:lpstr>
      <vt:lpstr>Gill Sans MT</vt:lpstr>
      <vt:lpstr>Wingdings 2</vt:lpstr>
      <vt:lpstr>분할</vt:lpstr>
      <vt:lpstr>확률적 경사 하강법을 이용한 행렬 분해</vt:lpstr>
      <vt:lpstr>개요</vt:lpstr>
      <vt:lpstr>최적화시 사용되는 식</vt:lpstr>
      <vt:lpstr>최적화시 사용되는 식</vt:lpstr>
      <vt:lpstr>최적화시 사용되는 식</vt:lpstr>
      <vt:lpstr>최적화시 사용되는 식</vt:lpstr>
      <vt:lpstr>실습</vt:lpstr>
      <vt:lpstr>실습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pminhyung12@naver.com</dc:creator>
  <cp:lastModifiedBy>장재용</cp:lastModifiedBy>
  <cp:revision>9</cp:revision>
  <dcterms:created xsi:type="dcterms:W3CDTF">2019-10-06T11:59:53Z</dcterms:created>
  <dcterms:modified xsi:type="dcterms:W3CDTF">2019-11-10T09:36:52Z</dcterms:modified>
</cp:coreProperties>
</file>