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83" r:id="rId5"/>
    <p:sldId id="284" r:id="rId6"/>
    <p:sldId id="285" r:id="rId7"/>
    <p:sldId id="258" r:id="rId8"/>
    <p:sldId id="259" r:id="rId9"/>
    <p:sldId id="280" r:id="rId10"/>
    <p:sldId id="281" r:id="rId11"/>
    <p:sldId id="282" r:id="rId12"/>
    <p:sldId id="262" r:id="rId13"/>
    <p:sldId id="260" r:id="rId14"/>
    <p:sldId id="277" r:id="rId15"/>
    <p:sldId id="278" r:id="rId16"/>
    <p:sldId id="279" r:id="rId17"/>
    <p:sldId id="263" r:id="rId18"/>
    <p:sldId id="264" r:id="rId19"/>
    <p:sldId id="265" r:id="rId20"/>
    <p:sldId id="266" r:id="rId21"/>
    <p:sldId id="267" r:id="rId22"/>
    <p:sldId id="268" r:id="rId23"/>
    <p:sldId id="269" r:id="rId24"/>
    <p:sldId id="271" r:id="rId25"/>
    <p:sldId id="270" r:id="rId26"/>
    <p:sldId id="272" r:id="rId27"/>
    <p:sldId id="273" r:id="rId28"/>
    <p:sldId id="274" r:id="rId29"/>
    <p:sldId id="275" r:id="rId30"/>
    <p:sldId id="276" r:id="rId31"/>
    <p:sldId id="28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00" autoAdjust="0"/>
    <p:restoredTop sz="94660"/>
  </p:normalViewPr>
  <p:slideViewPr>
    <p:cSldViewPr snapToGrid="0">
      <p:cViewPr varScale="1">
        <p:scale>
          <a:sx n="108" d="100"/>
          <a:sy n="108" d="100"/>
        </p:scale>
        <p:origin x="6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5B90F-4571-456D-80AF-2272644C687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8FA8382-57DC-4D05-890D-894BFEBCCD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D1A928-85C6-4629-8865-6CDC0E6FEEAA}"/>
              </a:ext>
            </a:extLst>
          </p:cNvPr>
          <p:cNvSpPr>
            <a:spLocks noGrp="1"/>
          </p:cNvSpPr>
          <p:nvPr>
            <p:ph type="dt" sz="half" idx="10"/>
          </p:nvPr>
        </p:nvSpPr>
        <p:spPr/>
        <p:txBody>
          <a:bodyPr/>
          <a:lstStyle/>
          <a:p>
            <a:fld id="{D1057EFE-F4DF-4D2B-A5F3-17BDA881C82D}"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B24B88F7-B97C-4140-8542-6F86E2D40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C2EF91-2272-4BD1-A4A0-5327A9111DDA}"/>
              </a:ext>
            </a:extLst>
          </p:cNvPr>
          <p:cNvSpPr>
            <a:spLocks noGrp="1"/>
          </p:cNvSpPr>
          <p:nvPr>
            <p:ph type="sldNum" sz="quarter" idx="12"/>
          </p:nvPr>
        </p:nvSpPr>
        <p:spPr/>
        <p:txBody>
          <a:body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3087454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5B4695-D3F0-4752-AB29-6C8C590BE7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1CC404-23E3-4B4A-B360-ED9F3B5F729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C73F15-DF97-4A84-8547-86F39DE0D39B}"/>
              </a:ext>
            </a:extLst>
          </p:cNvPr>
          <p:cNvSpPr>
            <a:spLocks noGrp="1"/>
          </p:cNvSpPr>
          <p:nvPr>
            <p:ph type="dt" sz="half" idx="10"/>
          </p:nvPr>
        </p:nvSpPr>
        <p:spPr/>
        <p:txBody>
          <a:bodyPr/>
          <a:lstStyle/>
          <a:p>
            <a:fld id="{D1057EFE-F4DF-4D2B-A5F3-17BDA881C82D}"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49E3EAAB-3AD3-4110-B2F4-CD3119B036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C413B8-096C-4FA4-A4D1-74AA58E4C1AB}"/>
              </a:ext>
            </a:extLst>
          </p:cNvPr>
          <p:cNvSpPr>
            <a:spLocks noGrp="1"/>
          </p:cNvSpPr>
          <p:nvPr>
            <p:ph type="sldNum" sz="quarter" idx="12"/>
          </p:nvPr>
        </p:nvSpPr>
        <p:spPr/>
        <p:txBody>
          <a:body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103343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43A6F6-5BFE-47EA-BEE5-6D658B9DD4D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DB8C8FD-88EF-46CA-9B2E-56C3E6E4C10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FCD7A0-3FE1-42F3-9B19-CC584A0AD050}"/>
              </a:ext>
            </a:extLst>
          </p:cNvPr>
          <p:cNvSpPr>
            <a:spLocks noGrp="1"/>
          </p:cNvSpPr>
          <p:nvPr>
            <p:ph type="dt" sz="half" idx="10"/>
          </p:nvPr>
        </p:nvSpPr>
        <p:spPr/>
        <p:txBody>
          <a:bodyPr/>
          <a:lstStyle/>
          <a:p>
            <a:fld id="{D1057EFE-F4DF-4D2B-A5F3-17BDA881C82D}"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E2B25F0A-B159-4FFF-914D-73E97103A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1F3F1E-7C8E-4DA1-B54F-98BAB2F57D44}"/>
              </a:ext>
            </a:extLst>
          </p:cNvPr>
          <p:cNvSpPr>
            <a:spLocks noGrp="1"/>
          </p:cNvSpPr>
          <p:nvPr>
            <p:ph type="sldNum" sz="quarter" idx="12"/>
          </p:nvPr>
        </p:nvSpPr>
        <p:spPr/>
        <p:txBody>
          <a:body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3208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1136C-65D1-4A84-BB3C-0C3E72D1ED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1B8254-CAE1-4385-B4D0-997FC744764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5A26F0-27DD-4D0A-8BA7-C60A6F92D3D6}"/>
              </a:ext>
            </a:extLst>
          </p:cNvPr>
          <p:cNvSpPr>
            <a:spLocks noGrp="1"/>
          </p:cNvSpPr>
          <p:nvPr>
            <p:ph type="dt" sz="half" idx="10"/>
          </p:nvPr>
        </p:nvSpPr>
        <p:spPr/>
        <p:txBody>
          <a:bodyPr/>
          <a:lstStyle/>
          <a:p>
            <a:fld id="{D1057EFE-F4DF-4D2B-A5F3-17BDA881C82D}"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9CE51BE7-B1D4-4944-9D67-AB1F583D10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D8E6CF-0A9A-410D-A406-BA70C0C2B6ED}"/>
              </a:ext>
            </a:extLst>
          </p:cNvPr>
          <p:cNvSpPr>
            <a:spLocks noGrp="1"/>
          </p:cNvSpPr>
          <p:nvPr>
            <p:ph type="sldNum" sz="quarter" idx="12"/>
          </p:nvPr>
        </p:nvSpPr>
        <p:spPr/>
        <p:txBody>
          <a:body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185827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C4F13-0443-49FF-9A17-4CC8464951F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F2D73CF-2C3A-4432-A2B2-10DF5C3DB3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1F8517-AFFE-42CA-B634-900D08C65D8F}"/>
              </a:ext>
            </a:extLst>
          </p:cNvPr>
          <p:cNvSpPr>
            <a:spLocks noGrp="1"/>
          </p:cNvSpPr>
          <p:nvPr>
            <p:ph type="dt" sz="half" idx="10"/>
          </p:nvPr>
        </p:nvSpPr>
        <p:spPr/>
        <p:txBody>
          <a:bodyPr/>
          <a:lstStyle/>
          <a:p>
            <a:fld id="{D1057EFE-F4DF-4D2B-A5F3-17BDA881C82D}"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58E7DFA6-CD82-4090-BF04-91F195B620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E916FA-730B-437C-9A72-656E72C6B9CE}"/>
              </a:ext>
            </a:extLst>
          </p:cNvPr>
          <p:cNvSpPr>
            <a:spLocks noGrp="1"/>
          </p:cNvSpPr>
          <p:nvPr>
            <p:ph type="sldNum" sz="quarter" idx="12"/>
          </p:nvPr>
        </p:nvSpPr>
        <p:spPr/>
        <p:txBody>
          <a:body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365345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DB150-4912-42B6-B01E-1B97BC1868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33EDF8-CEE3-42E4-A1F2-7A5939658C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88B47F-0A88-4745-94F8-92B494F248D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155B21-2912-4CF3-A204-CC747498AA05}"/>
              </a:ext>
            </a:extLst>
          </p:cNvPr>
          <p:cNvSpPr>
            <a:spLocks noGrp="1"/>
          </p:cNvSpPr>
          <p:nvPr>
            <p:ph type="dt" sz="half" idx="10"/>
          </p:nvPr>
        </p:nvSpPr>
        <p:spPr/>
        <p:txBody>
          <a:bodyPr/>
          <a:lstStyle/>
          <a:p>
            <a:fld id="{D1057EFE-F4DF-4D2B-A5F3-17BDA881C82D}" type="datetimeFigureOut">
              <a:rPr lang="zh-CN" altLang="en-US" smtClean="0"/>
              <a:t>2021/4/26</a:t>
            </a:fld>
            <a:endParaRPr lang="zh-CN" altLang="en-US"/>
          </a:p>
        </p:txBody>
      </p:sp>
      <p:sp>
        <p:nvSpPr>
          <p:cNvPr id="6" name="页脚占位符 5">
            <a:extLst>
              <a:ext uri="{FF2B5EF4-FFF2-40B4-BE49-F238E27FC236}">
                <a16:creationId xmlns:a16="http://schemas.microsoft.com/office/drawing/2014/main" id="{D082B52C-68DB-47C5-8722-E318BEC820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58D3EC-4F94-44C4-BC52-8FDEC2AFAAF0}"/>
              </a:ext>
            </a:extLst>
          </p:cNvPr>
          <p:cNvSpPr>
            <a:spLocks noGrp="1"/>
          </p:cNvSpPr>
          <p:nvPr>
            <p:ph type="sldNum" sz="quarter" idx="12"/>
          </p:nvPr>
        </p:nvSpPr>
        <p:spPr/>
        <p:txBody>
          <a:body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223851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6EADB-B8D4-43D8-9272-F753ADF8197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AD2EB29-94C3-4387-9965-5DDC70F234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DA0AA5C-E168-4228-8082-8CCFFE73614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16D63BA-D7AA-43A3-BBCE-59E969365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E99A63-F37F-4169-8D3B-A576CA96274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3F3389-FC73-4E9F-9C30-989638B75CF8}"/>
              </a:ext>
            </a:extLst>
          </p:cNvPr>
          <p:cNvSpPr>
            <a:spLocks noGrp="1"/>
          </p:cNvSpPr>
          <p:nvPr>
            <p:ph type="dt" sz="half" idx="10"/>
          </p:nvPr>
        </p:nvSpPr>
        <p:spPr/>
        <p:txBody>
          <a:bodyPr/>
          <a:lstStyle/>
          <a:p>
            <a:fld id="{D1057EFE-F4DF-4D2B-A5F3-17BDA881C82D}" type="datetimeFigureOut">
              <a:rPr lang="zh-CN" altLang="en-US" smtClean="0"/>
              <a:t>2021/4/26</a:t>
            </a:fld>
            <a:endParaRPr lang="zh-CN" altLang="en-US"/>
          </a:p>
        </p:txBody>
      </p:sp>
      <p:sp>
        <p:nvSpPr>
          <p:cNvPr id="8" name="页脚占位符 7">
            <a:extLst>
              <a:ext uri="{FF2B5EF4-FFF2-40B4-BE49-F238E27FC236}">
                <a16:creationId xmlns:a16="http://schemas.microsoft.com/office/drawing/2014/main" id="{2ED96D9F-35E7-4739-9BC2-D58F6CD4740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41BDB1A-C19F-4663-B135-290817559B1B}"/>
              </a:ext>
            </a:extLst>
          </p:cNvPr>
          <p:cNvSpPr>
            <a:spLocks noGrp="1"/>
          </p:cNvSpPr>
          <p:nvPr>
            <p:ph type="sldNum" sz="quarter" idx="12"/>
          </p:nvPr>
        </p:nvSpPr>
        <p:spPr/>
        <p:txBody>
          <a:body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154171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64D36-5182-4D52-B827-2D6076065F4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9109DA-B2DF-4553-B973-238238AFA9C4}"/>
              </a:ext>
            </a:extLst>
          </p:cNvPr>
          <p:cNvSpPr>
            <a:spLocks noGrp="1"/>
          </p:cNvSpPr>
          <p:nvPr>
            <p:ph type="dt" sz="half" idx="10"/>
          </p:nvPr>
        </p:nvSpPr>
        <p:spPr/>
        <p:txBody>
          <a:bodyPr/>
          <a:lstStyle/>
          <a:p>
            <a:fld id="{D1057EFE-F4DF-4D2B-A5F3-17BDA881C82D}" type="datetimeFigureOut">
              <a:rPr lang="zh-CN" altLang="en-US" smtClean="0"/>
              <a:t>2021/4/26</a:t>
            </a:fld>
            <a:endParaRPr lang="zh-CN" altLang="en-US"/>
          </a:p>
        </p:txBody>
      </p:sp>
      <p:sp>
        <p:nvSpPr>
          <p:cNvPr id="4" name="页脚占位符 3">
            <a:extLst>
              <a:ext uri="{FF2B5EF4-FFF2-40B4-BE49-F238E27FC236}">
                <a16:creationId xmlns:a16="http://schemas.microsoft.com/office/drawing/2014/main" id="{278D38F3-9AF3-4F8C-AA49-E635C92DD1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2B48814-FB1B-45B5-8B80-82224691F729}"/>
              </a:ext>
            </a:extLst>
          </p:cNvPr>
          <p:cNvSpPr>
            <a:spLocks noGrp="1"/>
          </p:cNvSpPr>
          <p:nvPr>
            <p:ph type="sldNum" sz="quarter" idx="12"/>
          </p:nvPr>
        </p:nvSpPr>
        <p:spPr/>
        <p:txBody>
          <a:body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265955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33D268-676B-43B8-8FFC-B9CC551630C0}"/>
              </a:ext>
            </a:extLst>
          </p:cNvPr>
          <p:cNvSpPr>
            <a:spLocks noGrp="1"/>
          </p:cNvSpPr>
          <p:nvPr>
            <p:ph type="dt" sz="half" idx="10"/>
          </p:nvPr>
        </p:nvSpPr>
        <p:spPr/>
        <p:txBody>
          <a:bodyPr/>
          <a:lstStyle/>
          <a:p>
            <a:fld id="{D1057EFE-F4DF-4D2B-A5F3-17BDA881C82D}" type="datetimeFigureOut">
              <a:rPr lang="zh-CN" altLang="en-US" smtClean="0"/>
              <a:t>2021/4/26</a:t>
            </a:fld>
            <a:endParaRPr lang="zh-CN" altLang="en-US"/>
          </a:p>
        </p:txBody>
      </p:sp>
      <p:sp>
        <p:nvSpPr>
          <p:cNvPr id="3" name="页脚占位符 2">
            <a:extLst>
              <a:ext uri="{FF2B5EF4-FFF2-40B4-BE49-F238E27FC236}">
                <a16:creationId xmlns:a16="http://schemas.microsoft.com/office/drawing/2014/main" id="{40C7D1C4-B063-4F49-AFC2-05246684E00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C30CF7D-78A4-4927-A1F5-79E12D03D98C}"/>
              </a:ext>
            </a:extLst>
          </p:cNvPr>
          <p:cNvSpPr>
            <a:spLocks noGrp="1"/>
          </p:cNvSpPr>
          <p:nvPr>
            <p:ph type="sldNum" sz="quarter" idx="12"/>
          </p:nvPr>
        </p:nvSpPr>
        <p:spPr/>
        <p:txBody>
          <a:body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331543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C762C-FDF9-453B-B75F-0876570073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3435847-6006-44D7-A8C4-E3E0C2518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F4EC85D-C5D5-47E1-B480-3F19E6C43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10E8E8-644D-4286-8212-FADB003D0CCF}"/>
              </a:ext>
            </a:extLst>
          </p:cNvPr>
          <p:cNvSpPr>
            <a:spLocks noGrp="1"/>
          </p:cNvSpPr>
          <p:nvPr>
            <p:ph type="dt" sz="half" idx="10"/>
          </p:nvPr>
        </p:nvSpPr>
        <p:spPr/>
        <p:txBody>
          <a:bodyPr/>
          <a:lstStyle/>
          <a:p>
            <a:fld id="{D1057EFE-F4DF-4D2B-A5F3-17BDA881C82D}" type="datetimeFigureOut">
              <a:rPr lang="zh-CN" altLang="en-US" smtClean="0"/>
              <a:t>2021/4/26</a:t>
            </a:fld>
            <a:endParaRPr lang="zh-CN" altLang="en-US"/>
          </a:p>
        </p:txBody>
      </p:sp>
      <p:sp>
        <p:nvSpPr>
          <p:cNvPr id="6" name="页脚占位符 5">
            <a:extLst>
              <a:ext uri="{FF2B5EF4-FFF2-40B4-BE49-F238E27FC236}">
                <a16:creationId xmlns:a16="http://schemas.microsoft.com/office/drawing/2014/main" id="{A6146BDE-9AC8-4AFB-9CF7-CD4DCE8F88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DEB68E-71E1-4A07-8ABA-CA717E827571}"/>
              </a:ext>
            </a:extLst>
          </p:cNvPr>
          <p:cNvSpPr>
            <a:spLocks noGrp="1"/>
          </p:cNvSpPr>
          <p:nvPr>
            <p:ph type="sldNum" sz="quarter" idx="12"/>
          </p:nvPr>
        </p:nvSpPr>
        <p:spPr/>
        <p:txBody>
          <a:body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1459390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50556-A84F-4C78-8644-C7D399264E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DA1A3E1-660A-4E70-A051-0541A6883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92EC5A4-CBAB-43B9-9ABD-F2D23836C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E4F3B8-371C-487E-AF0E-FD84C7BAC510}"/>
              </a:ext>
            </a:extLst>
          </p:cNvPr>
          <p:cNvSpPr>
            <a:spLocks noGrp="1"/>
          </p:cNvSpPr>
          <p:nvPr>
            <p:ph type="dt" sz="half" idx="10"/>
          </p:nvPr>
        </p:nvSpPr>
        <p:spPr/>
        <p:txBody>
          <a:bodyPr/>
          <a:lstStyle/>
          <a:p>
            <a:fld id="{D1057EFE-F4DF-4D2B-A5F3-17BDA881C82D}" type="datetimeFigureOut">
              <a:rPr lang="zh-CN" altLang="en-US" smtClean="0"/>
              <a:t>2021/4/26</a:t>
            </a:fld>
            <a:endParaRPr lang="zh-CN" altLang="en-US"/>
          </a:p>
        </p:txBody>
      </p:sp>
      <p:sp>
        <p:nvSpPr>
          <p:cNvPr id="6" name="页脚占位符 5">
            <a:extLst>
              <a:ext uri="{FF2B5EF4-FFF2-40B4-BE49-F238E27FC236}">
                <a16:creationId xmlns:a16="http://schemas.microsoft.com/office/drawing/2014/main" id="{01F7A507-1249-491E-AB35-A09F2D1CEC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FE2AF7-9D35-44F6-B4F1-6B25483EB168}"/>
              </a:ext>
            </a:extLst>
          </p:cNvPr>
          <p:cNvSpPr>
            <a:spLocks noGrp="1"/>
          </p:cNvSpPr>
          <p:nvPr>
            <p:ph type="sldNum" sz="quarter" idx="12"/>
          </p:nvPr>
        </p:nvSpPr>
        <p:spPr/>
        <p:txBody>
          <a:body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58586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C20069-246E-4220-9F46-5583ECC9E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A1DF08-2527-4EDF-BC2B-6B29564B7D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8CAD88-2942-4FDC-B1FD-77195FE0C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057EFE-F4DF-4D2B-A5F3-17BDA881C82D}" type="datetimeFigureOut">
              <a:rPr lang="zh-CN" altLang="en-US" smtClean="0"/>
              <a:t>2021/4/26</a:t>
            </a:fld>
            <a:endParaRPr lang="zh-CN" altLang="en-US"/>
          </a:p>
        </p:txBody>
      </p:sp>
      <p:sp>
        <p:nvSpPr>
          <p:cNvPr id="5" name="页脚占位符 4">
            <a:extLst>
              <a:ext uri="{FF2B5EF4-FFF2-40B4-BE49-F238E27FC236}">
                <a16:creationId xmlns:a16="http://schemas.microsoft.com/office/drawing/2014/main" id="{E19E56E3-14F7-4613-80E7-2744935F1E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6FE4D1-6BFC-4599-A8B0-5EFED33ABA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15629-73FD-4E6F-915B-8D56F0EEFF36}" type="slidenum">
              <a:rPr lang="zh-CN" altLang="en-US" smtClean="0"/>
              <a:t>‹#›</a:t>
            </a:fld>
            <a:endParaRPr lang="zh-CN" altLang="en-US"/>
          </a:p>
        </p:txBody>
      </p:sp>
    </p:spTree>
    <p:extLst>
      <p:ext uri="{BB962C8B-B14F-4D97-AF65-F5344CB8AC3E}">
        <p14:creationId xmlns:p14="http://schemas.microsoft.com/office/powerpoint/2010/main" val="160080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BFF92-7699-4972-9B43-9E5D9901FCC1}"/>
              </a:ext>
            </a:extLst>
          </p:cNvPr>
          <p:cNvSpPr>
            <a:spLocks noGrp="1"/>
          </p:cNvSpPr>
          <p:nvPr>
            <p:ph type="ctrTitle"/>
          </p:nvPr>
        </p:nvSpPr>
        <p:spPr>
          <a:xfrm>
            <a:off x="1524000" y="705113"/>
            <a:ext cx="9144000" cy="2387600"/>
          </a:xfrm>
        </p:spPr>
        <p:txBody>
          <a:bodyPr/>
          <a:lstStyle/>
          <a:p>
            <a:r>
              <a:rPr lang="zh-CN" altLang="en-US" b="1" dirty="0"/>
              <a:t>网络安全基础</a:t>
            </a:r>
          </a:p>
        </p:txBody>
      </p:sp>
      <p:sp>
        <p:nvSpPr>
          <p:cNvPr id="3" name="副标题 2">
            <a:extLst>
              <a:ext uri="{FF2B5EF4-FFF2-40B4-BE49-F238E27FC236}">
                <a16:creationId xmlns:a16="http://schemas.microsoft.com/office/drawing/2014/main" id="{465C7904-D2AC-4061-8412-4130B672701F}"/>
              </a:ext>
            </a:extLst>
          </p:cNvPr>
          <p:cNvSpPr>
            <a:spLocks noGrp="1"/>
          </p:cNvSpPr>
          <p:nvPr>
            <p:ph type="subTitle" idx="1"/>
          </p:nvPr>
        </p:nvSpPr>
        <p:spPr/>
        <p:txBody>
          <a:bodyPr/>
          <a:lstStyle/>
          <a:p>
            <a:r>
              <a:rPr lang="zh-CN" altLang="en-US" dirty="0"/>
              <a:t>蒋玉长</a:t>
            </a:r>
            <a:endParaRPr lang="en-US" altLang="zh-CN" dirty="0"/>
          </a:p>
          <a:p>
            <a:r>
              <a:rPr lang="en-US" altLang="zh-CN" dirty="0"/>
              <a:t>2021/4/26</a:t>
            </a:r>
            <a:endParaRPr lang="zh-CN" altLang="en-US" dirty="0"/>
          </a:p>
        </p:txBody>
      </p:sp>
    </p:spTree>
    <p:extLst>
      <p:ext uri="{BB962C8B-B14F-4D97-AF65-F5344CB8AC3E}">
        <p14:creationId xmlns:p14="http://schemas.microsoft.com/office/powerpoint/2010/main" val="3813573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67CB4-5D28-4CBE-A3E5-85C07065232A}"/>
              </a:ext>
            </a:extLst>
          </p:cNvPr>
          <p:cNvSpPr>
            <a:spLocks noGrp="1"/>
          </p:cNvSpPr>
          <p:nvPr>
            <p:ph type="title"/>
          </p:nvPr>
        </p:nvSpPr>
        <p:spPr/>
        <p:txBody>
          <a:bodyPr/>
          <a:lstStyle/>
          <a:p>
            <a:r>
              <a:rPr lang="en-US" altLang="zh-CN" dirty="0"/>
              <a:t>2.3 </a:t>
            </a:r>
            <a:r>
              <a:rPr lang="zh-CN" altLang="en-US" dirty="0"/>
              <a:t>传输层</a:t>
            </a:r>
          </a:p>
        </p:txBody>
      </p:sp>
      <p:sp>
        <p:nvSpPr>
          <p:cNvPr id="3" name="内容占位符 2">
            <a:extLst>
              <a:ext uri="{FF2B5EF4-FFF2-40B4-BE49-F238E27FC236}">
                <a16:creationId xmlns:a16="http://schemas.microsoft.com/office/drawing/2014/main" id="{ED93DAEE-AEBB-4844-82DD-E0EFF15ECB19}"/>
              </a:ext>
            </a:extLst>
          </p:cNvPr>
          <p:cNvSpPr>
            <a:spLocks noGrp="1"/>
          </p:cNvSpPr>
          <p:nvPr>
            <p:ph idx="1"/>
          </p:nvPr>
        </p:nvSpPr>
        <p:spPr/>
        <p:txBody>
          <a:bodyPr/>
          <a:lstStyle/>
          <a:p>
            <a:r>
              <a:rPr lang="zh-CN" altLang="en-US" dirty="0"/>
              <a:t>拒绝服务</a:t>
            </a:r>
          </a:p>
        </p:txBody>
      </p:sp>
    </p:spTree>
    <p:extLst>
      <p:ext uri="{BB962C8B-B14F-4D97-AF65-F5344CB8AC3E}">
        <p14:creationId xmlns:p14="http://schemas.microsoft.com/office/powerpoint/2010/main" val="2957583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67CB4-5D28-4CBE-A3E5-85C07065232A}"/>
              </a:ext>
            </a:extLst>
          </p:cNvPr>
          <p:cNvSpPr>
            <a:spLocks noGrp="1"/>
          </p:cNvSpPr>
          <p:nvPr>
            <p:ph type="title"/>
          </p:nvPr>
        </p:nvSpPr>
        <p:spPr/>
        <p:txBody>
          <a:bodyPr/>
          <a:lstStyle/>
          <a:p>
            <a:r>
              <a:rPr lang="en-US" altLang="zh-CN" dirty="0"/>
              <a:t>2.4 </a:t>
            </a:r>
            <a:r>
              <a:rPr lang="zh-CN" altLang="en-US" dirty="0"/>
              <a:t>应用层</a:t>
            </a:r>
          </a:p>
        </p:txBody>
      </p:sp>
      <p:sp>
        <p:nvSpPr>
          <p:cNvPr id="3" name="内容占位符 2">
            <a:extLst>
              <a:ext uri="{FF2B5EF4-FFF2-40B4-BE49-F238E27FC236}">
                <a16:creationId xmlns:a16="http://schemas.microsoft.com/office/drawing/2014/main" id="{ED93DAEE-AEBB-4844-82DD-E0EFF15ECB19}"/>
              </a:ext>
            </a:extLst>
          </p:cNvPr>
          <p:cNvSpPr>
            <a:spLocks noGrp="1"/>
          </p:cNvSpPr>
          <p:nvPr>
            <p:ph idx="1"/>
          </p:nvPr>
        </p:nvSpPr>
        <p:spPr/>
        <p:txBody>
          <a:bodyPr/>
          <a:lstStyle/>
          <a:p>
            <a:r>
              <a:rPr lang="zh-CN" altLang="en-US" dirty="0"/>
              <a:t>陷门：加州福尼亚</a:t>
            </a:r>
            <a:endParaRPr lang="en-US" altLang="zh-CN" dirty="0"/>
          </a:p>
          <a:p>
            <a:r>
              <a:rPr lang="zh-CN" altLang="en-US" dirty="0"/>
              <a:t>病毒：永恒之蓝</a:t>
            </a:r>
            <a:endParaRPr lang="en-US" altLang="zh-CN" dirty="0"/>
          </a:p>
          <a:p>
            <a:r>
              <a:rPr lang="zh-CN" altLang="en-US" dirty="0"/>
              <a:t>木马：</a:t>
            </a:r>
            <a:endParaRPr lang="en-US" altLang="zh-CN" dirty="0"/>
          </a:p>
          <a:p>
            <a:r>
              <a:rPr lang="zh-CN" altLang="en-US" dirty="0"/>
              <a:t>旁路控制：</a:t>
            </a:r>
            <a:r>
              <a:rPr lang="en-US" altLang="zh-CN" dirty="0"/>
              <a:t>web</a:t>
            </a:r>
            <a:r>
              <a:rPr lang="zh-CN" altLang="en-US" dirty="0"/>
              <a:t>绕过权限</a:t>
            </a:r>
          </a:p>
        </p:txBody>
      </p:sp>
    </p:spTree>
    <p:extLst>
      <p:ext uri="{BB962C8B-B14F-4D97-AF65-F5344CB8AC3E}">
        <p14:creationId xmlns:p14="http://schemas.microsoft.com/office/powerpoint/2010/main" val="1927576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r>
              <a:rPr lang="zh-CN" altLang="en-US" dirty="0"/>
              <a:t>网络防火墙</a:t>
            </a:r>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r>
              <a:rPr lang="en-US" altLang="zh-CN" dirty="0"/>
              <a:t>1 </a:t>
            </a:r>
            <a:r>
              <a:rPr lang="zh-CN" altLang="en-US" dirty="0"/>
              <a:t>工作原理</a:t>
            </a:r>
          </a:p>
          <a:p>
            <a:r>
              <a:rPr lang="en-US" altLang="zh-CN" dirty="0"/>
              <a:t>2 </a:t>
            </a:r>
            <a:r>
              <a:rPr lang="zh-CN" altLang="en-US" dirty="0"/>
              <a:t>体系结构</a:t>
            </a:r>
          </a:p>
          <a:p>
            <a:r>
              <a:rPr lang="en-US" altLang="zh-CN" dirty="0"/>
              <a:t>3 </a:t>
            </a:r>
            <a:r>
              <a:rPr lang="zh-CN" altLang="en-US" dirty="0"/>
              <a:t>部署方式</a:t>
            </a:r>
          </a:p>
          <a:p>
            <a:r>
              <a:rPr lang="en-US" altLang="zh-CN" dirty="0"/>
              <a:t>4 </a:t>
            </a:r>
            <a:r>
              <a:rPr lang="zh-CN" altLang="en-US" dirty="0"/>
              <a:t>评价</a:t>
            </a:r>
          </a:p>
        </p:txBody>
      </p:sp>
    </p:spTree>
    <p:extLst>
      <p:ext uri="{BB962C8B-B14F-4D97-AF65-F5344CB8AC3E}">
        <p14:creationId xmlns:p14="http://schemas.microsoft.com/office/powerpoint/2010/main" val="4093504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EE070-1E5F-4F9F-9641-07C82E53CF85}"/>
              </a:ext>
            </a:extLst>
          </p:cNvPr>
          <p:cNvSpPr>
            <a:spLocks noGrp="1"/>
          </p:cNvSpPr>
          <p:nvPr>
            <p:ph type="title"/>
          </p:nvPr>
        </p:nvSpPr>
        <p:spPr/>
        <p:txBody>
          <a:bodyPr/>
          <a:lstStyle/>
          <a:p>
            <a:r>
              <a:rPr lang="zh-CN" altLang="en-US" dirty="0"/>
              <a:t>入侵检测与网络欺骗</a:t>
            </a:r>
          </a:p>
        </p:txBody>
      </p:sp>
      <p:sp>
        <p:nvSpPr>
          <p:cNvPr id="3" name="内容占位符 2">
            <a:extLst>
              <a:ext uri="{FF2B5EF4-FFF2-40B4-BE49-F238E27FC236}">
                <a16:creationId xmlns:a16="http://schemas.microsoft.com/office/drawing/2014/main" id="{5C45880F-F970-4AA8-8C69-FF9076132E58}"/>
              </a:ext>
            </a:extLst>
          </p:cNvPr>
          <p:cNvSpPr>
            <a:spLocks noGrp="1"/>
          </p:cNvSpPr>
          <p:nvPr>
            <p:ph idx="1"/>
          </p:nvPr>
        </p:nvSpPr>
        <p:spPr/>
        <p:txBody>
          <a:bodyPr/>
          <a:lstStyle/>
          <a:p>
            <a:r>
              <a:rPr lang="en-US" altLang="zh-CN" dirty="0"/>
              <a:t>1 </a:t>
            </a:r>
            <a:r>
              <a:rPr lang="zh-CN" altLang="en-US" dirty="0"/>
              <a:t>概述</a:t>
            </a:r>
          </a:p>
          <a:p>
            <a:r>
              <a:rPr lang="en-US" altLang="zh-CN" dirty="0"/>
              <a:t>2 </a:t>
            </a:r>
            <a:r>
              <a:rPr lang="zh-CN" altLang="en-US" dirty="0"/>
              <a:t>信息源</a:t>
            </a:r>
          </a:p>
          <a:p>
            <a:r>
              <a:rPr lang="en-US" altLang="zh-CN" dirty="0"/>
              <a:t>3 </a:t>
            </a:r>
            <a:r>
              <a:rPr lang="zh-CN" altLang="en-US" dirty="0"/>
              <a:t>分类</a:t>
            </a:r>
          </a:p>
          <a:p>
            <a:r>
              <a:rPr lang="en-US" altLang="zh-CN" dirty="0"/>
              <a:t>4 </a:t>
            </a:r>
            <a:r>
              <a:rPr lang="zh-CN" altLang="en-US" dirty="0"/>
              <a:t>分析方法</a:t>
            </a:r>
          </a:p>
          <a:p>
            <a:r>
              <a:rPr lang="en-US" altLang="zh-CN" dirty="0"/>
              <a:t>5 Snort</a:t>
            </a:r>
          </a:p>
          <a:p>
            <a:r>
              <a:rPr lang="en-US" altLang="zh-CN" dirty="0"/>
              <a:t>6</a:t>
            </a:r>
            <a:r>
              <a:rPr lang="zh-CN" altLang="en-US" dirty="0"/>
              <a:t>发展趋势</a:t>
            </a:r>
          </a:p>
          <a:p>
            <a:r>
              <a:rPr lang="en-US" altLang="zh-CN" dirty="0"/>
              <a:t>7 </a:t>
            </a:r>
            <a:r>
              <a:rPr lang="zh-CN" altLang="en-US" dirty="0"/>
              <a:t>网络欺骗技术（蜜罐）</a:t>
            </a:r>
          </a:p>
        </p:txBody>
      </p:sp>
    </p:spTree>
    <p:extLst>
      <p:ext uri="{BB962C8B-B14F-4D97-AF65-F5344CB8AC3E}">
        <p14:creationId xmlns:p14="http://schemas.microsoft.com/office/powerpoint/2010/main" val="2390459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069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541584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315427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84227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474390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6243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EE070-1E5F-4F9F-9641-07C82E53CF85}"/>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5C45880F-F970-4AA8-8C69-FF9076132E58}"/>
              </a:ext>
            </a:extLst>
          </p:cNvPr>
          <p:cNvSpPr>
            <a:spLocks noGrp="1"/>
          </p:cNvSpPr>
          <p:nvPr>
            <p:ph idx="1"/>
          </p:nvPr>
        </p:nvSpPr>
        <p:spPr/>
        <p:txBody>
          <a:bodyPr/>
          <a:lstStyle/>
          <a:p>
            <a:r>
              <a:rPr lang="en-US" altLang="zh-CN" dirty="0"/>
              <a:t>1.</a:t>
            </a:r>
            <a:r>
              <a:rPr lang="zh-CN" altLang="en-US" dirty="0"/>
              <a:t>网络安全现状与挑战</a:t>
            </a:r>
            <a:endParaRPr lang="en-US" altLang="zh-CN" dirty="0"/>
          </a:p>
          <a:p>
            <a:r>
              <a:rPr lang="en-US" altLang="zh-CN" dirty="0"/>
              <a:t>2.</a:t>
            </a:r>
            <a:r>
              <a:rPr lang="zh-CN" altLang="en-US" dirty="0"/>
              <a:t>安全攻击分类及常见形式</a:t>
            </a:r>
            <a:endParaRPr lang="en-US" altLang="zh-CN" dirty="0"/>
          </a:p>
          <a:p>
            <a:r>
              <a:rPr lang="en-US" altLang="zh-CN" dirty="0"/>
              <a:t>4.</a:t>
            </a:r>
            <a:r>
              <a:rPr lang="zh-CN" altLang="en-US" dirty="0"/>
              <a:t>网络安全模型</a:t>
            </a:r>
            <a:endParaRPr lang="en-US" altLang="zh-CN" dirty="0"/>
          </a:p>
          <a:p>
            <a:r>
              <a:rPr lang="en-US" altLang="zh-CN" dirty="0"/>
              <a:t>5.</a:t>
            </a:r>
            <a:r>
              <a:rPr lang="zh-CN" altLang="en-US" dirty="0"/>
              <a:t>网络防火墙</a:t>
            </a:r>
            <a:endParaRPr lang="en-US" altLang="zh-CN" dirty="0"/>
          </a:p>
          <a:p>
            <a:r>
              <a:rPr lang="en-US" altLang="zh-CN" dirty="0"/>
              <a:t>6.</a:t>
            </a:r>
            <a:r>
              <a:rPr lang="zh-CN" altLang="en-US" dirty="0"/>
              <a:t>入侵检测与蜜罐</a:t>
            </a:r>
            <a:endParaRPr lang="en-US" altLang="zh-CN" dirty="0"/>
          </a:p>
          <a:p>
            <a:r>
              <a:rPr lang="en-US" altLang="zh-CN" dirty="0"/>
              <a:t>7.</a:t>
            </a:r>
            <a:r>
              <a:rPr lang="zh-CN" altLang="en-US" dirty="0"/>
              <a:t>传输层安全</a:t>
            </a:r>
            <a:r>
              <a:rPr lang="en-US" altLang="zh-CN" dirty="0"/>
              <a:t>---VPN</a:t>
            </a:r>
          </a:p>
          <a:p>
            <a:r>
              <a:rPr lang="en-US" altLang="zh-CN" dirty="0"/>
              <a:t>8.</a:t>
            </a:r>
            <a:r>
              <a:rPr lang="zh-CN" altLang="en-US" dirty="0"/>
              <a:t>网络安全防护技术</a:t>
            </a:r>
            <a:r>
              <a:rPr lang="en-US" altLang="zh-CN" dirty="0"/>
              <a:t>---</a:t>
            </a:r>
            <a:r>
              <a:rPr lang="zh-CN" altLang="en-US" dirty="0"/>
              <a:t>主动防御</a:t>
            </a:r>
            <a:endParaRPr lang="en-US" altLang="zh-CN" dirty="0"/>
          </a:p>
        </p:txBody>
      </p:sp>
    </p:spTree>
    <p:extLst>
      <p:ext uri="{BB962C8B-B14F-4D97-AF65-F5344CB8AC3E}">
        <p14:creationId xmlns:p14="http://schemas.microsoft.com/office/powerpoint/2010/main" val="1722479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230249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448301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67373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996007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862684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82492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261327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087259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922101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2803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0E6CDB-403D-4FB2-93D2-EC0E5CD3823D}"/>
              </a:ext>
            </a:extLst>
          </p:cNvPr>
          <p:cNvSpPr>
            <a:spLocks noGrp="1"/>
          </p:cNvSpPr>
          <p:nvPr>
            <p:ph type="title"/>
          </p:nvPr>
        </p:nvSpPr>
        <p:spPr/>
        <p:txBody>
          <a:bodyPr/>
          <a:lstStyle/>
          <a:p>
            <a:r>
              <a:rPr lang="en-US" altLang="zh-CN" dirty="0"/>
              <a:t>1.</a:t>
            </a:r>
            <a:r>
              <a:rPr lang="zh-CN" altLang="en-US" dirty="0"/>
              <a:t>网络安全现状与挑战</a:t>
            </a:r>
          </a:p>
        </p:txBody>
      </p:sp>
      <p:sp>
        <p:nvSpPr>
          <p:cNvPr id="3" name="内容占位符 2">
            <a:extLst>
              <a:ext uri="{FF2B5EF4-FFF2-40B4-BE49-F238E27FC236}">
                <a16:creationId xmlns:a16="http://schemas.microsoft.com/office/drawing/2014/main" id="{D160506E-D1F3-4BD6-9474-565364106A9C}"/>
              </a:ext>
            </a:extLst>
          </p:cNvPr>
          <p:cNvSpPr>
            <a:spLocks noGrp="1"/>
          </p:cNvSpPr>
          <p:nvPr>
            <p:ph idx="1"/>
          </p:nvPr>
        </p:nvSpPr>
        <p:spPr/>
        <p:txBody>
          <a:bodyPr>
            <a:normAutofit fontScale="92500"/>
          </a:bodyPr>
          <a:lstStyle/>
          <a:p>
            <a:r>
              <a:rPr lang="en-US" altLang="zh-CN" dirty="0"/>
              <a:t>1.1</a:t>
            </a:r>
            <a:r>
              <a:rPr lang="zh-CN" altLang="en-US" dirty="0"/>
              <a:t> 国内居安思危</a:t>
            </a:r>
            <a:endParaRPr lang="en-US" altLang="zh-CN" dirty="0"/>
          </a:p>
          <a:p>
            <a:pPr lvl="1"/>
            <a:r>
              <a:rPr lang="zh-CN" altLang="en-US" dirty="0"/>
              <a:t>实名制让网络诈骗走国内银行然后国外套现，难以追回</a:t>
            </a:r>
            <a:r>
              <a:rPr lang="en-US" altLang="zh-CN" dirty="0"/>
              <a:t>---</a:t>
            </a:r>
            <a:r>
              <a:rPr lang="zh-CN" altLang="en-US" dirty="0"/>
              <a:t>诈骗手法，数据</a:t>
            </a:r>
            <a:endParaRPr lang="en-US" altLang="zh-CN" dirty="0"/>
          </a:p>
          <a:p>
            <a:pPr lvl="1"/>
            <a:r>
              <a:rPr lang="zh-CN" altLang="en-US" dirty="0"/>
              <a:t>国内底层关键软件严重依赖国外，存在后门的安全隐患</a:t>
            </a:r>
            <a:r>
              <a:rPr lang="en-US" altLang="zh-CN" dirty="0"/>
              <a:t>---</a:t>
            </a:r>
            <a:r>
              <a:rPr lang="zh-CN" altLang="en-US" dirty="0"/>
              <a:t>信息战，棱镜门，对策：护网行动</a:t>
            </a:r>
            <a:endParaRPr lang="en-US" altLang="zh-CN" dirty="0"/>
          </a:p>
          <a:p>
            <a:pPr lvl="1"/>
            <a:endParaRPr lang="en-US" altLang="zh-CN" dirty="0"/>
          </a:p>
          <a:p>
            <a:r>
              <a:rPr lang="en-US" altLang="zh-CN" dirty="0"/>
              <a:t>1.2 </a:t>
            </a:r>
            <a:r>
              <a:rPr lang="zh-CN" altLang="en-US" dirty="0"/>
              <a:t>病毒威胁倍增</a:t>
            </a:r>
            <a:endParaRPr lang="en-US" altLang="zh-CN" dirty="0"/>
          </a:p>
          <a:p>
            <a:pPr lvl="1"/>
            <a:r>
              <a:rPr lang="zh-CN" altLang="en-US" dirty="0"/>
              <a:t>多样性：变异病毒层出不穷，防不胜防</a:t>
            </a:r>
            <a:r>
              <a:rPr lang="en-US" altLang="zh-CN" dirty="0"/>
              <a:t>---</a:t>
            </a:r>
            <a:r>
              <a:rPr lang="zh-CN" altLang="en-US" dirty="0"/>
              <a:t>如何变异？病毒家族数据</a:t>
            </a:r>
            <a:endParaRPr lang="en-US" altLang="zh-CN" dirty="0"/>
          </a:p>
          <a:p>
            <a:pPr lvl="1"/>
            <a:r>
              <a:rPr lang="zh-CN" altLang="en-US" dirty="0"/>
              <a:t>扩散性：网络的迅速传播</a:t>
            </a:r>
            <a:r>
              <a:rPr lang="en-US" altLang="zh-CN" dirty="0"/>
              <a:t>---</a:t>
            </a:r>
            <a:r>
              <a:rPr lang="zh-CN" altLang="en-US" dirty="0"/>
              <a:t>怎么迅速法？数据</a:t>
            </a:r>
            <a:endParaRPr lang="en-US" altLang="zh-CN" dirty="0"/>
          </a:p>
          <a:p>
            <a:pPr lvl="1"/>
            <a:r>
              <a:rPr lang="zh-CN" altLang="en-US" dirty="0"/>
              <a:t>针对性：一个中间件或系统存在漏洞会导致整个防护网被突破</a:t>
            </a:r>
            <a:r>
              <a:rPr lang="en-US" altLang="zh-CN" dirty="0"/>
              <a:t>---</a:t>
            </a:r>
            <a:r>
              <a:rPr lang="en-US" altLang="zh-CN" dirty="0" err="1"/>
              <a:t>cve</a:t>
            </a:r>
            <a:r>
              <a:rPr lang="zh-CN" altLang="en-US" dirty="0"/>
              <a:t>漏洞</a:t>
            </a:r>
            <a:endParaRPr lang="en-US" altLang="zh-CN" dirty="0"/>
          </a:p>
          <a:p>
            <a:pPr lvl="1"/>
            <a:r>
              <a:rPr lang="zh-CN" altLang="en-US" dirty="0"/>
              <a:t>组织性：黑客从单兵作战变成有组织行动</a:t>
            </a:r>
            <a:r>
              <a:rPr lang="en-US" altLang="zh-CN" dirty="0"/>
              <a:t>---</a:t>
            </a:r>
            <a:r>
              <a:rPr lang="zh-CN" altLang="en-US" dirty="0"/>
              <a:t>黑客组织数据</a:t>
            </a:r>
            <a:endParaRPr lang="en-US" altLang="zh-CN" dirty="0"/>
          </a:p>
          <a:p>
            <a:r>
              <a:rPr lang="en-US" altLang="zh-CN" dirty="0"/>
              <a:t>1.3 </a:t>
            </a:r>
          </a:p>
          <a:p>
            <a:endParaRPr lang="zh-CN" altLang="en-US" dirty="0"/>
          </a:p>
        </p:txBody>
      </p:sp>
    </p:spTree>
    <p:extLst>
      <p:ext uri="{BB962C8B-B14F-4D97-AF65-F5344CB8AC3E}">
        <p14:creationId xmlns:p14="http://schemas.microsoft.com/office/powerpoint/2010/main" val="224237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C53A5-BF02-4FC3-A273-D78B326615C0}"/>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809D10A4-B707-4147-AF59-4F548E80BE4B}"/>
              </a:ext>
            </a:extLst>
          </p:cNvPr>
          <p:cNvSpPr>
            <a:spLocks noGrp="1"/>
          </p:cNvSpPr>
          <p:nvPr>
            <p:ph idx="1"/>
          </p:nvPr>
        </p:nvSpPr>
        <p:spPr/>
        <p:txBody>
          <a:bodyPr/>
          <a:lstStyle/>
          <a:p>
            <a:r>
              <a:rPr lang="zh-CN" altLang="en-US" dirty="0"/>
              <a:t>进攻与防守是恒久不变的话题，两者相辅相成，相互促进，在哲学上呈现螺旋上升的趋势；</a:t>
            </a:r>
            <a:endParaRPr lang="en-US" altLang="zh-CN" dirty="0"/>
          </a:p>
          <a:p>
            <a:r>
              <a:rPr lang="zh-CN" altLang="en-US" dirty="0"/>
              <a:t>一个安全系统无论如何防护完善，都会存在某种攻破可能，我们能做的就是让系统不容易被攻破或被攻破时把损失尽量减少到零。</a:t>
            </a:r>
          </a:p>
        </p:txBody>
      </p:sp>
    </p:spTree>
    <p:extLst>
      <p:ext uri="{BB962C8B-B14F-4D97-AF65-F5344CB8AC3E}">
        <p14:creationId xmlns:p14="http://schemas.microsoft.com/office/powerpoint/2010/main" val="2809346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AD457-D6F7-4284-BB21-2A410B543E69}"/>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DE0B43FE-7DE3-4CFA-8354-A228BA78846D}"/>
              </a:ext>
            </a:extLst>
          </p:cNvPr>
          <p:cNvSpPr>
            <a:spLocks noGrp="1"/>
          </p:cNvSpPr>
          <p:nvPr>
            <p:ph idx="1"/>
          </p:nvPr>
        </p:nvSpPr>
        <p:spPr/>
        <p:txBody>
          <a:bodyPr/>
          <a:lstStyle/>
          <a:p>
            <a:r>
              <a:rPr lang="zh-CN" altLang="en-US" dirty="0"/>
              <a:t>吴礼发</a:t>
            </a:r>
            <a:r>
              <a:rPr lang="en-US" altLang="zh-CN" dirty="0"/>
              <a:t>.</a:t>
            </a:r>
            <a:r>
              <a:rPr lang="zh-CN" altLang="en-US" dirty="0"/>
              <a:t>洪征，计算机网络安全原理 </a:t>
            </a:r>
            <a:r>
              <a:rPr lang="en-US" altLang="zh-CN" dirty="0"/>
              <a:t>ISBN</a:t>
            </a:r>
            <a:r>
              <a:rPr lang="zh-CN" altLang="en-US" dirty="0"/>
              <a:t>：</a:t>
            </a:r>
            <a:r>
              <a:rPr lang="en-US" altLang="zh-CN" dirty="0"/>
              <a:t>9787121387272</a:t>
            </a:r>
          </a:p>
          <a:p>
            <a:r>
              <a:rPr lang="zh-CN" altLang="en-US" dirty="0"/>
              <a:t>兰巨龙，网络安全传输与管控技术 </a:t>
            </a:r>
            <a:r>
              <a:rPr lang="en-US" altLang="zh-CN" dirty="0"/>
              <a:t>ISBN</a:t>
            </a:r>
            <a:r>
              <a:rPr lang="zh-CN" altLang="en-US" dirty="0"/>
              <a:t>：</a:t>
            </a:r>
            <a:r>
              <a:rPr lang="en-US" altLang="zh-CN" dirty="0"/>
              <a:t>9787115427823</a:t>
            </a:r>
          </a:p>
          <a:p>
            <a:endParaRPr lang="zh-CN" altLang="en-US" dirty="0"/>
          </a:p>
        </p:txBody>
      </p:sp>
    </p:spTree>
    <p:extLst>
      <p:ext uri="{BB962C8B-B14F-4D97-AF65-F5344CB8AC3E}">
        <p14:creationId xmlns:p14="http://schemas.microsoft.com/office/powerpoint/2010/main" val="225433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858A8-78D6-4087-A525-57F2A46ECF37}"/>
              </a:ext>
            </a:extLst>
          </p:cNvPr>
          <p:cNvSpPr>
            <a:spLocks noGrp="1"/>
          </p:cNvSpPr>
          <p:nvPr>
            <p:ph type="title"/>
          </p:nvPr>
        </p:nvSpPr>
        <p:spPr/>
        <p:txBody>
          <a:bodyPr/>
          <a:lstStyle/>
          <a:p>
            <a:r>
              <a:rPr lang="en-US" altLang="zh-CN" dirty="0"/>
              <a:t>1.1</a:t>
            </a:r>
            <a:r>
              <a:rPr lang="zh-CN" altLang="en-US" dirty="0"/>
              <a:t> 国内居安思危</a:t>
            </a:r>
          </a:p>
        </p:txBody>
      </p:sp>
      <p:sp>
        <p:nvSpPr>
          <p:cNvPr id="3" name="内容占位符 2">
            <a:extLst>
              <a:ext uri="{FF2B5EF4-FFF2-40B4-BE49-F238E27FC236}">
                <a16:creationId xmlns:a16="http://schemas.microsoft.com/office/drawing/2014/main" id="{B0C4119B-DB0E-42F9-9C24-63B27FFAAF70}"/>
              </a:ext>
            </a:extLst>
          </p:cNvPr>
          <p:cNvSpPr>
            <a:spLocks noGrp="1"/>
          </p:cNvSpPr>
          <p:nvPr>
            <p:ph idx="1"/>
          </p:nvPr>
        </p:nvSpPr>
        <p:spPr/>
        <p:txBody>
          <a:bodyPr/>
          <a:lstStyle/>
          <a:p>
            <a:pPr lvl="1"/>
            <a:r>
              <a:rPr lang="zh-CN" altLang="en-US" dirty="0"/>
              <a:t>实名制让网络诈骗走国内银行然后国外套现，难以追回</a:t>
            </a:r>
            <a:r>
              <a:rPr lang="en-US" altLang="zh-CN" dirty="0"/>
              <a:t>---</a:t>
            </a:r>
            <a:r>
              <a:rPr lang="zh-CN" altLang="en-US" dirty="0"/>
              <a:t>诈骗手法，数据</a:t>
            </a:r>
            <a:endParaRPr lang="en-US" altLang="zh-CN" dirty="0"/>
          </a:p>
          <a:p>
            <a:pPr lvl="1"/>
            <a:r>
              <a:rPr lang="zh-CN" altLang="en-US" dirty="0"/>
              <a:t>国内底层关键软件严重依赖国外，存在后门的安全隐患</a:t>
            </a:r>
            <a:r>
              <a:rPr lang="en-US" altLang="zh-CN" dirty="0"/>
              <a:t>---</a:t>
            </a:r>
            <a:r>
              <a:rPr lang="zh-CN" altLang="en-US" dirty="0"/>
              <a:t>信息战，棱镜门，对策：护网行动</a:t>
            </a:r>
            <a:endParaRPr lang="en-US" altLang="zh-CN" dirty="0"/>
          </a:p>
          <a:p>
            <a:endParaRPr lang="zh-CN" altLang="en-US" dirty="0"/>
          </a:p>
        </p:txBody>
      </p:sp>
    </p:spTree>
    <p:extLst>
      <p:ext uri="{BB962C8B-B14F-4D97-AF65-F5344CB8AC3E}">
        <p14:creationId xmlns:p14="http://schemas.microsoft.com/office/powerpoint/2010/main" val="3338092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858A8-78D6-4087-A525-57F2A46ECF37}"/>
              </a:ext>
            </a:extLst>
          </p:cNvPr>
          <p:cNvSpPr>
            <a:spLocks noGrp="1"/>
          </p:cNvSpPr>
          <p:nvPr>
            <p:ph type="title"/>
          </p:nvPr>
        </p:nvSpPr>
        <p:spPr>
          <a:xfrm>
            <a:off x="838200" y="365125"/>
            <a:ext cx="10515600" cy="1325563"/>
          </a:xfrm>
        </p:spPr>
        <p:txBody>
          <a:bodyPr/>
          <a:lstStyle/>
          <a:p>
            <a:r>
              <a:rPr lang="en-US" altLang="zh-CN" dirty="0"/>
              <a:t>1.2 </a:t>
            </a:r>
            <a:r>
              <a:rPr lang="zh-CN" altLang="en-US" dirty="0"/>
              <a:t>病毒威胁倍增</a:t>
            </a:r>
          </a:p>
        </p:txBody>
      </p:sp>
      <p:sp>
        <p:nvSpPr>
          <p:cNvPr id="3" name="内容占位符 2">
            <a:extLst>
              <a:ext uri="{FF2B5EF4-FFF2-40B4-BE49-F238E27FC236}">
                <a16:creationId xmlns:a16="http://schemas.microsoft.com/office/drawing/2014/main" id="{B0C4119B-DB0E-42F9-9C24-63B27FFAAF70}"/>
              </a:ext>
            </a:extLst>
          </p:cNvPr>
          <p:cNvSpPr>
            <a:spLocks noGrp="1"/>
          </p:cNvSpPr>
          <p:nvPr>
            <p:ph idx="1"/>
          </p:nvPr>
        </p:nvSpPr>
        <p:spPr>
          <a:xfrm>
            <a:off x="838200" y="1825625"/>
            <a:ext cx="10515600" cy="4351338"/>
          </a:xfrm>
        </p:spPr>
        <p:txBody>
          <a:bodyPr/>
          <a:lstStyle/>
          <a:p>
            <a:pPr lvl="1"/>
            <a:r>
              <a:rPr lang="zh-CN" altLang="en-US" dirty="0"/>
              <a:t>多样性：变异病毒层出不穷，防不胜防</a:t>
            </a:r>
            <a:r>
              <a:rPr lang="en-US" altLang="zh-CN" dirty="0"/>
              <a:t>---</a:t>
            </a:r>
            <a:r>
              <a:rPr lang="zh-CN" altLang="en-US" dirty="0"/>
              <a:t>如何变异？病毒家族数据</a:t>
            </a:r>
            <a:endParaRPr lang="en-US" altLang="zh-CN" dirty="0"/>
          </a:p>
          <a:p>
            <a:pPr lvl="1"/>
            <a:r>
              <a:rPr lang="zh-CN" altLang="en-US" dirty="0"/>
              <a:t>扩散性：网络的迅速传播</a:t>
            </a:r>
            <a:r>
              <a:rPr lang="en-US" altLang="zh-CN" dirty="0"/>
              <a:t>---</a:t>
            </a:r>
            <a:r>
              <a:rPr lang="zh-CN" altLang="en-US" dirty="0"/>
              <a:t>怎么迅速法？数据</a:t>
            </a:r>
            <a:endParaRPr lang="en-US" altLang="zh-CN" dirty="0"/>
          </a:p>
          <a:p>
            <a:pPr lvl="1"/>
            <a:r>
              <a:rPr lang="zh-CN" altLang="en-US" dirty="0"/>
              <a:t>针对性：一个中间件或系统存在漏洞会导致整个防护网被突破</a:t>
            </a:r>
            <a:r>
              <a:rPr lang="en-US" altLang="zh-CN" dirty="0"/>
              <a:t>---</a:t>
            </a:r>
            <a:r>
              <a:rPr lang="en-US" altLang="zh-CN" dirty="0" err="1"/>
              <a:t>cve</a:t>
            </a:r>
            <a:r>
              <a:rPr lang="zh-CN" altLang="en-US" dirty="0"/>
              <a:t>漏洞</a:t>
            </a:r>
            <a:endParaRPr lang="en-US" altLang="zh-CN" dirty="0"/>
          </a:p>
          <a:p>
            <a:pPr lvl="1"/>
            <a:r>
              <a:rPr lang="zh-CN" altLang="en-US" dirty="0"/>
              <a:t>组织性：黑客从单兵作战变成有组织行动</a:t>
            </a:r>
            <a:r>
              <a:rPr lang="en-US" altLang="zh-CN" dirty="0"/>
              <a:t>---</a:t>
            </a:r>
            <a:r>
              <a:rPr lang="zh-CN" altLang="en-US" dirty="0"/>
              <a:t>黑客组织数据</a:t>
            </a:r>
            <a:endParaRPr lang="en-US" altLang="zh-CN" dirty="0"/>
          </a:p>
          <a:p>
            <a:endParaRPr lang="zh-CN" altLang="en-US" dirty="0"/>
          </a:p>
        </p:txBody>
      </p:sp>
    </p:spTree>
    <p:extLst>
      <p:ext uri="{BB962C8B-B14F-4D97-AF65-F5344CB8AC3E}">
        <p14:creationId xmlns:p14="http://schemas.microsoft.com/office/powerpoint/2010/main" val="98984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858A8-78D6-4087-A525-57F2A46ECF37}"/>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0C4119B-DB0E-42F9-9C24-63B27FFAAF7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9137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EE070-1E5F-4F9F-9641-07C82E53CF85}"/>
              </a:ext>
            </a:extLst>
          </p:cNvPr>
          <p:cNvSpPr>
            <a:spLocks noGrp="1"/>
          </p:cNvSpPr>
          <p:nvPr>
            <p:ph type="title"/>
          </p:nvPr>
        </p:nvSpPr>
        <p:spPr/>
        <p:txBody>
          <a:bodyPr/>
          <a:lstStyle/>
          <a:p>
            <a:r>
              <a:rPr lang="en-US" altLang="zh-CN" dirty="0"/>
              <a:t>2.</a:t>
            </a:r>
            <a:r>
              <a:rPr lang="zh-CN" altLang="en-US" dirty="0"/>
              <a:t>安全攻击分类及常见形式</a:t>
            </a:r>
          </a:p>
        </p:txBody>
      </p:sp>
      <p:sp>
        <p:nvSpPr>
          <p:cNvPr id="3" name="内容占位符 2">
            <a:extLst>
              <a:ext uri="{FF2B5EF4-FFF2-40B4-BE49-F238E27FC236}">
                <a16:creationId xmlns:a16="http://schemas.microsoft.com/office/drawing/2014/main" id="{5C45880F-F970-4AA8-8C69-FF9076132E58}"/>
              </a:ext>
            </a:extLst>
          </p:cNvPr>
          <p:cNvSpPr>
            <a:spLocks noGrp="1"/>
          </p:cNvSpPr>
          <p:nvPr>
            <p:ph idx="1"/>
          </p:nvPr>
        </p:nvSpPr>
        <p:spPr/>
        <p:txBody>
          <a:bodyPr/>
          <a:lstStyle/>
          <a:p>
            <a:r>
              <a:rPr lang="en-US" altLang="zh-CN" dirty="0"/>
              <a:t>2.1 </a:t>
            </a:r>
            <a:r>
              <a:rPr lang="zh-CN" altLang="en-US" dirty="0"/>
              <a:t>数据链路层：窃听、</a:t>
            </a:r>
            <a:r>
              <a:rPr lang="zh-CN" altLang="en-US" b="1" dirty="0"/>
              <a:t>电磁截获</a:t>
            </a:r>
            <a:r>
              <a:rPr lang="zh-CN" altLang="en-US" dirty="0"/>
              <a:t>、物理侵入、</a:t>
            </a:r>
            <a:r>
              <a:rPr lang="zh-CN" altLang="en-US" b="1" dirty="0"/>
              <a:t>信道干扰</a:t>
            </a:r>
            <a:endParaRPr lang="en-US" altLang="zh-CN" b="1" dirty="0"/>
          </a:p>
          <a:p>
            <a:r>
              <a:rPr lang="en-US" altLang="zh-CN" dirty="0"/>
              <a:t>2.2 </a:t>
            </a:r>
            <a:r>
              <a:rPr lang="zh-CN" altLang="en-US" dirty="0"/>
              <a:t>网络层：</a:t>
            </a:r>
            <a:r>
              <a:rPr lang="zh-CN" altLang="en-US" b="1" dirty="0"/>
              <a:t>假冒</a:t>
            </a:r>
            <a:r>
              <a:rPr lang="en-US" altLang="zh-CN" b="1" dirty="0"/>
              <a:t>/</a:t>
            </a:r>
            <a:r>
              <a:rPr lang="zh-CN" altLang="en-US" b="1" dirty="0"/>
              <a:t>欺骗</a:t>
            </a:r>
            <a:r>
              <a:rPr lang="zh-CN" altLang="en-US" dirty="0"/>
              <a:t>、消息重发、</a:t>
            </a:r>
            <a:endParaRPr lang="en-US" altLang="zh-CN" dirty="0"/>
          </a:p>
          <a:p>
            <a:r>
              <a:rPr lang="en-US" altLang="zh-CN" dirty="0"/>
              <a:t>2.3 </a:t>
            </a:r>
            <a:r>
              <a:rPr lang="zh-CN" altLang="en-US" dirty="0"/>
              <a:t>传输层：流量分析、</a:t>
            </a:r>
            <a:r>
              <a:rPr lang="zh-CN" altLang="en-US" b="1" dirty="0"/>
              <a:t>拒绝服务</a:t>
            </a:r>
            <a:r>
              <a:rPr lang="zh-CN" altLang="en-US" dirty="0"/>
              <a:t>、</a:t>
            </a:r>
            <a:endParaRPr lang="en-US" altLang="zh-CN" dirty="0"/>
          </a:p>
          <a:p>
            <a:r>
              <a:rPr lang="en-US" altLang="zh-CN" dirty="0"/>
              <a:t>2.4 </a:t>
            </a:r>
            <a:r>
              <a:rPr lang="zh-CN" altLang="en-US" dirty="0"/>
              <a:t>应用层：</a:t>
            </a:r>
            <a:r>
              <a:rPr lang="zh-CN" altLang="en-US" b="1" dirty="0"/>
              <a:t>陷门</a:t>
            </a:r>
            <a:r>
              <a:rPr lang="zh-CN" altLang="en-US" dirty="0"/>
              <a:t>、</a:t>
            </a:r>
            <a:r>
              <a:rPr lang="zh-CN" altLang="en-US" b="1" dirty="0"/>
              <a:t>病毒、木马</a:t>
            </a:r>
            <a:r>
              <a:rPr lang="zh-CN" altLang="en-US" dirty="0"/>
              <a:t>、</a:t>
            </a:r>
            <a:r>
              <a:rPr lang="zh-CN" altLang="en-US" b="1" dirty="0"/>
              <a:t>旁路控制</a:t>
            </a:r>
            <a:r>
              <a:rPr lang="zh-CN" altLang="en-US" dirty="0"/>
              <a:t>、</a:t>
            </a:r>
            <a:endParaRPr lang="en-US" altLang="zh-CN" dirty="0"/>
          </a:p>
          <a:p>
            <a:pPr marL="0" indent="0">
              <a:buNone/>
            </a:pPr>
            <a:endParaRPr lang="en-US" altLang="zh-CN" dirty="0"/>
          </a:p>
          <a:p>
            <a:r>
              <a:rPr lang="zh-CN" altLang="en-US" dirty="0"/>
              <a:t>数据的保密性、完整性、不可否认性、可用性受到不同层次的侵害</a:t>
            </a:r>
            <a:endParaRPr lang="en-US" altLang="zh-CN" dirty="0"/>
          </a:p>
        </p:txBody>
      </p:sp>
    </p:spTree>
    <p:extLst>
      <p:ext uri="{BB962C8B-B14F-4D97-AF65-F5344CB8AC3E}">
        <p14:creationId xmlns:p14="http://schemas.microsoft.com/office/powerpoint/2010/main" val="4149693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EE070-1E5F-4F9F-9641-07C82E53CF85}"/>
              </a:ext>
            </a:extLst>
          </p:cNvPr>
          <p:cNvSpPr>
            <a:spLocks noGrp="1"/>
          </p:cNvSpPr>
          <p:nvPr>
            <p:ph type="title"/>
          </p:nvPr>
        </p:nvSpPr>
        <p:spPr/>
        <p:txBody>
          <a:bodyPr>
            <a:normAutofit/>
          </a:bodyPr>
          <a:lstStyle/>
          <a:p>
            <a:r>
              <a:rPr lang="en-US" altLang="zh-CN" dirty="0"/>
              <a:t>2.1 </a:t>
            </a:r>
            <a:r>
              <a:rPr lang="zh-CN" altLang="en-US" dirty="0"/>
              <a:t>数据链路层</a:t>
            </a:r>
            <a:endParaRPr lang="en-US" altLang="zh-CN" dirty="0"/>
          </a:p>
        </p:txBody>
      </p:sp>
      <p:sp>
        <p:nvSpPr>
          <p:cNvPr id="3" name="内容占位符 2">
            <a:extLst>
              <a:ext uri="{FF2B5EF4-FFF2-40B4-BE49-F238E27FC236}">
                <a16:creationId xmlns:a16="http://schemas.microsoft.com/office/drawing/2014/main" id="{5C45880F-F970-4AA8-8C69-FF9076132E58}"/>
              </a:ext>
            </a:extLst>
          </p:cNvPr>
          <p:cNvSpPr>
            <a:spLocks noGrp="1"/>
          </p:cNvSpPr>
          <p:nvPr>
            <p:ph idx="1"/>
          </p:nvPr>
        </p:nvSpPr>
        <p:spPr/>
        <p:txBody>
          <a:bodyPr/>
          <a:lstStyle/>
          <a:p>
            <a:r>
              <a:rPr lang="zh-CN" altLang="en-US" sz="2800" dirty="0"/>
              <a:t>电磁截获</a:t>
            </a:r>
            <a:endParaRPr lang="en-US" altLang="zh-CN" sz="2800" dirty="0"/>
          </a:p>
          <a:p>
            <a:r>
              <a:rPr lang="zh-CN" altLang="en-US" dirty="0"/>
              <a:t>信道干扰</a:t>
            </a:r>
            <a:endParaRPr lang="en-US" altLang="zh-CN" sz="2800" dirty="0"/>
          </a:p>
          <a:p>
            <a:r>
              <a:rPr lang="zh-CN" altLang="en-US" dirty="0"/>
              <a:t>无线局域网安全</a:t>
            </a:r>
            <a:endParaRPr lang="en-US" altLang="zh-CN" sz="2800" dirty="0"/>
          </a:p>
        </p:txBody>
      </p:sp>
    </p:spTree>
    <p:extLst>
      <p:ext uri="{BB962C8B-B14F-4D97-AF65-F5344CB8AC3E}">
        <p14:creationId xmlns:p14="http://schemas.microsoft.com/office/powerpoint/2010/main" val="200224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CEE070-1E5F-4F9F-9641-07C82E53CF85}"/>
              </a:ext>
            </a:extLst>
          </p:cNvPr>
          <p:cNvSpPr>
            <a:spLocks noGrp="1"/>
          </p:cNvSpPr>
          <p:nvPr>
            <p:ph type="title"/>
          </p:nvPr>
        </p:nvSpPr>
        <p:spPr/>
        <p:txBody>
          <a:bodyPr>
            <a:normAutofit/>
          </a:bodyPr>
          <a:lstStyle/>
          <a:p>
            <a:r>
              <a:rPr lang="en-US" altLang="zh-CN" dirty="0"/>
              <a:t>2.2 </a:t>
            </a:r>
            <a:r>
              <a:rPr lang="zh-CN" altLang="en-US" dirty="0"/>
              <a:t>网络层</a:t>
            </a:r>
            <a:endParaRPr lang="en-US" altLang="zh-CN" dirty="0"/>
          </a:p>
        </p:txBody>
      </p:sp>
      <p:sp>
        <p:nvSpPr>
          <p:cNvPr id="3" name="内容占位符 2">
            <a:extLst>
              <a:ext uri="{FF2B5EF4-FFF2-40B4-BE49-F238E27FC236}">
                <a16:creationId xmlns:a16="http://schemas.microsoft.com/office/drawing/2014/main" id="{5C45880F-F970-4AA8-8C69-FF9076132E58}"/>
              </a:ext>
            </a:extLst>
          </p:cNvPr>
          <p:cNvSpPr>
            <a:spLocks noGrp="1"/>
          </p:cNvSpPr>
          <p:nvPr>
            <p:ph idx="1"/>
          </p:nvPr>
        </p:nvSpPr>
        <p:spPr/>
        <p:txBody>
          <a:bodyPr/>
          <a:lstStyle/>
          <a:p>
            <a:r>
              <a:rPr lang="zh-CN" altLang="en-US" dirty="0"/>
              <a:t>假冒欺骗</a:t>
            </a:r>
            <a:endParaRPr lang="en-US" altLang="zh-CN" sz="2800" dirty="0"/>
          </a:p>
        </p:txBody>
      </p:sp>
    </p:spTree>
    <p:extLst>
      <p:ext uri="{BB962C8B-B14F-4D97-AF65-F5344CB8AC3E}">
        <p14:creationId xmlns:p14="http://schemas.microsoft.com/office/powerpoint/2010/main" val="42968031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TotalTime>
  <Words>518</Words>
  <Application>Microsoft Office PowerPoint</Application>
  <PresentationFormat>宽屏</PresentationFormat>
  <Paragraphs>69</Paragraphs>
  <Slides>31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31</vt:i4>
      </vt:variant>
    </vt:vector>
  </HeadingPairs>
  <TitlesOfParts>
    <vt:vector size="35" baseType="lpstr">
      <vt:lpstr>等线</vt:lpstr>
      <vt:lpstr>等线 Light</vt:lpstr>
      <vt:lpstr>Arial</vt:lpstr>
      <vt:lpstr>Office 主题​​</vt:lpstr>
      <vt:lpstr>网络安全基础</vt:lpstr>
      <vt:lpstr>目录</vt:lpstr>
      <vt:lpstr>1.网络安全现状与挑战</vt:lpstr>
      <vt:lpstr>1.1 国内居安思危</vt:lpstr>
      <vt:lpstr>1.2 病毒威胁倍增</vt:lpstr>
      <vt:lpstr>PowerPoint 演示文稿</vt:lpstr>
      <vt:lpstr>2.安全攻击分类及常见形式</vt:lpstr>
      <vt:lpstr>2.1 数据链路层</vt:lpstr>
      <vt:lpstr>2.2 网络层</vt:lpstr>
      <vt:lpstr>2.3 传输层</vt:lpstr>
      <vt:lpstr>2.4 应用层</vt:lpstr>
      <vt:lpstr>网络防火墙</vt:lpstr>
      <vt:lpstr>入侵检测与网络欺骗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结论</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 yuchang</dc:creator>
  <cp:lastModifiedBy>Jiang yuchang</cp:lastModifiedBy>
  <cp:revision>177</cp:revision>
  <dcterms:created xsi:type="dcterms:W3CDTF">2021-04-26T12:21:53Z</dcterms:created>
  <dcterms:modified xsi:type="dcterms:W3CDTF">2021-04-27T13:08:10Z</dcterms:modified>
</cp:coreProperties>
</file>