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66" r:id="rId6"/>
    <p:sldId id="267" r:id="rId7"/>
    <p:sldId id="284" r:id="rId8"/>
    <p:sldId id="285" r:id="rId9"/>
    <p:sldId id="286" r:id="rId10"/>
    <p:sldId id="269" r:id="rId11"/>
    <p:sldId id="294" r:id="rId12"/>
    <p:sldId id="287" r:id="rId13"/>
    <p:sldId id="270" r:id="rId14"/>
    <p:sldId id="291" r:id="rId15"/>
    <p:sldId id="271" r:id="rId16"/>
    <p:sldId id="293" r:id="rId17"/>
    <p:sldId id="262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085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A657A-13C6-47E0-95E5-E1ED98AB425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798A4-94A7-466F-B384-7BA0CCCD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5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798A4-94A7-466F-B384-7BA0CCCD96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9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798A4-94A7-466F-B384-7BA0CCCD966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63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798A4-94A7-466F-B384-7BA0CCCD966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90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2780154" y="2728986"/>
            <a:ext cx="6627894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KT </a:t>
            </a:r>
            <a:r>
              <a:rPr lang="en-US" altLang="ko-KR" sz="3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GenieLabs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Dev-Challenge2022</a:t>
            </a:r>
          </a:p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 : 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음식 이미지 분류 모델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1355" y="4799027"/>
            <a:ext cx="204549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2022. 09. 29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Team : Nice try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장종환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39B48D-2015-7E5C-BD95-739D52D1D081}"/>
              </a:ext>
            </a:extLst>
          </p:cNvPr>
          <p:cNvGrpSpPr/>
          <p:nvPr/>
        </p:nvGrpSpPr>
        <p:grpSpPr>
          <a:xfrm>
            <a:off x="3114817" y="1544442"/>
            <a:ext cx="5963760" cy="400392"/>
            <a:chOff x="3119721" y="1583053"/>
            <a:chExt cx="5963760" cy="4003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3676388" y="1583053"/>
              <a:ext cx="4863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KT </a:t>
              </a:r>
              <a:r>
                <a:rPr lang="en-US" altLang="ko-KR" sz="1600" dirty="0" err="1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GenieLabs</a:t>
              </a:r>
              <a:r>
                <a:rPr lang="en-US" altLang="ko-KR" sz="160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ko-KR" altLang="en-US" sz="160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본선</a:t>
              </a:r>
              <a:r>
                <a:rPr lang="en-US" altLang="ko-KR" sz="160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3119721" y="1870181"/>
              <a:ext cx="5963760" cy="113264"/>
              <a:chOff x="4337108" y="1769323"/>
              <a:chExt cx="3275272" cy="88579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36B305E-0F6B-4B99-882A-37313EC9E4AE}"/>
                  </a:ext>
                </a:extLst>
              </p:cNvPr>
              <p:cNvSpPr/>
              <p:nvPr/>
            </p:nvSpPr>
            <p:spPr>
              <a:xfrm>
                <a:off x="6978669" y="181218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318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데이터 처리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0B674-B311-AE36-94A5-656051975610}"/>
              </a:ext>
            </a:extLst>
          </p:cNvPr>
          <p:cNvSpPr txBox="1"/>
          <p:nvPr/>
        </p:nvSpPr>
        <p:spPr>
          <a:xfrm>
            <a:off x="869955" y="1297297"/>
            <a:ext cx="103810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Image Resize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256x256 =&gt; 128x128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128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보다 큰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size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학습을 진행했을 때와 성능 차이가 없어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128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resize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BF45C5-BD12-0A47-AC44-60E050C1D559}"/>
              </a:ext>
            </a:extLst>
          </p:cNvPr>
          <p:cNvSpPr txBox="1"/>
          <p:nvPr/>
        </p:nvSpPr>
        <p:spPr>
          <a:xfrm>
            <a:off x="869954" y="3362259"/>
            <a:ext cx="10381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0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Normalization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Data pixel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값 분포가 중요하다고 생각되어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train dataset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mean, std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값을 구해 해당 값으로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pixel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값을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normalize</a:t>
            </a:r>
          </a:p>
        </p:txBody>
      </p:sp>
    </p:spTree>
    <p:extLst>
      <p:ext uri="{BB962C8B-B14F-4D97-AF65-F5344CB8AC3E}">
        <p14:creationId xmlns:p14="http://schemas.microsoft.com/office/powerpoint/2010/main" val="133744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318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Contents 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데이터 처리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E6D36-E134-E1D2-FDF3-C5DF37155D8E}"/>
              </a:ext>
            </a:extLst>
          </p:cNvPr>
          <p:cNvSpPr txBox="1"/>
          <p:nvPr/>
        </p:nvSpPr>
        <p:spPr>
          <a:xfrm>
            <a:off x="856635" y="1357793"/>
            <a:ext cx="10381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KoPub돋움체 Light" panose="02020603020101020101"/>
              </a:rPr>
              <a:t>Augmentation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KoPub돋움체 Light" panose="02020603020101020101"/>
              </a:rPr>
              <a:t>데이터 양이 부족하다고 생각되어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KoPub돋움체 Light" panose="02020603020101020101"/>
              </a:rPr>
              <a:t>,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Data Augmentation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적용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+mj-lt"/>
              <a:ea typeface="KoPub돋움체 Light" panose="02020603020101020101"/>
            </a:endParaRPr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GaussNoise</a:t>
            </a:r>
            <a:r>
              <a:rPr lang="en-US" altLang="ko-KR" sz="2000" dirty="0">
                <a:solidFill>
                  <a:srgbClr val="000000"/>
                </a:solidFill>
                <a:latin typeface="+mj-lt"/>
                <a:ea typeface="KoPub돋움체 Light" panose="02020603020101020101"/>
              </a:rPr>
              <a:t>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RandomBrightnessContrast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HorizontalFlip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VerticalFlip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, Rotate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적용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+mj-lt"/>
              <a:ea typeface="KoPub돋움체 Light" panose="02020603020101020101"/>
            </a:endParaRPr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CoarseDropout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(=Cutout),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+mj-lt"/>
                <a:ea typeface="KoPub돋움체 Light" panose="02020603020101020101"/>
              </a:rPr>
              <a:t>Cutmix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+mj-lt"/>
                <a:ea typeface="KoPub돋움체 Light" panose="02020603020101020101"/>
              </a:rPr>
              <a:t>(p=0.3)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+mj-lt"/>
                <a:ea typeface="KoPub돋움체 Light" panose="02020603020101020101"/>
              </a:rPr>
              <a:t>적용</a:t>
            </a:r>
            <a:endParaRPr lang="en-US" altLang="ko-KR" sz="2000" dirty="0">
              <a:solidFill>
                <a:srgbClr val="000000"/>
              </a:solidFill>
              <a:effectLst/>
              <a:latin typeface="+mj-lt"/>
              <a:ea typeface="KoPub돋움체 Light" panose="02020603020101020101"/>
            </a:endParaRPr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Augmentation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적용을 통해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Accuracy 1.5%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상승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+mj-lt"/>
              <a:ea typeface="KoPub돋움체 Light" panose="02020603020101020101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KoPub돋움체 Light" panose="02020603020101020101"/>
              </a:rPr>
              <a:t>특히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Cutmix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적용 전에는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200 epoch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정도에 과적합이 일어났지만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,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적용 후 과적합이 일어나지 않고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loss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+mj-lt"/>
                <a:ea typeface="KoPub돋움체 Light" panose="02020603020101020101"/>
              </a:rPr>
              <a:t>가 꾸준히 감소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j-lt"/>
              <a:ea typeface="KoPub돋움체 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32845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4D6347-EB74-760D-A6DA-BBDD089BE957}"/>
              </a:ext>
            </a:extLst>
          </p:cNvPr>
          <p:cNvSpPr txBox="1"/>
          <p:nvPr/>
        </p:nvSpPr>
        <p:spPr>
          <a:xfrm>
            <a:off x="2795479" y="2823896"/>
            <a:ext cx="654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Ⅳ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모델 학습 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EF473E-BB6C-779D-53B4-D1324F4DFC48}"/>
              </a:ext>
            </a:extLst>
          </p:cNvPr>
          <p:cNvGrpSpPr/>
          <p:nvPr/>
        </p:nvGrpSpPr>
        <p:grpSpPr>
          <a:xfrm>
            <a:off x="1851847" y="3453978"/>
            <a:ext cx="8428422" cy="170007"/>
            <a:chOff x="2019943" y="3501040"/>
            <a:chExt cx="5963760" cy="11326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2A5B42B-C3E4-BCA0-C02E-AD15CFEF41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943" y="3555844"/>
              <a:ext cx="5963760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766964-F9B4-55FC-51AD-21A7AAF1567F}"/>
                </a:ext>
              </a:extLst>
            </p:cNvPr>
            <p:cNvSpPr/>
            <p:nvPr/>
          </p:nvSpPr>
          <p:spPr>
            <a:xfrm>
              <a:off x="2019943" y="3501040"/>
              <a:ext cx="1153889" cy="58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062447-0661-2B6B-4838-A86E7008811D}"/>
                </a:ext>
              </a:extLst>
            </p:cNvPr>
            <p:cNvSpPr/>
            <p:nvPr/>
          </p:nvSpPr>
          <p:spPr>
            <a:xfrm>
              <a:off x="6820207" y="3555844"/>
              <a:ext cx="1153889" cy="58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55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318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Contents 4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모델 학습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0B674-B311-AE36-94A5-656051975610}"/>
              </a:ext>
            </a:extLst>
          </p:cNvPr>
          <p:cNvSpPr txBox="1"/>
          <p:nvPr/>
        </p:nvSpPr>
        <p:spPr>
          <a:xfrm>
            <a:off x="869955" y="1297297"/>
            <a:ext cx="106682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Optimizer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AdamW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+ SAM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사용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SGD, Adam,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RAdam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사용해봤지만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AdamW+SAM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가장 좋았음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4DE44-B4F6-A9E6-3B20-77B5158E4C0A}"/>
              </a:ext>
            </a:extLst>
          </p:cNvPr>
          <p:cNvSpPr txBox="1"/>
          <p:nvPr/>
        </p:nvSpPr>
        <p:spPr>
          <a:xfrm>
            <a:off x="869954" y="3250577"/>
            <a:ext cx="106682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Scheduler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CosineAnnealingLR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최근 각 벤치마크 데이터셋에서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SOTA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가장 많이 달성한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scheduler</a:t>
            </a:r>
            <a:endParaRPr lang="ko-KR" altLang="en-US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6B3C7-570E-4216-9C07-681D4DF6DA20}"/>
              </a:ext>
            </a:extLst>
          </p:cNvPr>
          <p:cNvSpPr txBox="1"/>
          <p:nvPr/>
        </p:nvSpPr>
        <p:spPr>
          <a:xfrm>
            <a:off x="869954" y="5203857"/>
            <a:ext cx="10668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Early_stopping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적용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50epoch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동안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valid accuracy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성능이 개선되지않는다면 학습 종료</a:t>
            </a:r>
          </a:p>
        </p:txBody>
      </p:sp>
    </p:spTree>
    <p:extLst>
      <p:ext uri="{BB962C8B-B14F-4D97-AF65-F5344CB8AC3E}">
        <p14:creationId xmlns:p14="http://schemas.microsoft.com/office/powerpoint/2010/main" val="47005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318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Contents 4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모델 학습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0B674-B311-AE36-94A5-656051975610}"/>
              </a:ext>
            </a:extLst>
          </p:cNvPr>
          <p:cNvSpPr txBox="1"/>
          <p:nvPr/>
        </p:nvSpPr>
        <p:spPr>
          <a:xfrm>
            <a:off x="869955" y="1297297"/>
            <a:ext cx="10668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학습결과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A83459-99B0-495B-8ED1-3CEBF31C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753453"/>
            <a:ext cx="9378462" cy="44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8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4D6347-EB74-760D-A6DA-BBDD089BE957}"/>
              </a:ext>
            </a:extLst>
          </p:cNvPr>
          <p:cNvSpPr txBox="1"/>
          <p:nvPr/>
        </p:nvSpPr>
        <p:spPr>
          <a:xfrm>
            <a:off x="2795479" y="2823896"/>
            <a:ext cx="654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Ⅴ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. </a:t>
            </a:r>
            <a:r>
              <a:rPr lang="ko-KR" altLang="en-US" sz="4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 추론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EF473E-BB6C-779D-53B4-D1324F4DFC48}"/>
              </a:ext>
            </a:extLst>
          </p:cNvPr>
          <p:cNvGrpSpPr/>
          <p:nvPr/>
        </p:nvGrpSpPr>
        <p:grpSpPr>
          <a:xfrm>
            <a:off x="1851847" y="3453978"/>
            <a:ext cx="8428422" cy="170007"/>
            <a:chOff x="2019943" y="3501040"/>
            <a:chExt cx="5963760" cy="11326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2A5B42B-C3E4-BCA0-C02E-AD15CFEF41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943" y="3555844"/>
              <a:ext cx="5963760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766964-F9B4-55FC-51AD-21A7AAF1567F}"/>
                </a:ext>
              </a:extLst>
            </p:cNvPr>
            <p:cNvSpPr/>
            <p:nvPr/>
          </p:nvSpPr>
          <p:spPr>
            <a:xfrm>
              <a:off x="2019943" y="3501040"/>
              <a:ext cx="1153889" cy="58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062447-0661-2B6B-4838-A86E7008811D}"/>
                </a:ext>
              </a:extLst>
            </p:cNvPr>
            <p:cNvSpPr/>
            <p:nvPr/>
          </p:nvSpPr>
          <p:spPr>
            <a:xfrm>
              <a:off x="6820207" y="3555844"/>
              <a:ext cx="1153889" cy="58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00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318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5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모델 추론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0B674-B311-AE36-94A5-656051975610}"/>
              </a:ext>
            </a:extLst>
          </p:cNvPr>
          <p:cNvSpPr txBox="1"/>
          <p:nvPr/>
        </p:nvSpPr>
        <p:spPr>
          <a:xfrm>
            <a:off x="869955" y="1297297"/>
            <a:ext cx="10668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0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TTA(Test Time Augmentation)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모델의 성능을 최대화하기 위해서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TTA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적용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Image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의 반전요소가 많아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tta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과정에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VerticalFlip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HorizontalFlip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적용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a typeface="KoPub돋움체 Light" panose="02020603020101020101"/>
            </a:endParaRPr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TTA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를 통해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Accuracy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약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0.3%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상승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 (validation set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기준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a typeface="KoPub돋움체 Light" panose="02020603020101020101"/>
              </a:rPr>
              <a:t>)</a:t>
            </a:r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Validation set Accuracy 90.32%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기록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1078F2-76BA-4D6B-8CBB-43C8FA430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40" y="4587020"/>
            <a:ext cx="10147531" cy="12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2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20229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211553" y="934817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48F74B-5A62-0401-706B-BF3994D1D386}"/>
              </a:ext>
            </a:extLst>
          </p:cNvPr>
          <p:cNvGrpSpPr/>
          <p:nvPr/>
        </p:nvGrpSpPr>
        <p:grpSpPr>
          <a:xfrm>
            <a:off x="4516839" y="1386272"/>
            <a:ext cx="3158321" cy="4194870"/>
            <a:chOff x="4529293" y="1531620"/>
            <a:chExt cx="3158321" cy="41948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4529293" y="1531620"/>
              <a:ext cx="287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Ⅰ.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문제 풀이 요약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BEA385-4253-4749-B8C1-9ACBAE8622A7}"/>
                </a:ext>
              </a:extLst>
            </p:cNvPr>
            <p:cNvSpPr txBox="1"/>
            <p:nvPr/>
          </p:nvSpPr>
          <p:spPr>
            <a:xfrm>
              <a:off x="4529293" y="2516713"/>
              <a:ext cx="31583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Ⅱ.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모델 설계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9F8AD0-7BC8-473F-B209-B77428A0C729}"/>
                </a:ext>
              </a:extLst>
            </p:cNvPr>
            <p:cNvSpPr txBox="1"/>
            <p:nvPr/>
          </p:nvSpPr>
          <p:spPr>
            <a:xfrm>
              <a:off x="4529293" y="3427260"/>
              <a:ext cx="2658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Ⅲ.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 처리 방법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9189D7-8C56-435A-8DD9-504E21564A52}"/>
                </a:ext>
              </a:extLst>
            </p:cNvPr>
            <p:cNvSpPr txBox="1"/>
            <p:nvPr/>
          </p:nvSpPr>
          <p:spPr>
            <a:xfrm>
              <a:off x="4529293" y="4337808"/>
              <a:ext cx="2658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Ⅳ.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모델 학습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AF54B2-7613-5CCA-0223-49E03019913E}"/>
                </a:ext>
              </a:extLst>
            </p:cNvPr>
            <p:cNvSpPr txBox="1"/>
            <p:nvPr/>
          </p:nvSpPr>
          <p:spPr>
            <a:xfrm>
              <a:off x="4529293" y="5326380"/>
              <a:ext cx="2658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Ⅴ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모델 추론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4D6347-EB74-760D-A6DA-BBDD089BE957}"/>
              </a:ext>
            </a:extLst>
          </p:cNvPr>
          <p:cNvSpPr txBox="1"/>
          <p:nvPr/>
        </p:nvSpPr>
        <p:spPr>
          <a:xfrm>
            <a:off x="3792072" y="2823896"/>
            <a:ext cx="4531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Ⅰ. </a:t>
            </a:r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풀이 요약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EF473E-BB6C-779D-53B4-D1324F4DFC48}"/>
              </a:ext>
            </a:extLst>
          </p:cNvPr>
          <p:cNvGrpSpPr/>
          <p:nvPr/>
        </p:nvGrpSpPr>
        <p:grpSpPr>
          <a:xfrm>
            <a:off x="1851847" y="3453978"/>
            <a:ext cx="8428422" cy="170007"/>
            <a:chOff x="2019943" y="3501040"/>
            <a:chExt cx="5963760" cy="11326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2A5B42B-C3E4-BCA0-C02E-AD15CFEF41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943" y="3555844"/>
              <a:ext cx="5963760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766964-F9B4-55FC-51AD-21A7AAF1567F}"/>
                </a:ext>
              </a:extLst>
            </p:cNvPr>
            <p:cNvSpPr/>
            <p:nvPr/>
          </p:nvSpPr>
          <p:spPr>
            <a:xfrm>
              <a:off x="2019943" y="3501040"/>
              <a:ext cx="1153889" cy="58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062447-0661-2B6B-4838-A86E7008811D}"/>
                </a:ext>
              </a:extLst>
            </p:cNvPr>
            <p:cNvSpPr/>
            <p:nvPr/>
          </p:nvSpPr>
          <p:spPr>
            <a:xfrm>
              <a:off x="6820207" y="3555844"/>
              <a:ext cx="1153889" cy="58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09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318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1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풀이 요약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0B674-B311-AE36-94A5-656051975610}"/>
              </a:ext>
            </a:extLst>
          </p:cNvPr>
          <p:cNvSpPr txBox="1"/>
          <p:nvPr/>
        </p:nvSpPr>
        <p:spPr>
          <a:xfrm>
            <a:off x="910289" y="1502016"/>
            <a:ext cx="1038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3: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음식 이미지 분류 모델 설계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6DB85-7B8A-90F5-775C-E866C055FB73}"/>
              </a:ext>
            </a:extLst>
          </p:cNvPr>
          <p:cNvSpPr txBox="1"/>
          <p:nvPr/>
        </p:nvSpPr>
        <p:spPr>
          <a:xfrm>
            <a:off x="905495" y="2367035"/>
            <a:ext cx="1038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개발환경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KT Genie Mars (NVIDIA A100)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55218-4BD5-DED9-D13A-FE7005343BB0}"/>
              </a:ext>
            </a:extLst>
          </p:cNvPr>
          <p:cNvSpPr txBox="1"/>
          <p:nvPr/>
        </p:nvSpPr>
        <p:spPr>
          <a:xfrm>
            <a:off x="905490" y="3225556"/>
            <a:ext cx="1038100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부족한 학습데이터를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보충하기 위한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Augmentation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초점을 맞춰 진행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B782BC-AB03-EA7B-D860-8CC8964347CF}"/>
              </a:ext>
            </a:extLst>
          </p:cNvPr>
          <p:cNvSpPr txBox="1"/>
          <p:nvPr/>
        </p:nvSpPr>
        <p:spPr>
          <a:xfrm>
            <a:off x="905495" y="5498649"/>
            <a:ext cx="1038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Validation set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Accuracy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90.32%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달성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E7568-D273-CC52-796E-7BFDE2AFBEDC}"/>
              </a:ext>
            </a:extLst>
          </p:cNvPr>
          <p:cNvSpPr txBox="1"/>
          <p:nvPr/>
        </p:nvSpPr>
        <p:spPr>
          <a:xfrm>
            <a:off x="905490" y="4640127"/>
            <a:ext cx="1038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ConvMixer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모델을 사용해 학습 진행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B8BB26-EEBB-4FA9-A0A1-228300D8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379" y="653137"/>
            <a:ext cx="4751310" cy="5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4D6347-EB74-760D-A6DA-BBDD089BE957}"/>
              </a:ext>
            </a:extLst>
          </p:cNvPr>
          <p:cNvSpPr txBox="1"/>
          <p:nvPr/>
        </p:nvSpPr>
        <p:spPr>
          <a:xfrm>
            <a:off x="2795479" y="2823896"/>
            <a:ext cx="654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Ⅱ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모델 설계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EF473E-BB6C-779D-53B4-D1324F4DFC48}"/>
              </a:ext>
            </a:extLst>
          </p:cNvPr>
          <p:cNvGrpSpPr/>
          <p:nvPr/>
        </p:nvGrpSpPr>
        <p:grpSpPr>
          <a:xfrm>
            <a:off x="1851847" y="3453978"/>
            <a:ext cx="8428422" cy="170007"/>
            <a:chOff x="2019943" y="3501040"/>
            <a:chExt cx="5963760" cy="11326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2A5B42B-C3E4-BCA0-C02E-AD15CFEF41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943" y="3555844"/>
              <a:ext cx="5963760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766964-F9B4-55FC-51AD-21A7AAF1567F}"/>
                </a:ext>
              </a:extLst>
            </p:cNvPr>
            <p:cNvSpPr/>
            <p:nvPr/>
          </p:nvSpPr>
          <p:spPr>
            <a:xfrm>
              <a:off x="2019943" y="3501040"/>
              <a:ext cx="1153889" cy="58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062447-0661-2B6B-4838-A86E7008811D}"/>
                </a:ext>
              </a:extLst>
            </p:cNvPr>
            <p:cNvSpPr/>
            <p:nvPr/>
          </p:nvSpPr>
          <p:spPr>
            <a:xfrm>
              <a:off x="6820207" y="3555844"/>
              <a:ext cx="1153889" cy="58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5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318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Contents 2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모델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0B674-B311-AE36-94A5-656051975610}"/>
              </a:ext>
            </a:extLst>
          </p:cNvPr>
          <p:cNvSpPr txBox="1"/>
          <p:nvPr/>
        </p:nvSpPr>
        <p:spPr>
          <a:xfrm>
            <a:off x="869955" y="1297297"/>
            <a:ext cx="103810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Model Selection</a:t>
            </a:r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ResNet18, EfficientnetV2,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ConvMixer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ViT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-L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모델을 사용하여 실험 진행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실험 결과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ConvMixer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&gt;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ViT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-L &gt; ResNet18 &gt; EfficientnetV2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순으로 성능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최종적으로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ConvMixer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모델 선택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ConvMixer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은 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small dataset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에서도 적은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parameter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좋은 성능을 내는 효율적인 모델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ConvMixer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</a:t>
            </a:r>
            <a:r>
              <a:rPr lang="ko-KR" altLang="en-US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하이퍼파라미터는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Dimension, depth,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kernel_size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patch_size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가지로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Dimension = 1024, depth = 7,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kernel_size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= 3,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patch_size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= 3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설정했을 때  최고 성능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9DB6A143-6551-28E6-6C0B-38C37C768E1C}"/>
              </a:ext>
            </a:extLst>
          </p:cNvPr>
          <p:cNvSpPr/>
          <p:nvPr/>
        </p:nvSpPr>
        <p:spPr>
          <a:xfrm>
            <a:off x="9789665" y="2540776"/>
            <a:ext cx="202424" cy="3071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7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318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Contents 2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모델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0B674-B311-AE36-94A5-656051975610}"/>
              </a:ext>
            </a:extLst>
          </p:cNvPr>
          <p:cNvSpPr txBox="1"/>
          <p:nvPr/>
        </p:nvSpPr>
        <p:spPr>
          <a:xfrm>
            <a:off x="869955" y="1297297"/>
            <a:ext cx="103810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ConvMixer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모델 구조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R="0" lvl="1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(Patch Embedding) image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patches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분할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257300" lvl="2" indent="-3429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Patch size P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embedding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차원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가진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patch embedding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은 입력채널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출력채널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kernelsize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P, stride P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가진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convolution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으로 구현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R="0" lvl="1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(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ConvMixer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Layer)</a:t>
            </a:r>
          </a:p>
          <a:p>
            <a:pPr marL="1257300" lvl="2" indent="-3429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Depth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 만큼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Depthwise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Convolution + Pointwise Convolution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반복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257300" lvl="2" indent="-3429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Depthwise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Convolution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은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spatial location mix, Pointwise Convolution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은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location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mix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위해 시행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중간에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activation + batch norm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R="0" lvl="1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Global Average Pooling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후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(1,1,h)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벡터를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linear transform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 </a:t>
            </a:r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classification </a:t>
            </a:r>
            <a:r>
              <a:rPr lang="ko-KR" altLang="en-US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값 도출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28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318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Contents 2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모델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0B674-B311-AE36-94A5-656051975610}"/>
              </a:ext>
            </a:extLst>
          </p:cNvPr>
          <p:cNvSpPr txBox="1"/>
          <p:nvPr/>
        </p:nvSpPr>
        <p:spPr>
          <a:xfrm>
            <a:off x="869955" y="1297297"/>
            <a:ext cx="10381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ConvMixer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모델 구조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F62D1C-16C0-2C18-163E-4D891A7C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1" y="2414586"/>
            <a:ext cx="11051203" cy="35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5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4D6347-EB74-760D-A6DA-BBDD089BE957}"/>
              </a:ext>
            </a:extLst>
          </p:cNvPr>
          <p:cNvSpPr txBox="1"/>
          <p:nvPr/>
        </p:nvSpPr>
        <p:spPr>
          <a:xfrm>
            <a:off x="2795479" y="2823896"/>
            <a:ext cx="654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Ⅲ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. </a:t>
            </a:r>
            <a:r>
              <a:rPr lang="ko-KR" altLang="en-US" sz="4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처리 방법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EF473E-BB6C-779D-53B4-D1324F4DFC48}"/>
              </a:ext>
            </a:extLst>
          </p:cNvPr>
          <p:cNvGrpSpPr/>
          <p:nvPr/>
        </p:nvGrpSpPr>
        <p:grpSpPr>
          <a:xfrm>
            <a:off x="1851847" y="3453978"/>
            <a:ext cx="8428422" cy="170007"/>
            <a:chOff x="2019943" y="3501040"/>
            <a:chExt cx="5963760" cy="11326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2A5B42B-C3E4-BCA0-C02E-AD15CFEF41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943" y="3555844"/>
              <a:ext cx="5963760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766964-F9B4-55FC-51AD-21A7AAF1567F}"/>
                </a:ext>
              </a:extLst>
            </p:cNvPr>
            <p:cNvSpPr/>
            <p:nvPr/>
          </p:nvSpPr>
          <p:spPr>
            <a:xfrm>
              <a:off x="2019943" y="3501040"/>
              <a:ext cx="1153889" cy="58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062447-0661-2B6B-4838-A86E7008811D}"/>
                </a:ext>
              </a:extLst>
            </p:cNvPr>
            <p:cNvSpPr/>
            <p:nvPr/>
          </p:nvSpPr>
          <p:spPr>
            <a:xfrm>
              <a:off x="6820207" y="3555844"/>
              <a:ext cx="1153889" cy="58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29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516</Words>
  <Application>Microsoft Office PowerPoint</Application>
  <PresentationFormat>와이드스크린</PresentationFormat>
  <Paragraphs>84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210 옴니고딕 030</vt:lpstr>
      <vt:lpstr>KoPub돋움체 Light</vt:lpstr>
      <vt:lpstr>Wingdings</vt:lpstr>
      <vt:lpstr>Arial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user</cp:lastModifiedBy>
  <cp:revision>118</cp:revision>
  <dcterms:created xsi:type="dcterms:W3CDTF">2017-11-16T00:50:54Z</dcterms:created>
  <dcterms:modified xsi:type="dcterms:W3CDTF">2022-09-29T04:02:52Z</dcterms:modified>
</cp:coreProperties>
</file>