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sldIdLst>
    <p:sldId id="257" r:id="rId3"/>
    <p:sldId id="259" r:id="rId4"/>
    <p:sldId id="261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80" r:id="rId13"/>
    <p:sldId id="281" r:id="rId14"/>
    <p:sldId id="278" r:id="rId15"/>
    <p:sldId id="274" r:id="rId16"/>
    <p:sldId id="276" r:id="rId17"/>
    <p:sldId id="277" r:id="rId18"/>
    <p:sldId id="279" r:id="rId19"/>
    <p:sldId id="267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D40A6F"/>
    <a:srgbClr val="860ED0"/>
    <a:srgbClr val="404040"/>
    <a:srgbClr val="CD4837"/>
    <a:srgbClr val="DA796C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5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bufac.or.kr/Blind/Charte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82040" y="2368275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45988" y="1953170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오소레미오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4113" y="2477022"/>
            <a:ext cx="7750840" cy="8755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400" b="1" dirty="0">
                <a:solidFill>
                  <a:srgbClr val="0070C0"/>
                </a:solidFill>
              </a:rPr>
              <a:t>시각 장애인 자동 감지 신호등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316E2A-AA2F-4694-A5E7-7FEEF94A920B}"/>
              </a:ext>
            </a:extLst>
          </p:cNvPr>
          <p:cNvSpPr txBox="1"/>
          <p:nvPr/>
        </p:nvSpPr>
        <p:spPr>
          <a:xfrm>
            <a:off x="7414054" y="4522573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201720803 </a:t>
            </a:r>
            <a:r>
              <a:rPr lang="ko-KR" altLang="en-US" dirty="0"/>
              <a:t>소프트웨어학과 장병희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9FA08-7144-4156-B24E-256FC1184E68}"/>
              </a:ext>
            </a:extLst>
          </p:cNvPr>
          <p:cNvSpPr txBox="1"/>
          <p:nvPr/>
        </p:nvSpPr>
        <p:spPr>
          <a:xfrm>
            <a:off x="7414054" y="4891905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201720804 </a:t>
            </a:r>
            <a:r>
              <a:rPr lang="ko-KR" altLang="en-US" dirty="0"/>
              <a:t>소프트웨어학과 </a:t>
            </a:r>
            <a:r>
              <a:rPr lang="ko-KR" altLang="en-US" dirty="0" err="1"/>
              <a:t>권대휘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08A88C-EDA4-438B-A9F8-6C195DAD3FE2}"/>
              </a:ext>
            </a:extLst>
          </p:cNvPr>
          <p:cNvSpPr txBox="1"/>
          <p:nvPr/>
        </p:nvSpPr>
        <p:spPr>
          <a:xfrm>
            <a:off x="7414054" y="5261237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201720735 </a:t>
            </a:r>
            <a:r>
              <a:rPr lang="ko-KR" altLang="en-US" dirty="0">
                <a:latin typeface="+mn-ea"/>
              </a:rPr>
              <a:t>소프트웨어학과 이승준</a:t>
            </a:r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구현계획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FF42F2-F577-4B7B-BF91-5086F1AB31AB}"/>
              </a:ext>
            </a:extLst>
          </p:cNvPr>
          <p:cNvSpPr txBox="1"/>
          <p:nvPr/>
        </p:nvSpPr>
        <p:spPr>
          <a:xfrm>
            <a:off x="597638" y="131095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현행 기술 수준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5D850F-AA70-43DF-AE5A-0A7C3363A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97" y="4201886"/>
            <a:ext cx="6087232" cy="1749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BCDCBA-6416-4CE8-A0B3-96F925B625E0}"/>
              </a:ext>
            </a:extLst>
          </p:cNvPr>
          <p:cNvSpPr txBox="1"/>
          <p:nvPr/>
        </p:nvSpPr>
        <p:spPr>
          <a:xfrm>
            <a:off x="367997" y="5951443"/>
            <a:ext cx="1909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그림</a:t>
            </a:r>
            <a:r>
              <a:rPr lang="en-US" altLang="ko-KR" sz="1200" dirty="0"/>
              <a:t>. 1 Yolo</a:t>
            </a:r>
            <a:r>
              <a:rPr lang="ko-KR" altLang="en-US" sz="1200" dirty="0"/>
              <a:t> </a:t>
            </a:r>
            <a:r>
              <a:rPr lang="en-US" altLang="ko-KR" sz="1200" dirty="0"/>
              <a:t>v3</a:t>
            </a:r>
            <a:r>
              <a:rPr lang="ko-KR" altLang="en-US" sz="1200" dirty="0"/>
              <a:t> </a:t>
            </a:r>
            <a:r>
              <a:rPr lang="en-US" altLang="ko-KR" sz="1200" dirty="0"/>
              <a:t>Structure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D92787-697F-4004-AA9F-361F3D9FA3B8}"/>
              </a:ext>
            </a:extLst>
          </p:cNvPr>
          <p:cNvSpPr txBox="1"/>
          <p:nvPr/>
        </p:nvSpPr>
        <p:spPr>
          <a:xfrm>
            <a:off x="723122" y="2023110"/>
            <a:ext cx="10532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YOLO </a:t>
            </a:r>
            <a:r>
              <a:rPr lang="ko-KR" altLang="en-US" dirty="0"/>
              <a:t>같은 경우 </a:t>
            </a:r>
            <a:r>
              <a:rPr lang="en-US" altLang="ko-KR" dirty="0"/>
              <a:t>1-Stage</a:t>
            </a:r>
            <a:r>
              <a:rPr lang="ko-KR" altLang="en-US" dirty="0"/>
              <a:t> </a:t>
            </a:r>
            <a:r>
              <a:rPr lang="en-US" altLang="ko-KR" dirty="0"/>
              <a:t>Detector</a:t>
            </a:r>
            <a:r>
              <a:rPr lang="ko-KR" altLang="en-US" dirty="0"/>
              <a:t>로서 </a:t>
            </a:r>
            <a:r>
              <a:rPr lang="en-US" altLang="ko-KR" dirty="0"/>
              <a:t>2-Stage</a:t>
            </a:r>
            <a:r>
              <a:rPr lang="ko-KR" altLang="en-US" dirty="0"/>
              <a:t> </a:t>
            </a:r>
            <a:r>
              <a:rPr lang="en-US" altLang="ko-KR" dirty="0"/>
              <a:t>Detector</a:t>
            </a:r>
            <a:r>
              <a:rPr lang="ko-KR" altLang="en-US" dirty="0"/>
              <a:t>와 반대로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regional proposal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classification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이 동시에 이루어진다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, classification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localization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문제를 동시에 해결하는 방법이다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. 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일반적으로 </a:t>
            </a:r>
            <a:r>
              <a:rPr lang="en-US" altLang="ko-KR" dirty="0"/>
              <a:t>1-</a:t>
            </a:r>
            <a:r>
              <a:rPr lang="ko-KR" altLang="en-US" dirty="0"/>
              <a:t> </a:t>
            </a:r>
            <a:r>
              <a:rPr lang="en-US" altLang="ko-KR" dirty="0"/>
              <a:t>Stage Detector</a:t>
            </a:r>
            <a:r>
              <a:rPr lang="ko-KR" altLang="en-US" dirty="0"/>
              <a:t>가 </a:t>
            </a:r>
            <a:r>
              <a:rPr lang="en-US" altLang="ko-KR" dirty="0"/>
              <a:t>2-Stage Detector </a:t>
            </a:r>
            <a:r>
              <a:rPr lang="ko-KR" altLang="en-US" dirty="0"/>
              <a:t>비교적 빠르지만 정확도 낮다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 </a:t>
            </a:r>
            <a:r>
              <a:rPr lang="en-US" altLang="ko-KR" dirty="0"/>
              <a:t>2-Stage Detector</a:t>
            </a:r>
            <a:r>
              <a:rPr lang="ko-KR" altLang="en-US" dirty="0"/>
              <a:t>는 비교적 정확도가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96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구현계획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FF42F2-F577-4B7B-BF91-5086F1AB31AB}"/>
              </a:ext>
            </a:extLst>
          </p:cNvPr>
          <p:cNvSpPr txBox="1"/>
          <p:nvPr/>
        </p:nvSpPr>
        <p:spPr>
          <a:xfrm>
            <a:off x="597638" y="131095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현행 기술 수준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CDCBA-6416-4CE8-A0B3-96F925B625E0}"/>
              </a:ext>
            </a:extLst>
          </p:cNvPr>
          <p:cNvSpPr txBox="1"/>
          <p:nvPr/>
        </p:nvSpPr>
        <p:spPr>
          <a:xfrm>
            <a:off x="484625" y="5698683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객체 탐지 모델 비교표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38938AC-EE34-49C2-ACF3-27213C8A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3" y="3667065"/>
            <a:ext cx="4163563" cy="2031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11C6E-1FCB-4D05-894C-DB34D4C44994}"/>
              </a:ext>
            </a:extLst>
          </p:cNvPr>
          <p:cNvSpPr txBox="1"/>
          <p:nvPr/>
        </p:nvSpPr>
        <p:spPr>
          <a:xfrm>
            <a:off x="816882" y="1908741"/>
            <a:ext cx="108220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기존에는 </a:t>
            </a:r>
            <a:r>
              <a:rPr lang="en-US" altLang="ko-KR" sz="1600" dirty="0"/>
              <a:t>2-Stage</a:t>
            </a:r>
            <a:r>
              <a:rPr lang="ko-KR" altLang="en-US" sz="1600" dirty="0"/>
              <a:t> </a:t>
            </a:r>
            <a:r>
              <a:rPr lang="en-US" altLang="ko-KR" sz="1600" dirty="0"/>
              <a:t>Detector</a:t>
            </a:r>
            <a:r>
              <a:rPr lang="ko-KR" altLang="en-US" sz="1600" dirty="0"/>
              <a:t>가 속도는 느리지만 정확도가 높다는 이점이 있었으나 성능 개선으로 </a:t>
            </a:r>
            <a:r>
              <a:rPr lang="en-US" altLang="ko-KR" sz="1600" dirty="0"/>
              <a:t>1-Stage</a:t>
            </a:r>
            <a:r>
              <a:rPr lang="ko-KR" altLang="en-US" sz="1600" dirty="0"/>
              <a:t> </a:t>
            </a:r>
            <a:r>
              <a:rPr lang="en-US" altLang="ko-KR" sz="1600" dirty="0"/>
              <a:t>Detector </a:t>
            </a:r>
          </a:p>
          <a:p>
            <a:r>
              <a:rPr lang="ko-KR" altLang="en-US" sz="1600" dirty="0"/>
              <a:t>모델이</a:t>
            </a:r>
            <a:r>
              <a:rPr lang="en-US" altLang="ko-KR" sz="1600" dirty="0"/>
              <a:t> </a:t>
            </a:r>
            <a:r>
              <a:rPr lang="ko-KR" altLang="en-US" sz="1600" dirty="0"/>
              <a:t>속도와 정확도 측면에서 가장 좋은 성과를 보여주고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밑에</a:t>
            </a:r>
            <a:r>
              <a:rPr lang="en-US" altLang="ko-KR" sz="1600" dirty="0"/>
              <a:t> </a:t>
            </a:r>
            <a:r>
              <a:rPr lang="ko-KR" altLang="en-US" sz="1600" dirty="0"/>
              <a:t>비교표를 보면 알 수 있듯이 </a:t>
            </a:r>
            <a:r>
              <a:rPr lang="en-US" altLang="ko-KR" sz="1600" dirty="0"/>
              <a:t>AP(Average Precision) </a:t>
            </a:r>
            <a:r>
              <a:rPr lang="ko-KR" altLang="en-US" sz="1600" dirty="0"/>
              <a:t>결과가 기존 </a:t>
            </a:r>
            <a:r>
              <a:rPr lang="en-US" altLang="ko-KR" sz="1600" dirty="0"/>
              <a:t>2-Stage Detector</a:t>
            </a:r>
            <a:r>
              <a:rPr lang="ko-KR" altLang="en-US" sz="1600" dirty="0"/>
              <a:t>보다 높거나 비슷한 수준으로</a:t>
            </a:r>
            <a:endParaRPr lang="en-US" altLang="ko-KR" sz="1600" dirty="0"/>
          </a:p>
          <a:p>
            <a:r>
              <a:rPr lang="ko-KR" altLang="en-US" sz="1600" dirty="0"/>
              <a:t>도달하고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BE49D3-FFFA-4B20-8235-02E279C75928}"/>
              </a:ext>
            </a:extLst>
          </p:cNvPr>
          <p:cNvSpPr txBox="1"/>
          <p:nvPr/>
        </p:nvSpPr>
        <p:spPr>
          <a:xfrm>
            <a:off x="5368390" y="6031478"/>
            <a:ext cx="6455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이용환</a:t>
            </a:r>
            <a:r>
              <a:rPr lang="en-US" altLang="ko-KR" sz="8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/>
              <a:t>원광대학교 </a:t>
            </a:r>
            <a:r>
              <a:rPr lang="ko-KR" altLang="en-US" sz="800" b="1" dirty="0" err="1"/>
              <a:t>디지털콘텐츠공학과</a:t>
            </a:r>
            <a:r>
              <a:rPr lang="en-US" altLang="ko-KR" sz="8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김영섭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/>
              <a:t>단국대학교 전자전기공학부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"</a:t>
            </a:r>
            <a:r>
              <a:rPr lang="ko-KR" altLang="en-US" sz="800" b="1" dirty="0"/>
              <a:t> 객체 검출을 위한 </a:t>
            </a:r>
            <a:r>
              <a:rPr lang="en-US" altLang="ko-KR" sz="800" b="1" dirty="0"/>
              <a:t>CNN</a:t>
            </a:r>
            <a:r>
              <a:rPr lang="ko-KR" altLang="en-US" sz="800" b="1" dirty="0"/>
              <a:t>과 </a:t>
            </a:r>
            <a:r>
              <a:rPr lang="en-US" altLang="ko-KR" sz="800" b="1" dirty="0"/>
              <a:t>YOLO </a:t>
            </a:r>
            <a:r>
              <a:rPr lang="ko-KR" altLang="en-US" sz="800" b="1" dirty="0"/>
              <a:t>성능 비교 실험</a:t>
            </a:r>
            <a:r>
              <a:rPr lang="ko-KR" altLang="en-US" sz="8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93882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구현계획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FF42F2-F577-4B7B-BF91-5086F1AB31AB}"/>
              </a:ext>
            </a:extLst>
          </p:cNvPr>
          <p:cNvSpPr txBox="1"/>
          <p:nvPr/>
        </p:nvSpPr>
        <p:spPr>
          <a:xfrm>
            <a:off x="597638" y="131095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현행 기술 수준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CDCBA-6416-4CE8-A0B3-96F925B625E0}"/>
              </a:ext>
            </a:extLst>
          </p:cNvPr>
          <p:cNvSpPr txBox="1"/>
          <p:nvPr/>
        </p:nvSpPr>
        <p:spPr>
          <a:xfrm>
            <a:off x="367997" y="5951443"/>
            <a:ext cx="2996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Real-Time Detection Model Comparison</a:t>
            </a:r>
            <a:endParaRPr lang="ko-KR" altLang="en-US" sz="1200" dirty="0"/>
          </a:p>
        </p:txBody>
      </p:sp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19B1AD00-0A50-4A57-BA8D-906FE870CF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4" y="3751187"/>
            <a:ext cx="3324561" cy="22002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532A1A-C7D2-4970-8051-397CE0F58416}"/>
              </a:ext>
            </a:extLst>
          </p:cNvPr>
          <p:cNvSpPr txBox="1"/>
          <p:nvPr/>
        </p:nvSpPr>
        <p:spPr>
          <a:xfrm>
            <a:off x="5368390" y="6031478"/>
            <a:ext cx="6455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이용환</a:t>
            </a:r>
            <a:r>
              <a:rPr lang="en-US" altLang="ko-KR" sz="8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/>
              <a:t>원광대학교 </a:t>
            </a:r>
            <a:r>
              <a:rPr lang="ko-KR" altLang="en-US" sz="800" b="1" dirty="0" err="1"/>
              <a:t>디지털콘텐츠공학과</a:t>
            </a:r>
            <a:r>
              <a:rPr lang="en-US" altLang="ko-KR" sz="8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김영섭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/>
              <a:t>단국대학교 전자전기공학부</a:t>
            </a:r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"</a:t>
            </a:r>
            <a:r>
              <a:rPr lang="ko-KR" altLang="en-US" sz="800" b="1" dirty="0"/>
              <a:t> 객체 검출을 위한 </a:t>
            </a:r>
            <a:r>
              <a:rPr lang="en-US" altLang="ko-KR" sz="800" b="1" dirty="0"/>
              <a:t>CNN</a:t>
            </a:r>
            <a:r>
              <a:rPr lang="ko-KR" altLang="en-US" sz="800" b="1" dirty="0"/>
              <a:t>과 </a:t>
            </a:r>
            <a:r>
              <a:rPr lang="en-US" altLang="ko-KR" sz="800" b="1" dirty="0"/>
              <a:t>YOLO </a:t>
            </a:r>
            <a:r>
              <a:rPr lang="ko-KR" altLang="en-US" sz="800" b="1" dirty="0"/>
              <a:t>성능 비교 실험</a:t>
            </a:r>
            <a:r>
              <a:rPr lang="ko-KR" altLang="en-US" sz="8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1C3EB-6F7A-4CA7-A287-968717D0EE1C}"/>
              </a:ext>
            </a:extLst>
          </p:cNvPr>
          <p:cNvSpPr txBox="1"/>
          <p:nvPr/>
        </p:nvSpPr>
        <p:spPr>
          <a:xfrm>
            <a:off x="1130351" y="1992360"/>
            <a:ext cx="103853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2-Stage</a:t>
            </a:r>
            <a:r>
              <a:rPr lang="ko-KR" altLang="en-US" sz="1400" dirty="0"/>
              <a:t> </a:t>
            </a:r>
            <a:r>
              <a:rPr lang="en-US" altLang="ko-KR" sz="1400" dirty="0"/>
              <a:t>Detector</a:t>
            </a:r>
            <a:r>
              <a:rPr lang="ko-KR" altLang="en-US" sz="1400" dirty="0"/>
              <a:t>인 </a:t>
            </a:r>
            <a:r>
              <a:rPr lang="en-US" altLang="ko-KR" sz="1400" dirty="0"/>
              <a:t>CNN</a:t>
            </a:r>
            <a:r>
              <a:rPr lang="ko-KR" altLang="en-US" sz="1400" dirty="0"/>
              <a:t>과 </a:t>
            </a:r>
            <a:r>
              <a:rPr lang="en-US" altLang="ko-KR" sz="1400" dirty="0"/>
              <a:t>1-Stage</a:t>
            </a:r>
            <a:r>
              <a:rPr lang="ko-KR" altLang="en-US" sz="1400" dirty="0"/>
              <a:t> </a:t>
            </a:r>
            <a:r>
              <a:rPr lang="en-US" altLang="ko-KR" sz="1400" dirty="0"/>
              <a:t>Detector</a:t>
            </a:r>
            <a:r>
              <a:rPr lang="ko-KR" altLang="en-US" sz="1400" dirty="0"/>
              <a:t>인 </a:t>
            </a:r>
            <a:r>
              <a:rPr lang="en-US" altLang="ko-KR" sz="1400" dirty="0"/>
              <a:t>YOLO</a:t>
            </a:r>
            <a:r>
              <a:rPr lang="ko-KR" altLang="en-US" sz="1400" dirty="0"/>
              <a:t>의 </a:t>
            </a:r>
            <a:r>
              <a:rPr lang="en-US" altLang="ko-KR" sz="1400" dirty="0"/>
              <a:t>Real Time Detect </a:t>
            </a:r>
            <a:r>
              <a:rPr lang="ko-KR" altLang="en-US" sz="1400" dirty="0"/>
              <a:t>성능을 비교해보자면 </a:t>
            </a:r>
            <a:r>
              <a:rPr lang="en-US" altLang="ko-KR" sz="1400" dirty="0"/>
              <a:t>CNN</a:t>
            </a:r>
            <a:r>
              <a:rPr lang="ko-KR" altLang="en-US" sz="1400" dirty="0"/>
              <a:t>모델 같은</a:t>
            </a:r>
            <a:endParaRPr lang="en-US" altLang="ko-KR" sz="1400" dirty="0"/>
          </a:p>
          <a:p>
            <a:r>
              <a:rPr lang="ko-KR" altLang="en-US" sz="1400" dirty="0"/>
              <a:t>경우 </a:t>
            </a:r>
            <a:r>
              <a:rPr lang="en-US" altLang="ko-KR" sz="1400" dirty="0"/>
              <a:t>FPS</a:t>
            </a:r>
            <a:r>
              <a:rPr lang="ko-KR" altLang="en-US" sz="1400" dirty="0"/>
              <a:t>가 최고 </a:t>
            </a:r>
            <a:r>
              <a:rPr lang="en-US" altLang="ko-KR" sz="1400" dirty="0"/>
              <a:t>21</a:t>
            </a:r>
            <a:r>
              <a:rPr lang="ko-KR" altLang="en-US" sz="1400" dirty="0"/>
              <a:t>에서 최저 </a:t>
            </a:r>
            <a:r>
              <a:rPr lang="en-US" altLang="ko-KR" sz="1400" dirty="0"/>
              <a:t>0.5</a:t>
            </a:r>
            <a:r>
              <a:rPr lang="ko-KR" altLang="en-US" sz="1400" dirty="0"/>
              <a:t> 정도로 보이지만 </a:t>
            </a:r>
            <a:r>
              <a:rPr lang="en-US" altLang="ko-KR" sz="1400" dirty="0"/>
              <a:t>YOLO</a:t>
            </a:r>
            <a:r>
              <a:rPr lang="ko-KR" altLang="en-US" sz="1400" dirty="0"/>
              <a:t>의 경우 최고 </a:t>
            </a:r>
            <a:r>
              <a:rPr lang="en-US" altLang="ko-KR" sz="1400" dirty="0"/>
              <a:t>155</a:t>
            </a:r>
            <a:r>
              <a:rPr lang="ko-KR" altLang="en-US" sz="1400" dirty="0"/>
              <a:t>에서 최저 </a:t>
            </a:r>
            <a:r>
              <a:rPr lang="en-US" altLang="ko-KR" sz="1400" dirty="0"/>
              <a:t>40 </a:t>
            </a:r>
            <a:r>
              <a:rPr lang="ko-KR" altLang="en-US" sz="1400" dirty="0"/>
              <a:t>정도에 </a:t>
            </a:r>
            <a:r>
              <a:rPr lang="en-US" altLang="ko-KR" sz="1400" dirty="0"/>
              <a:t>FPS</a:t>
            </a:r>
            <a:r>
              <a:rPr lang="ko-KR" altLang="en-US" sz="1400" dirty="0"/>
              <a:t>를 유지한다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실시간 객체 탐지에서는 </a:t>
            </a:r>
            <a:r>
              <a:rPr lang="en-US" altLang="ko-KR" sz="1400" dirty="0"/>
              <a:t>2-Stage</a:t>
            </a:r>
            <a:r>
              <a:rPr lang="ko-KR" altLang="en-US" sz="1400" dirty="0"/>
              <a:t> </a:t>
            </a:r>
            <a:r>
              <a:rPr lang="en-US" altLang="ko-KR" sz="1400" dirty="0"/>
              <a:t>Detector </a:t>
            </a:r>
            <a:r>
              <a:rPr lang="ko-KR" altLang="en-US" sz="1400" dirty="0"/>
              <a:t>의 이점을 포기하더라도 </a:t>
            </a:r>
            <a:r>
              <a:rPr lang="en-US" altLang="ko-KR" sz="1400" dirty="0"/>
              <a:t>FPS</a:t>
            </a:r>
            <a:r>
              <a:rPr lang="ko-KR" altLang="en-US" sz="1400" dirty="0"/>
              <a:t>가 높은 </a:t>
            </a:r>
            <a:r>
              <a:rPr lang="en-US" altLang="ko-KR" sz="1400" dirty="0"/>
              <a:t>1-Stage</a:t>
            </a:r>
            <a:r>
              <a:rPr lang="ko-KR" altLang="en-US" sz="1400" dirty="0"/>
              <a:t> </a:t>
            </a:r>
            <a:r>
              <a:rPr lang="en-US" altLang="ko-KR" sz="1400" dirty="0"/>
              <a:t>Detector</a:t>
            </a:r>
            <a:r>
              <a:rPr lang="ko-KR" altLang="en-US" sz="1400" dirty="0"/>
              <a:t>인 </a:t>
            </a:r>
            <a:r>
              <a:rPr lang="en-US" altLang="ko-KR" sz="1400" dirty="0"/>
              <a:t>YOLO </a:t>
            </a:r>
            <a:r>
              <a:rPr lang="ko-KR" altLang="en-US" sz="1400" dirty="0"/>
              <a:t>모델을 적용</a:t>
            </a:r>
            <a:endParaRPr lang="en-US" altLang="ko-KR" sz="1400" dirty="0"/>
          </a:p>
          <a:p>
            <a:r>
              <a:rPr lang="ko-KR" altLang="en-US" sz="1400" dirty="0"/>
              <a:t>하는 것이 적합해 보인다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261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구현계획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FF42F2-F577-4B7B-BF91-5086F1AB31AB}"/>
              </a:ext>
            </a:extLst>
          </p:cNvPr>
          <p:cNvSpPr txBox="1"/>
          <p:nvPr/>
        </p:nvSpPr>
        <p:spPr>
          <a:xfrm>
            <a:off x="597638" y="131095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학습 데이터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0E8D4F-A891-415E-8665-607BC8574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58" y="2695644"/>
            <a:ext cx="1942121" cy="1585685"/>
          </a:xfrm>
          <a:prstGeom prst="rect">
            <a:avLst/>
          </a:prstGeom>
        </p:spPr>
      </p:pic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EEA7500E-7E4B-4BB6-BAAF-2EF5F2E02233}"/>
              </a:ext>
            </a:extLst>
          </p:cNvPr>
          <p:cNvSpPr/>
          <p:nvPr/>
        </p:nvSpPr>
        <p:spPr>
          <a:xfrm>
            <a:off x="3396399" y="3106838"/>
            <a:ext cx="644323" cy="64432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같음 기호 25">
            <a:extLst>
              <a:ext uri="{FF2B5EF4-FFF2-40B4-BE49-F238E27FC236}">
                <a16:creationId xmlns:a16="http://schemas.microsoft.com/office/drawing/2014/main" id="{DA1C237B-64C6-4AC1-B6CF-8C333385CDB4}"/>
              </a:ext>
            </a:extLst>
          </p:cNvPr>
          <p:cNvSpPr/>
          <p:nvPr/>
        </p:nvSpPr>
        <p:spPr>
          <a:xfrm>
            <a:off x="7592224" y="3075708"/>
            <a:ext cx="856210" cy="70658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955B5F8-5457-4FD3-8D12-3B4D47ABFF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152" y1="32617" x2="33152" y2="32617"/>
                        <a14:foregroundMark x1="31848" y1="22070" x2="31848" y2="22070"/>
                        <a14:foregroundMark x1="29457" y1="29492" x2="29457" y2="29492"/>
                        <a14:foregroundMark x1="27174" y1="37695" x2="27174" y2="37695"/>
                        <a14:foregroundMark x1="29022" y1="43359" x2="29022" y2="43359"/>
                        <a14:foregroundMark x1="31522" y1="49805" x2="31522" y2="49805"/>
                        <a14:foregroundMark x1="35870" y1="51367" x2="35870" y2="51367"/>
                        <a14:foregroundMark x1="40543" y1="50391" x2="40543" y2="50391"/>
                        <a14:foregroundMark x1="43370" y1="44727" x2="43370" y2="44727"/>
                        <a14:foregroundMark x1="44891" y1="36523" x2="44891" y2="36523"/>
                        <a14:foregroundMark x1="43043" y1="28516" x2="43043" y2="28516"/>
                        <a14:foregroundMark x1="39674" y1="23047" x2="39674" y2="23047"/>
                        <a14:foregroundMark x1="36196" y1="21289" x2="36196" y2="21289"/>
                        <a14:foregroundMark x1="42717" y1="64844" x2="42717" y2="64844"/>
                        <a14:foregroundMark x1="27717" y1="73828" x2="27717" y2="73828"/>
                        <a14:foregroundMark x1="30652" y1="86133" x2="30652" y2="86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983" y="2590437"/>
            <a:ext cx="3317084" cy="1846029"/>
          </a:xfrm>
          <a:prstGeom prst="rect">
            <a:avLst/>
          </a:prstGeom>
        </p:spPr>
      </p:pic>
      <p:pic>
        <p:nvPicPr>
          <p:cNvPr id="3" name="그림 2" descr="텍스트, 표지판, 벡터그래픽이(가) 표시된 사진&#10;&#10;자동 생성된 설명">
            <a:extLst>
              <a:ext uri="{FF2B5EF4-FFF2-40B4-BE49-F238E27FC236}">
                <a16:creationId xmlns:a16="http://schemas.microsoft.com/office/drawing/2014/main" id="{6E6FDBBF-2063-4044-BBAF-1896D2A02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09" y="2522402"/>
            <a:ext cx="1813317" cy="17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0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구현계획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08E725B-57B0-4D1F-B8FA-A1E025839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59" y="1870392"/>
            <a:ext cx="2245947" cy="19368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F51AF0-5233-47AE-821D-BD1CA4FE93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59" y="4225247"/>
            <a:ext cx="2405149" cy="1275387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E7A3FC2-BB5F-4B26-84CE-4930C17D8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22" y="2493882"/>
            <a:ext cx="2031820" cy="2369059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2C54A97-5AEE-4D5A-8D4A-043C22EF83A0}"/>
              </a:ext>
            </a:extLst>
          </p:cNvPr>
          <p:cNvSpPr/>
          <p:nvPr/>
        </p:nvSpPr>
        <p:spPr>
          <a:xfrm>
            <a:off x="5592707" y="3233680"/>
            <a:ext cx="1379913" cy="8894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77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구현 계획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2D0C23-D1D4-4872-8F1E-A89BA1B5AE1A}"/>
              </a:ext>
            </a:extLst>
          </p:cNvPr>
          <p:cNvSpPr txBox="1"/>
          <p:nvPr/>
        </p:nvSpPr>
        <p:spPr>
          <a:xfrm>
            <a:off x="597638" y="131095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역할 분담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9F8AA34-8795-45A7-8A99-9325431FB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78837"/>
              </p:ext>
            </p:extLst>
          </p:nvPr>
        </p:nvGraphicFramePr>
        <p:xfrm>
          <a:off x="2032000" y="2034540"/>
          <a:ext cx="7805702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980">
                  <a:extLst>
                    <a:ext uri="{9D8B030D-6E8A-4147-A177-3AD203B41FA5}">
                      <a16:colId xmlns:a16="http://schemas.microsoft.com/office/drawing/2014/main" val="2817569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8798328"/>
                    </a:ext>
                  </a:extLst>
                </a:gridCol>
                <a:gridCol w="2716389">
                  <a:extLst>
                    <a:ext uri="{9D8B030D-6E8A-4147-A177-3AD203B41FA5}">
                      <a16:colId xmlns:a16="http://schemas.microsoft.com/office/drawing/2014/main" val="3635681830"/>
                    </a:ext>
                  </a:extLst>
                </a:gridCol>
              </a:tblGrid>
              <a:tr h="315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장병희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이승준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권대휘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3497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</a:t>
                      </a:r>
                      <a:r>
                        <a:rPr lang="ko-KR" altLang="en-US" dirty="0" err="1"/>
                        <a:t>전처리</a:t>
                      </a:r>
                      <a:r>
                        <a:rPr lang="ko-KR" altLang="en-US" dirty="0"/>
                        <a:t> 및 수집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16360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오픈 소스 </a:t>
                      </a:r>
                      <a:r>
                        <a:rPr lang="en-US" altLang="ko-KR" dirty="0"/>
                        <a:t>SW</a:t>
                      </a:r>
                      <a:r>
                        <a:rPr lang="ko-KR" altLang="en-US" dirty="0"/>
                        <a:t>분석 및 편집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YOLO v3 </a:t>
                      </a:r>
                      <a:r>
                        <a:rPr lang="ko-KR" altLang="en-US" dirty="0"/>
                        <a:t>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YOLO v4 </a:t>
                      </a:r>
                      <a:r>
                        <a:rPr lang="ko-KR" altLang="en-US" dirty="0"/>
                        <a:t>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YOLO v5</a:t>
                      </a:r>
                      <a:r>
                        <a:rPr lang="ko-KR" altLang="en-US" dirty="0"/>
                        <a:t>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9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 </a:t>
                      </a:r>
                      <a:r>
                        <a:rPr lang="ko-KR" altLang="en-US" dirty="0"/>
                        <a:t>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3B vs 4 </a:t>
                      </a:r>
                      <a:r>
                        <a:rPr lang="ko-KR" altLang="en-US" dirty="0"/>
                        <a:t>성능 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3B </a:t>
                      </a:r>
                      <a:r>
                        <a:rPr lang="ko-KR" altLang="en-US" dirty="0"/>
                        <a:t>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5465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및 하드웨어 선정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59726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보고서 작성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1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85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정리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17" name="TextBox 1">
            <a:extLst>
              <a:ext uri="{FF2B5EF4-FFF2-40B4-BE49-F238E27FC236}">
                <a16:creationId xmlns:a16="http://schemas.microsoft.com/office/drawing/2014/main" id="{4F258F78-3EA5-481E-B57B-532BD143C76A}"/>
              </a:ext>
            </a:extLst>
          </p:cNvPr>
          <p:cNvSpPr txBox="1"/>
          <p:nvPr/>
        </p:nvSpPr>
        <p:spPr>
          <a:xfrm>
            <a:off x="1387593" y="1353275"/>
            <a:ext cx="94168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+mj-lt"/>
              <a:buAutoNum type="romanUcPeriod"/>
            </a:pPr>
            <a:r>
              <a:rPr lang="ko-KR" altLang="en-US" sz="2400" b="1" dirty="0"/>
              <a:t>기술의 한계점</a:t>
            </a:r>
            <a:endParaRPr lang="en-US" altLang="ko-KR" sz="2400" b="1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2400" b="1" dirty="0"/>
              <a:t>설치형 시스템이기 때문에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한정된 각도만 볼 수 있다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사각지대가 있을 수 있다</a:t>
            </a:r>
            <a:r>
              <a:rPr lang="en-US" altLang="ko-KR" sz="2400" b="1" dirty="0"/>
              <a:t>.)</a:t>
            </a: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2400" b="1" dirty="0"/>
              <a:t>같은 보행자가 카메라 앵글에 들어와서 지팡이를 가린다면 인식이 불가능하다</a:t>
            </a:r>
            <a:r>
              <a:rPr lang="en-US" altLang="ko-KR" sz="2400" b="1" dirty="0"/>
              <a:t>.</a:t>
            </a: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2400" b="1" dirty="0"/>
              <a:t>하얀색 우산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혹은 유사한 하얀색 지팡이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를 지팡이로 인식하여 소리가 출력될 수 있다</a:t>
            </a:r>
            <a:r>
              <a:rPr lang="en-US" altLang="ko-KR" sz="2400" b="1" dirty="0"/>
              <a:t>.</a:t>
            </a:r>
          </a:p>
          <a:p>
            <a:pPr lvl="1"/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2400" b="1" dirty="0"/>
              <a:t>기술의 활용도</a:t>
            </a:r>
            <a:endParaRPr lang="en-US" altLang="ko-KR" sz="2400" b="1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2400" b="1" dirty="0"/>
              <a:t>직접 횡단보도 소리 알림을 하는 것이 아닌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음향 신호기 출력시스템에 연결하여 사용하게 되면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전봇대에 설치되어 있는 버튼을 누를 필요가 없어진다</a:t>
            </a:r>
            <a:r>
              <a:rPr lang="en-US" altLang="ko-KR" sz="2400" b="1" dirty="0"/>
              <a:t>.</a:t>
            </a:r>
          </a:p>
          <a:p>
            <a:pPr lvl="1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9796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정리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258F78-3EA5-481E-B57B-532BD143C76A}"/>
              </a:ext>
            </a:extLst>
          </p:cNvPr>
          <p:cNvSpPr txBox="1"/>
          <p:nvPr/>
        </p:nvSpPr>
        <p:spPr>
          <a:xfrm>
            <a:off x="1314450" y="2088832"/>
            <a:ext cx="1005839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2400" b="1" dirty="0"/>
              <a:t>횡단보도에서 시각장애인을 감지 시 자동으로 음향 신호기 작동</a:t>
            </a: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2400" b="1" dirty="0"/>
              <a:t>시각 장애인을 판별을 위해 시각장애인의 흰 지팡이를 이용</a:t>
            </a: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2400" b="1" dirty="0"/>
              <a:t>데이터는 크롤링한 사진과 실제 촬영 사진을 섞어서 활용</a:t>
            </a: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2400" b="1" dirty="0"/>
              <a:t>오픈소스 </a:t>
            </a:r>
            <a:r>
              <a:rPr lang="en-US" altLang="ko-KR" sz="2400" b="1" dirty="0"/>
              <a:t>SW/HW</a:t>
            </a:r>
            <a:r>
              <a:rPr lang="ko-KR" altLang="en-US" sz="2400" b="1" dirty="0"/>
              <a:t>인 </a:t>
            </a:r>
            <a:r>
              <a:rPr lang="en-US" altLang="ko-KR" sz="2400" b="1" dirty="0"/>
              <a:t>OpenCV, YOLO, </a:t>
            </a:r>
            <a:r>
              <a:rPr lang="ko-KR" altLang="en-US" sz="2400" b="1" dirty="0" err="1"/>
              <a:t>라즈베리파이를</a:t>
            </a:r>
            <a:r>
              <a:rPr lang="ko-KR" altLang="en-US" sz="2400" b="1" dirty="0"/>
              <a:t> 이용하여 구현</a:t>
            </a:r>
            <a:endParaRPr lang="en-US" altLang="ko-KR" sz="2400" b="1" dirty="0"/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95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4157745" y="2874020"/>
            <a:ext cx="3876510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:-)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4224" y="23281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0B0F0"/>
                </a:solidFill>
              </a:rPr>
              <a:t>오소레미오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5075833" y="2368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75833" y="3003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75833" y="3638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75833" y="4249047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75833" y="4884047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20" name="타원 19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235079" y="2466184"/>
            <a:ext cx="18133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7186" y="3080195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45820" y="3741708"/>
            <a:ext cx="130035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계획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47184" y="4376707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429018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29E4DDE-6F8F-48DF-952C-C95268C46F3F}"/>
              </a:ext>
            </a:extLst>
          </p:cNvPr>
          <p:cNvGrpSpPr/>
          <p:nvPr/>
        </p:nvGrpSpPr>
        <p:grpSpPr>
          <a:xfrm>
            <a:off x="2364737" y="2571751"/>
            <a:ext cx="7905118" cy="2326456"/>
            <a:chOff x="2044696" y="2133209"/>
            <a:chExt cx="8779031" cy="250845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F547E85-FC7A-4E53-9BBF-90ABCFEC0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696" y="2385163"/>
              <a:ext cx="1602333" cy="2211011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153E785-D780-4099-8AF0-A39F88F7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933" b="96400" l="10000" r="90000">
                          <a14:foregroundMark x1="43000" y1="91200" x2="43000" y2="91200"/>
                          <a14:foregroundMark x1="55000" y1="92133" x2="55000" y2="92133"/>
                          <a14:foregroundMark x1="43444" y1="94267" x2="43444" y2="94267"/>
                          <a14:foregroundMark x1="54333" y1="95333" x2="54333" y2="95333"/>
                          <a14:foregroundMark x1="43778" y1="96000" x2="43778" y2="96000"/>
                          <a14:foregroundMark x1="54222" y1="96533" x2="54222" y2="96533"/>
                          <a14:foregroundMark x1="44444" y1="96533" x2="44444" y2="96533"/>
                          <a14:foregroundMark x1="54778" y1="36267" x2="54778" y2="36267"/>
                          <a14:foregroundMark x1="43667" y1="18533" x2="43667" y2="18533"/>
                          <a14:foregroundMark x1="68333" y1="11067" x2="68333" y2="11067"/>
                          <a14:foregroundMark x1="59222" y1="12133" x2="59222" y2="12133"/>
                          <a14:foregroundMark x1="66556" y1="19067" x2="66556" y2="19067"/>
                          <a14:foregroundMark x1="71000" y1="4933" x2="71000" y2="49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0699" y="2133209"/>
              <a:ext cx="2853028" cy="2508459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5A3C883-C1ED-41CB-B386-E59AC527D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77452" y="2483514"/>
              <a:ext cx="2585062" cy="211266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EBC1DA3-C2C1-45CB-8C36-9D3F69044947}"/>
              </a:ext>
            </a:extLst>
          </p:cNvPr>
          <p:cNvSpPr txBox="1"/>
          <p:nvPr/>
        </p:nvSpPr>
        <p:spPr>
          <a:xfrm>
            <a:off x="2484497" y="1411821"/>
            <a:ext cx="734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신호를 보지 못하는 시각 장애인은 어떻게 횡단보도를 건널까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DEA41F8-CAF6-425D-A597-44FD005F711C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42B286-3144-483B-8766-8207ECEB2031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8433AF-5D46-4150-A0DD-B4EAE64CEBA9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8DD2BB-657F-4F9F-85DC-2D50D23C9572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6EFFB9-24EA-4E3B-A846-5E9908FF57D5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66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5" name="그림 4" descr="텍스트, 실외, 측정기, 주차장이(가) 표시된 사진&#10;&#10;자동 생성된 설명">
            <a:extLst>
              <a:ext uri="{FF2B5EF4-FFF2-40B4-BE49-F238E27FC236}">
                <a16:creationId xmlns:a16="http://schemas.microsoft.com/office/drawing/2014/main" id="{82031B9B-9489-4893-993B-CC7E72757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01" y="2388973"/>
            <a:ext cx="3148526" cy="32610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1BF63A-C2EB-4C3C-A28C-3CF8499F1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74" y="2311614"/>
            <a:ext cx="4352925" cy="355282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3837E7-B474-4EA0-BBC5-B2CDFF52DAE7}"/>
              </a:ext>
            </a:extLst>
          </p:cNvPr>
          <p:cNvSpPr txBox="1"/>
          <p:nvPr/>
        </p:nvSpPr>
        <p:spPr>
          <a:xfrm>
            <a:off x="633638" y="140867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시각 장애인용 음향신호기</a:t>
            </a:r>
          </a:p>
        </p:txBody>
      </p:sp>
    </p:spTree>
    <p:extLst>
      <p:ext uri="{BB962C8B-B14F-4D97-AF65-F5344CB8AC3E}">
        <p14:creationId xmlns:p14="http://schemas.microsoft.com/office/powerpoint/2010/main" val="272267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AC7CD66-868E-472E-99C6-92B840E4B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2" y="1449858"/>
            <a:ext cx="5152373" cy="3715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8F1800-4917-4B89-9B64-EC948CC34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75" y="1310846"/>
            <a:ext cx="3836193" cy="4236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7962B5-D7DF-4490-9E1E-149429345D3F}"/>
              </a:ext>
            </a:extLst>
          </p:cNvPr>
          <p:cNvSpPr txBox="1"/>
          <p:nvPr/>
        </p:nvSpPr>
        <p:spPr>
          <a:xfrm>
            <a:off x="446805" y="5651361"/>
            <a:ext cx="100976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rgbClr val="111111"/>
                </a:solidFill>
                <a:effectLst/>
              </a:rPr>
              <a:t>&lt;</a:t>
            </a:r>
            <a:r>
              <a:rPr lang="ko-KR" altLang="en-US" sz="1050" b="0" i="0" dirty="0">
                <a:solidFill>
                  <a:srgbClr val="111111"/>
                </a:solidFill>
                <a:effectLst/>
              </a:rPr>
              <a:t>출처</a:t>
            </a:r>
            <a:r>
              <a:rPr lang="en-US" altLang="ko-KR" sz="1050" b="0" i="0" dirty="0">
                <a:solidFill>
                  <a:srgbClr val="111111"/>
                </a:solidFill>
                <a:effectLst/>
              </a:rPr>
              <a:t>&gt;</a:t>
            </a:r>
          </a:p>
          <a:p>
            <a:r>
              <a:rPr lang="ko-KR" altLang="en-US" sz="1050" b="0" i="0" dirty="0">
                <a:solidFill>
                  <a:srgbClr val="111111"/>
                </a:solidFill>
                <a:effectLst/>
              </a:rPr>
              <a:t>횡단보도 시각장애인용 음향신호기 ‘있으나 마나’</a:t>
            </a:r>
            <a:r>
              <a:rPr lang="en-US" altLang="ko-KR" sz="1050" dirty="0"/>
              <a:t>&lt;</a:t>
            </a:r>
            <a:r>
              <a:rPr lang="ko-KR" altLang="en-US" sz="1050" dirty="0"/>
              <a:t>아시아 경제</a:t>
            </a:r>
            <a:r>
              <a:rPr lang="en-US" altLang="ko-KR" sz="1050" dirty="0"/>
              <a:t>&gt;, https://cm.asiae.co.kr/article/2019101409443476490</a:t>
            </a:r>
          </a:p>
          <a:p>
            <a:r>
              <a:rPr lang="ko-KR" altLang="en-US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시각장애인 음향신호기에 철조망</a:t>
            </a:r>
            <a:r>
              <a:rPr lang="en-US" altLang="ko-KR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…"</a:t>
            </a:r>
            <a:r>
              <a:rPr lang="ko-KR" altLang="en-US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어떻게 쓰라고</a:t>
            </a:r>
            <a:r>
              <a:rPr lang="en-US" altLang="ko-KR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“ &lt;</a:t>
            </a:r>
            <a:r>
              <a:rPr lang="ko-KR" altLang="en-US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연합뉴스</a:t>
            </a:r>
            <a:r>
              <a:rPr lang="en-US" altLang="ko-KR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&gt;, https://www.yna.co.kr/view/MYH20171120006100038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4751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50EAB75-DF5B-462B-9751-6D1B7B1D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86" y="2307771"/>
            <a:ext cx="2027458" cy="27976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744F69-5C20-44EB-AF01-B9F848ECF7A2}"/>
              </a:ext>
            </a:extLst>
          </p:cNvPr>
          <p:cNvSpPr/>
          <p:nvPr/>
        </p:nvSpPr>
        <p:spPr>
          <a:xfrm>
            <a:off x="1788795" y="1891665"/>
            <a:ext cx="2280286" cy="3348990"/>
          </a:xfrm>
          <a:prstGeom prst="rect">
            <a:avLst/>
          </a:prstGeom>
          <a:noFill/>
          <a:ln w="57150">
            <a:solidFill>
              <a:srgbClr val="D40A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C54CD4-D661-4686-97EE-AD49E8045F66}"/>
              </a:ext>
            </a:extLst>
          </p:cNvPr>
          <p:cNvSpPr/>
          <p:nvPr/>
        </p:nvSpPr>
        <p:spPr>
          <a:xfrm>
            <a:off x="1767023" y="1567543"/>
            <a:ext cx="1964872" cy="324122"/>
          </a:xfrm>
          <a:prstGeom prst="rect">
            <a:avLst/>
          </a:prstGeom>
          <a:solidFill>
            <a:srgbClr val="D40A6F"/>
          </a:solidFill>
          <a:ln>
            <a:solidFill>
              <a:srgbClr val="D40A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Visually impaired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CB96B90-F5A6-471F-BE93-915BE9FA9A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2174" y1="35938" x2="62174" y2="35938"/>
                        <a14:foregroundMark x1="72500" y1="33008" x2="72500" y2="330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8323" y="2628383"/>
            <a:ext cx="2652940" cy="1826948"/>
          </a:xfrm>
          <a:prstGeom prst="rect">
            <a:avLst/>
          </a:prstGeom>
        </p:spPr>
      </p:pic>
      <p:pic>
        <p:nvPicPr>
          <p:cNvPr id="25" name="그림 2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F7039538-54B0-4263-8D8B-73F646538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718" y="2911105"/>
            <a:ext cx="2143125" cy="159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6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문제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07E944-AD6A-4907-8BD3-63C54AD860B1}"/>
              </a:ext>
            </a:extLst>
          </p:cNvPr>
          <p:cNvSpPr txBox="1"/>
          <p:nvPr/>
        </p:nvSpPr>
        <p:spPr>
          <a:xfrm>
            <a:off x="2500805" y="1638970"/>
            <a:ext cx="7430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그렇다면 여러 사람들 중 어떻게 시각 장애인을 구분할 것인가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CA09BE-789B-478D-8BEC-54839FA16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343" y="2678069"/>
            <a:ext cx="2539313" cy="29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문제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pic>
        <p:nvPicPr>
          <p:cNvPr id="5" name="그림 4" descr="실외, 하늘, 나무, 대지이(가) 표시된 사진&#10;&#10;자동 생성된 설명">
            <a:extLst>
              <a:ext uri="{FF2B5EF4-FFF2-40B4-BE49-F238E27FC236}">
                <a16:creationId xmlns:a16="http://schemas.microsoft.com/office/drawing/2014/main" id="{E9DD661F-D164-414A-B4FF-70570BE92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01" y="1992360"/>
            <a:ext cx="3789406" cy="3065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F42F2-F577-4B7B-BF91-5086F1AB31AB}"/>
              </a:ext>
            </a:extLst>
          </p:cNvPr>
          <p:cNvSpPr txBox="1"/>
          <p:nvPr/>
        </p:nvSpPr>
        <p:spPr>
          <a:xfrm>
            <a:off x="597638" y="1310959"/>
            <a:ext cx="298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흰 지팡이 </a:t>
            </a:r>
            <a:r>
              <a:rPr lang="en-US" altLang="ko-KR" sz="2000" b="1" dirty="0"/>
              <a:t>(White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Cane)</a:t>
            </a:r>
            <a:endParaRPr lang="ko-KR" altLang="en-US" sz="2000" b="1" dirty="0"/>
          </a:p>
        </p:txBody>
      </p:sp>
      <p:pic>
        <p:nvPicPr>
          <p:cNvPr id="17" name="그림 16" descr="실외, 사람, 인도, 거리이(가) 표시된 사진&#10;&#10;자동 생성된 설명">
            <a:extLst>
              <a:ext uri="{FF2B5EF4-FFF2-40B4-BE49-F238E27FC236}">
                <a16:creationId xmlns:a16="http://schemas.microsoft.com/office/drawing/2014/main" id="{1DE8A58A-9F8B-4869-BAA6-AD8E31E4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75" y="1992361"/>
            <a:ext cx="3789406" cy="31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6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문제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FF42F2-F577-4B7B-BF91-5086F1AB31AB}"/>
              </a:ext>
            </a:extLst>
          </p:cNvPr>
          <p:cNvSpPr txBox="1"/>
          <p:nvPr/>
        </p:nvSpPr>
        <p:spPr>
          <a:xfrm>
            <a:off x="597638" y="1310959"/>
            <a:ext cx="298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흰 지팡이 </a:t>
            </a:r>
            <a:r>
              <a:rPr lang="en-US" altLang="ko-KR" sz="2000" b="1" dirty="0"/>
              <a:t>(White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Cane)</a:t>
            </a:r>
            <a:endParaRPr lang="ko-KR" altLang="en-US" sz="2000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92709EA-DCA3-4A79-8009-11752DE6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2" y="2032652"/>
            <a:ext cx="7837908" cy="1781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BD7027-0C80-4373-9DC6-EAC30169B213}"/>
              </a:ext>
            </a:extLst>
          </p:cNvPr>
          <p:cNvSpPr txBox="1"/>
          <p:nvPr/>
        </p:nvSpPr>
        <p:spPr>
          <a:xfrm>
            <a:off x="633638" y="5601730"/>
            <a:ext cx="7150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출처</a:t>
            </a:r>
            <a:r>
              <a:rPr lang="en-US" altLang="ko-KR" sz="1200" dirty="0"/>
              <a:t>&gt;</a:t>
            </a:r>
          </a:p>
          <a:p>
            <a:r>
              <a:rPr lang="ko-KR" altLang="en-US" sz="1200" i="0" dirty="0" err="1">
                <a:solidFill>
                  <a:srgbClr val="333333"/>
                </a:solidFill>
                <a:effectLst/>
              </a:rPr>
              <a:t>흰지팡이</a:t>
            </a:r>
            <a:r>
              <a:rPr lang="ko-KR" altLang="en-US" sz="1200" i="0" dirty="0">
                <a:solidFill>
                  <a:srgbClr val="333333"/>
                </a:solidFill>
                <a:effectLst/>
              </a:rPr>
              <a:t> 헌장 및 유래</a:t>
            </a:r>
            <a:r>
              <a:rPr lang="en-US" altLang="ko-KR" sz="1200" i="0" dirty="0">
                <a:solidFill>
                  <a:srgbClr val="333333"/>
                </a:solidFill>
                <a:effectLst/>
              </a:rPr>
              <a:t>&lt;</a:t>
            </a:r>
            <a:r>
              <a:rPr lang="ko-KR" altLang="en-US" sz="1200" i="0" dirty="0" err="1">
                <a:solidFill>
                  <a:srgbClr val="333333"/>
                </a:solidFill>
                <a:effectLst/>
              </a:rPr>
              <a:t>시각장애인편의시설지원센터</a:t>
            </a:r>
            <a:r>
              <a:rPr lang="en-US" altLang="ko-KR" sz="1200" i="0" dirty="0">
                <a:solidFill>
                  <a:srgbClr val="333333"/>
                </a:solidFill>
                <a:effectLst/>
              </a:rPr>
              <a:t>&gt;, </a:t>
            </a:r>
            <a:r>
              <a:rPr lang="en-US" altLang="ko-KR" sz="1200" i="0" dirty="0">
                <a:solidFill>
                  <a:srgbClr val="333333"/>
                </a:solidFill>
                <a:effectLst/>
                <a:hlinkClick r:id="rId3"/>
              </a:rPr>
              <a:t>http://www.kbufac.or.kr/Blind/Charter</a:t>
            </a:r>
            <a:endParaRPr lang="en-US" altLang="ko-KR" sz="1200" i="0" dirty="0">
              <a:solidFill>
                <a:srgbClr val="333333"/>
              </a:solidFill>
              <a:effectLst/>
            </a:endParaRPr>
          </a:p>
          <a:p>
            <a:r>
              <a:rPr lang="ko-KR" altLang="en-US" sz="1200" dirty="0">
                <a:solidFill>
                  <a:srgbClr val="333333"/>
                </a:solidFill>
              </a:rPr>
              <a:t>시각 장애인의 이해 </a:t>
            </a:r>
            <a:r>
              <a:rPr lang="en-US" altLang="ko-KR" sz="1200" dirty="0">
                <a:solidFill>
                  <a:srgbClr val="333333"/>
                </a:solidFill>
              </a:rPr>
              <a:t>&lt;</a:t>
            </a:r>
            <a:r>
              <a:rPr lang="ko-KR" altLang="en-US" sz="1200" dirty="0">
                <a:solidFill>
                  <a:srgbClr val="333333"/>
                </a:solidFill>
              </a:rPr>
              <a:t>한국시각장애인복지관</a:t>
            </a:r>
            <a:r>
              <a:rPr lang="en-US" altLang="ko-KR" sz="1200" dirty="0">
                <a:solidFill>
                  <a:srgbClr val="333333"/>
                </a:solidFill>
              </a:rPr>
              <a:t>&gt;, http://www.hsb.or.kr/client/visually/visually3_3.asp</a:t>
            </a:r>
            <a:endParaRPr lang="en-US" altLang="ko-KR" sz="1200" i="0" dirty="0">
              <a:solidFill>
                <a:srgbClr val="333333"/>
              </a:solidFill>
              <a:effectLst/>
            </a:endParaRPr>
          </a:p>
          <a:p>
            <a:endParaRPr lang="ko-KR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AE20AB4-9B59-48C1-8EE2-B995F20E2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9" y="3929069"/>
            <a:ext cx="7717773" cy="12343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742336-F377-467D-8263-2BE8C1F11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37823">
            <a:off x="7229174" y="2058878"/>
            <a:ext cx="4670602" cy="2372051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8C8511D-76C0-4E60-99A4-8A52F1E79CE9}"/>
              </a:ext>
            </a:extLst>
          </p:cNvPr>
          <p:cNvCxnSpPr>
            <a:cxnSpLocks/>
          </p:cNvCxnSpPr>
          <p:nvPr/>
        </p:nvCxnSpPr>
        <p:spPr>
          <a:xfrm>
            <a:off x="1057835" y="2923364"/>
            <a:ext cx="50381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C735927-B262-425A-96A4-8F93B9E3D037}"/>
              </a:ext>
            </a:extLst>
          </p:cNvPr>
          <p:cNvCxnSpPr>
            <a:cxnSpLocks/>
          </p:cNvCxnSpPr>
          <p:nvPr/>
        </p:nvCxnSpPr>
        <p:spPr>
          <a:xfrm>
            <a:off x="956606" y="4480235"/>
            <a:ext cx="39201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86740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631</Words>
  <Application>Microsoft Office PowerPoint</Application>
  <PresentationFormat>와이드스크린</PresentationFormat>
  <Paragraphs>151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Noto Serif KR</vt:lpstr>
      <vt:lpstr>Arial</vt:lpstr>
      <vt:lpstr>나눔스퀘어</vt:lpstr>
      <vt:lpstr>맑은 고딕</vt:lpstr>
      <vt:lpstr>나눔스퀘어 Bold</vt:lpstr>
      <vt:lpstr>Helvetica Neue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장병희</cp:lastModifiedBy>
  <cp:revision>38</cp:revision>
  <dcterms:created xsi:type="dcterms:W3CDTF">2017-11-24T11:22:27Z</dcterms:created>
  <dcterms:modified xsi:type="dcterms:W3CDTF">2021-05-14T15:31:38Z</dcterms:modified>
</cp:coreProperties>
</file>