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7" r:id="rId2"/>
    <p:sldId id="258" r:id="rId3"/>
    <p:sldId id="269" r:id="rId4"/>
    <p:sldId id="271" r:id="rId5"/>
    <p:sldId id="256" r:id="rId6"/>
    <p:sldId id="260" r:id="rId7"/>
    <p:sldId id="272" r:id="rId8"/>
    <p:sldId id="262" r:id="rId9"/>
    <p:sldId id="275" r:id="rId10"/>
    <p:sldId id="265" r:id="rId11"/>
    <p:sldId id="259" r:id="rId12"/>
    <p:sldId id="273" r:id="rId13"/>
    <p:sldId id="274" r:id="rId14"/>
    <p:sldId id="267" r:id="rId15"/>
    <p:sldId id="263" r:id="rId16"/>
    <p:sldId id="277" r:id="rId17"/>
  </p:sldIdLst>
  <p:sldSz cx="9144000" cy="5143500" type="screen16x9"/>
  <p:notesSz cx="6858000" cy="9144000"/>
  <p:embeddedFontLst>
    <p:embeddedFont>
      <p:font typeface="Bookman Old Style" panose="02050604050505020204" pitchFamily="18"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360" y="56"/>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68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971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9422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7884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5347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534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86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23- March- 2024 </a:t>
            </a:r>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23- March- 2024 </a:t>
            </a:r>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23- March- 2024 </a:t>
            </a:r>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23- March- 2024 </a:t>
            </a:r>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23- March- 2024 </a:t>
            </a:r>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670176" y="3208772"/>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58961" y="1339303"/>
            <a:ext cx="7383215" cy="857400"/>
          </a:xfrm>
        </p:spPr>
        <p:txBody>
          <a:bodyPr/>
          <a:lstStyle/>
          <a:p>
            <a:r>
              <a:rPr lang="en-US" sz="2400" dirty="0" err="1">
                <a:latin typeface="Bookman Old Style" panose="02050604050505020204" pitchFamily="18" charset="0"/>
              </a:rPr>
              <a:t>RecoverEase</a:t>
            </a:r>
            <a:r>
              <a:rPr lang="en-US" sz="2400" dirty="0">
                <a:latin typeface="Bookman Old Style" panose="02050604050505020204" pitchFamily="18" charset="0"/>
              </a:rPr>
              <a:t>: The Lost Item Solution </a:t>
            </a:r>
            <a:br>
              <a:rPr lang="en-US" sz="2400" dirty="0">
                <a:latin typeface="Bookman Old Style" panose="02050604050505020204" pitchFamily="18" charset="0"/>
              </a:rPr>
            </a:br>
            <a:r>
              <a:rPr lang="en-US" sz="2400" dirty="0">
                <a:latin typeface="Bookman Old Style" panose="02050604050505020204" pitchFamily="18" charset="0"/>
              </a:rPr>
              <a:t>using Deep Image Search</a:t>
            </a:r>
          </a:p>
        </p:txBody>
      </p:sp>
      <p:sp>
        <p:nvSpPr>
          <p:cNvPr id="3" name="TextBox 2"/>
          <p:cNvSpPr txBox="1"/>
          <p:nvPr/>
        </p:nvSpPr>
        <p:spPr>
          <a:xfrm>
            <a:off x="267767" y="3265616"/>
            <a:ext cx="4304233" cy="1169551"/>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Kothuri Naga Chandhana (20EG105229)</a:t>
            </a:r>
          </a:p>
          <a:p>
            <a:pPr marL="342900" indent="-342900">
              <a:buFont typeface="+mj-lt"/>
              <a:buAutoNum type="arabicPeriod"/>
            </a:pPr>
            <a:r>
              <a:rPr lang="en-US" dirty="0">
                <a:latin typeface="Bookman Old Style" panose="02050604050505020204" pitchFamily="18" charset="0"/>
              </a:rPr>
              <a:t>Maddi Siddharth Reddy (20EG105232)</a:t>
            </a:r>
          </a:p>
          <a:p>
            <a:pPr marL="342900" indent="-342900">
              <a:buFont typeface="+mj-lt"/>
              <a:buAutoNum type="arabicPeriod"/>
            </a:pPr>
            <a:r>
              <a:rPr lang="en-US" dirty="0" err="1">
                <a:latin typeface="Bookman Old Style" panose="02050604050505020204" pitchFamily="18" charset="0"/>
              </a:rPr>
              <a:t>Janga</a:t>
            </a:r>
            <a:r>
              <a:rPr lang="en-US" dirty="0">
                <a:latin typeface="Bookman Old Style" panose="02050604050505020204" pitchFamily="18" charset="0"/>
              </a:rPr>
              <a:t> Monika (20EG105258)</a:t>
            </a:r>
          </a:p>
          <a:p>
            <a:endParaRPr lang="en-US" dirty="0">
              <a:latin typeface="Bookman Old Style" panose="02050604050505020204" pitchFamily="18" charset="0"/>
            </a:endParaRPr>
          </a:p>
        </p:txBody>
      </p:sp>
      <p:sp>
        <p:nvSpPr>
          <p:cNvPr id="8" name="TextBox 7"/>
          <p:cNvSpPr txBox="1"/>
          <p:nvPr/>
        </p:nvSpPr>
        <p:spPr>
          <a:xfrm>
            <a:off x="5860246" y="328336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Mr. V Amarnadh,</a:t>
            </a:r>
          </a:p>
          <a:p>
            <a:r>
              <a:rPr lang="en-US" dirty="0">
                <a:latin typeface="Bookman Old Style" panose="02050604050505020204" pitchFamily="18" charset="0"/>
              </a:rPr>
              <a:t>Assistant Professor </a:t>
            </a:r>
          </a:p>
        </p:txBody>
      </p:sp>
      <p:sp>
        <p:nvSpPr>
          <p:cNvPr id="4" name="Date Placeholder 3"/>
          <p:cNvSpPr>
            <a:spLocks noGrp="1"/>
          </p:cNvSpPr>
          <p:nvPr>
            <p:ph type="dt" idx="10"/>
          </p:nvPr>
        </p:nvSpPr>
        <p:spPr/>
        <p:txBody>
          <a:bodyPr/>
          <a:lstStyle/>
          <a:p>
            <a:r>
              <a:rPr lang="en-US"/>
              <a:t>23- March- 2024 </a:t>
            </a:r>
            <a:endParaRPr lang="en-US" dirty="0"/>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42800" y="359066"/>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r>
              <a:rPr lang="en-US"/>
              <a:t>23- March- 2024 </a:t>
            </a:r>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sp>
        <p:nvSpPr>
          <p:cNvPr id="3" name="TextBox 2">
            <a:extLst>
              <a:ext uri="{FF2B5EF4-FFF2-40B4-BE49-F238E27FC236}">
                <a16:creationId xmlns:a16="http://schemas.microsoft.com/office/drawing/2014/main" id="{262E04F4-55D3-1C38-F963-D68294766CE6}"/>
              </a:ext>
            </a:extLst>
          </p:cNvPr>
          <p:cNvSpPr txBox="1"/>
          <p:nvPr/>
        </p:nvSpPr>
        <p:spPr>
          <a:xfrm>
            <a:off x="1250950" y="1498600"/>
            <a:ext cx="4851400" cy="1384995"/>
          </a:xfrm>
          <a:prstGeom prst="rect">
            <a:avLst/>
          </a:prstGeom>
          <a:noFill/>
        </p:spPr>
        <p:txBody>
          <a:bodyPr wrap="square" rtlCol="0">
            <a:spAutoFit/>
          </a:bodyPr>
          <a:lstStyle/>
          <a:p>
            <a:endParaRPr lang="en-IN" dirty="0"/>
          </a:p>
          <a:p>
            <a:r>
              <a:rPr lang="en-IN" dirty="0"/>
              <a:t>Framework : Django 3.2 </a:t>
            </a:r>
          </a:p>
          <a:p>
            <a:r>
              <a:rPr lang="en-IN" dirty="0"/>
              <a:t>Database : PostgreSQL </a:t>
            </a:r>
          </a:p>
          <a:p>
            <a:r>
              <a:rPr lang="en-IN" dirty="0"/>
              <a:t>Deep Learning Framework : </a:t>
            </a:r>
            <a:r>
              <a:rPr lang="en-IN" dirty="0" err="1"/>
              <a:t>PyTorch</a:t>
            </a:r>
            <a:r>
              <a:rPr lang="en-IN" dirty="0"/>
              <a:t> </a:t>
            </a:r>
          </a:p>
          <a:p>
            <a:r>
              <a:rPr lang="en-IN" dirty="0"/>
              <a:t>Web Server : Apache </a:t>
            </a:r>
          </a:p>
          <a:p>
            <a:r>
              <a:rPr lang="en-IN" dirty="0"/>
              <a:t>Email Service : SMTP </a:t>
            </a:r>
          </a:p>
        </p:txBody>
      </p:sp>
    </p:spTree>
    <p:extLst>
      <p:ext uri="{BB962C8B-B14F-4D97-AF65-F5344CB8AC3E}">
        <p14:creationId xmlns:p14="http://schemas.microsoft.com/office/powerpoint/2010/main" val="28271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2847" y="270344"/>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a:t>23- March- 2024 </a:t>
            </a:r>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0BA2F596-FCD2-41EE-A6CC-A33529904571}"/>
              </a:ext>
            </a:extLst>
          </p:cNvPr>
          <p:cNvPicPr>
            <a:picLocks noChangeAspect="1"/>
          </p:cNvPicPr>
          <p:nvPr/>
        </p:nvPicPr>
        <p:blipFill>
          <a:blip r:embed="rId3"/>
          <a:stretch>
            <a:fillRect/>
          </a:stretch>
        </p:blipFill>
        <p:spPr>
          <a:xfrm>
            <a:off x="912847" y="1401202"/>
            <a:ext cx="6812873" cy="2878780"/>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2847" y="270344"/>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a:t>23- March- 2024 </a:t>
            </a:r>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FEB79B0E-8A08-DC2D-88A4-EB029C28AC30}"/>
              </a:ext>
            </a:extLst>
          </p:cNvPr>
          <p:cNvPicPr>
            <a:picLocks noChangeAspect="1"/>
          </p:cNvPicPr>
          <p:nvPr/>
        </p:nvPicPr>
        <p:blipFill>
          <a:blip r:embed="rId3"/>
          <a:stretch>
            <a:fillRect/>
          </a:stretch>
        </p:blipFill>
        <p:spPr>
          <a:xfrm>
            <a:off x="912847" y="1260316"/>
            <a:ext cx="7142801" cy="3115636"/>
          </a:xfrm>
          <a:prstGeom prst="rect">
            <a:avLst/>
          </a:prstGeom>
        </p:spPr>
      </p:pic>
    </p:spTree>
    <p:extLst>
      <p:ext uri="{BB962C8B-B14F-4D97-AF65-F5344CB8AC3E}">
        <p14:creationId xmlns:p14="http://schemas.microsoft.com/office/powerpoint/2010/main" val="178310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12847" y="270344"/>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r>
              <a:rPr lang="en-US"/>
              <a:t>23- March- 2024 </a:t>
            </a:r>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5EDEB659-6D97-43EC-28DE-8A93C5EAA8C0}"/>
              </a:ext>
            </a:extLst>
          </p:cNvPr>
          <p:cNvPicPr>
            <a:picLocks noChangeAspect="1"/>
          </p:cNvPicPr>
          <p:nvPr/>
        </p:nvPicPr>
        <p:blipFill>
          <a:blip r:embed="rId3"/>
          <a:stretch>
            <a:fillRect/>
          </a:stretch>
        </p:blipFill>
        <p:spPr>
          <a:xfrm>
            <a:off x="1001349" y="1086432"/>
            <a:ext cx="7141301" cy="3107226"/>
          </a:xfrm>
          <a:prstGeom prst="rect">
            <a:avLst/>
          </a:prstGeom>
        </p:spPr>
      </p:pic>
    </p:spTree>
    <p:extLst>
      <p:ext uri="{BB962C8B-B14F-4D97-AF65-F5344CB8AC3E}">
        <p14:creationId xmlns:p14="http://schemas.microsoft.com/office/powerpoint/2010/main" val="2433724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513284" y="985961"/>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a:t>23- March- 2024 </a:t>
            </a:r>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06047B40-D0CF-98D6-0439-0C0481A09854}"/>
              </a:ext>
            </a:extLst>
          </p:cNvPr>
          <p:cNvPicPr>
            <a:picLocks noChangeAspect="1"/>
          </p:cNvPicPr>
          <p:nvPr/>
        </p:nvPicPr>
        <p:blipFill>
          <a:blip r:embed="rId3"/>
          <a:stretch>
            <a:fillRect/>
          </a:stretch>
        </p:blipFill>
        <p:spPr>
          <a:xfrm>
            <a:off x="1143669" y="1979381"/>
            <a:ext cx="6476331" cy="1640670"/>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39800" y="487166"/>
            <a:ext cx="6117431" cy="627321"/>
          </a:xfrm>
        </p:spPr>
        <p:txBody>
          <a:bodyPr/>
          <a:lstStyle/>
          <a:p>
            <a:r>
              <a:rPr lang="en-US" sz="3600" dirty="0">
                <a:latin typeface="Bookman Old Style" panose="02050604050505020204" pitchFamily="18" charset="0"/>
              </a:rPr>
              <a:t>Justification </a:t>
            </a:r>
          </a:p>
        </p:txBody>
      </p:sp>
      <p:sp>
        <p:nvSpPr>
          <p:cNvPr id="3" name="Date Placeholder 2"/>
          <p:cNvSpPr>
            <a:spLocks noGrp="1"/>
          </p:cNvSpPr>
          <p:nvPr>
            <p:ph type="dt" idx="10"/>
          </p:nvPr>
        </p:nvSpPr>
        <p:spPr/>
        <p:txBody>
          <a:bodyPr/>
          <a:lstStyle/>
          <a:p>
            <a:r>
              <a:rPr lang="en-US"/>
              <a:t>23- March- 2024 </a:t>
            </a:r>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582654" y="1516002"/>
            <a:ext cx="7308850" cy="2677656"/>
          </a:xfrm>
          <a:prstGeom prst="rect">
            <a:avLst/>
          </a:prstGeom>
          <a:noFill/>
        </p:spPr>
        <p:txBody>
          <a:bodyPr wrap="square" rtlCol="0">
            <a:spAutoFit/>
          </a:bodyPr>
          <a:lstStyle/>
          <a:p>
            <a:r>
              <a:rPr lang="en-US" b="1" dirty="0">
                <a:latin typeface="Bookman Old Style" panose="02050604050505020204" pitchFamily="18" charset="0"/>
              </a:rPr>
              <a:t>1.What are parameters improved by your method</a:t>
            </a:r>
          </a:p>
          <a:p>
            <a:pPr marL="285750" indent="-285750">
              <a:buFont typeface="Arial" panose="020B0604020202020204" pitchFamily="34" charset="0"/>
              <a:buChar char="•"/>
            </a:pPr>
            <a:r>
              <a:rPr lang="en-US" dirty="0">
                <a:latin typeface="Bookman Old Style" panose="02050604050505020204" pitchFamily="18" charset="0"/>
              </a:rPr>
              <a:t>Accuracy </a:t>
            </a:r>
          </a:p>
          <a:p>
            <a:pPr marL="285750" indent="-285750">
              <a:buFont typeface="Arial" panose="020B0604020202020204" pitchFamily="34" charset="0"/>
              <a:buChar char="•"/>
            </a:pPr>
            <a:r>
              <a:rPr lang="en-US" dirty="0">
                <a:latin typeface="Bookman Old Style" panose="02050604050505020204" pitchFamily="18" charset="0"/>
              </a:rPr>
              <a:t>Robustness</a:t>
            </a:r>
          </a:p>
          <a:p>
            <a:pPr marL="285750" indent="-285750">
              <a:buFont typeface="Arial" panose="020B0604020202020204" pitchFamily="34" charset="0"/>
              <a:buChar char="•"/>
            </a:pPr>
            <a:r>
              <a:rPr lang="en-US" dirty="0">
                <a:latin typeface="Bookman Old Style" panose="02050604050505020204" pitchFamily="18" charset="0"/>
              </a:rPr>
              <a:t>User Experience</a:t>
            </a:r>
          </a:p>
          <a:p>
            <a:pPr marL="285750" indent="-285750">
              <a:buFont typeface="Arial" panose="020B0604020202020204" pitchFamily="34" charset="0"/>
              <a:buChar char="•"/>
            </a:pPr>
            <a:r>
              <a:rPr lang="en-US" dirty="0">
                <a:latin typeface="Bookman Old Style" panose="02050604050505020204" pitchFamily="18" charset="0"/>
              </a:rPr>
              <a:t>Handling Multimodal Data</a:t>
            </a:r>
          </a:p>
          <a:p>
            <a:endParaRPr lang="en-US" dirty="0">
              <a:latin typeface="Bookman Old Style" panose="02050604050505020204" pitchFamily="18" charset="0"/>
            </a:endParaRPr>
          </a:p>
          <a:p>
            <a:r>
              <a:rPr lang="en-US" b="1" dirty="0">
                <a:latin typeface="Bookman Old Style" panose="02050604050505020204" pitchFamily="18" charset="0"/>
              </a:rPr>
              <a:t>2. </a:t>
            </a:r>
            <a:r>
              <a:rPr lang="en-US" b="1" dirty="0" err="1">
                <a:latin typeface="Bookman Old Style" panose="02050604050505020204" pitchFamily="18" charset="0"/>
              </a:rPr>
              <a:t>Mathametic</a:t>
            </a:r>
            <a:r>
              <a:rPr lang="en-US" b="1" dirty="0">
                <a:latin typeface="Bookman Old Style" panose="02050604050505020204" pitchFamily="18" charset="0"/>
              </a:rPr>
              <a:t> formulas for calculating parameter values</a:t>
            </a:r>
          </a:p>
          <a:p>
            <a:pPr marL="285750" indent="-285750">
              <a:buFont typeface="Arial" panose="020B0604020202020204" pitchFamily="34" charset="0"/>
              <a:buChar char="•"/>
            </a:pPr>
            <a:r>
              <a:rPr lang="en-US" dirty="0">
                <a:latin typeface="Bookman Old Style" panose="02050604050505020204" pitchFamily="18" charset="0"/>
              </a:rPr>
              <a:t>Accuracy = (Number of correctly matched items) / (Total number of items)</a:t>
            </a:r>
          </a:p>
          <a:p>
            <a:pPr marL="285750" indent="-285750">
              <a:buFont typeface="Arial" panose="020B0604020202020204" pitchFamily="34" charset="0"/>
              <a:buChar char="•"/>
            </a:pPr>
            <a:r>
              <a:rPr lang="en-US" dirty="0">
                <a:latin typeface="Bookman Old Style" panose="02050604050505020204" pitchFamily="18" charset="0"/>
              </a:rPr>
              <a:t>Robustness = (Number of accurate matches under varying conditions) / (Total number of matches)</a:t>
            </a:r>
          </a:p>
          <a:p>
            <a:pPr marL="285750" indent="-285750">
              <a:buFont typeface="Arial" panose="020B0604020202020204" pitchFamily="34" charset="0"/>
              <a:buChar char="•"/>
            </a:pPr>
            <a:r>
              <a:rPr lang="en-IN" b="0" i="0" dirty="0">
                <a:solidFill>
                  <a:schemeClr val="tx1"/>
                </a:solidFill>
                <a:effectLst/>
                <a:latin typeface="Bookman Old Style" panose="02050604050505020204" pitchFamily="18" charset="0"/>
              </a:rPr>
              <a:t>Multimodal Handling = 1</a:t>
            </a:r>
            <a:endParaRPr lang="en-US" dirty="0">
              <a:solidFill>
                <a:schemeClr val="tx1"/>
              </a:solidFill>
              <a:latin typeface="Bookman Old Style" panose="02050604050505020204" pitchFamily="18" charset="0"/>
            </a:endParaRPr>
          </a:p>
          <a:p>
            <a:endParaRPr lang="en-US" b="1" dirty="0">
              <a:latin typeface="Bookman Old Style" panose="02050604050505020204" pitchFamily="18" charset="0"/>
            </a:endParaRPr>
          </a:p>
        </p:txBody>
      </p:sp>
    </p:spTree>
    <p:extLst>
      <p:ext uri="{BB962C8B-B14F-4D97-AF65-F5344CB8AC3E}">
        <p14:creationId xmlns:p14="http://schemas.microsoft.com/office/powerpoint/2010/main" val="1904107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75138" y="2072728"/>
            <a:ext cx="6117431" cy="627321"/>
          </a:xfrm>
        </p:spPr>
        <p:txBody>
          <a:bodyPr/>
          <a:lstStyle/>
          <a:p>
            <a:r>
              <a:rPr lang="en-US" sz="6000" dirty="0"/>
              <a:t>THANK YOU </a:t>
            </a:r>
          </a:p>
        </p:txBody>
      </p:sp>
      <p:sp>
        <p:nvSpPr>
          <p:cNvPr id="4" name="Date Placeholder 3"/>
          <p:cNvSpPr>
            <a:spLocks noGrp="1"/>
          </p:cNvSpPr>
          <p:nvPr>
            <p:ph type="dt" idx="10"/>
          </p:nvPr>
        </p:nvSpPr>
        <p:spPr/>
        <p:txBody>
          <a:bodyPr/>
          <a:lstStyle/>
          <a:p>
            <a:r>
              <a:rPr lang="en-US"/>
              <a:t>23- March- 2024 </a:t>
            </a:r>
            <a:endParaRPr lang="en-US" dirty="0"/>
          </a:p>
        </p:txBody>
      </p:sp>
      <p:sp>
        <p:nvSpPr>
          <p:cNvPr id="6" name="Footer Placeholder 5"/>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32202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747735" y="705063"/>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675861" y="1774534"/>
            <a:ext cx="7625301" cy="2062103"/>
          </a:xfrm>
          <a:prstGeom prst="rect">
            <a:avLst/>
          </a:prstGeom>
          <a:noFill/>
        </p:spPr>
        <p:txBody>
          <a:bodyPr wrap="square" rtlCol="0">
            <a:spAutoFit/>
          </a:bodyPr>
          <a:lstStyle/>
          <a:p>
            <a:r>
              <a:rPr lang="en-US" sz="1600" b="1" dirty="0">
                <a:latin typeface="Bookman Old Style" panose="02050604050505020204" pitchFamily="18" charset="0"/>
              </a:rPr>
              <a:t>What it is:-</a:t>
            </a:r>
          </a:p>
          <a:p>
            <a:pPr marL="285750" indent="-285750" algn="just">
              <a:buFont typeface="Arial" panose="020B0604020202020204" pitchFamily="34" charset="0"/>
              <a:buChar char="•"/>
            </a:pPr>
            <a:r>
              <a:rPr lang="en-US" sz="1600" dirty="0" err="1">
                <a:latin typeface="Bookman Old Style" panose="02050604050505020204" pitchFamily="18" charset="0"/>
              </a:rPr>
              <a:t>RecoverEase</a:t>
            </a:r>
            <a:r>
              <a:rPr lang="en-US" sz="1600" dirty="0">
                <a:latin typeface="Bookman Old Style" panose="02050604050505020204" pitchFamily="18" charset="0"/>
              </a:rPr>
              <a:t> is an advanced lost and found system that leverages a multidimensional matching model based on deep image search technology. </a:t>
            </a:r>
          </a:p>
          <a:p>
            <a:pPr marL="285750" indent="-285750" algn="just">
              <a:buFont typeface="Arial" panose="020B0604020202020204" pitchFamily="34" charset="0"/>
              <a:buChar char="•"/>
            </a:pPr>
            <a:r>
              <a:rPr lang="en-US" sz="1600" dirty="0">
                <a:latin typeface="Bookman Old Style" panose="02050604050505020204" pitchFamily="18" charset="0"/>
              </a:rPr>
              <a:t>Unlike traditional methods that rely primarily on textual descriptions, this system uses sophisticated image recognition algorithms to identify lost items, significantly enhancing accuracy and efficiency in the matching process.</a:t>
            </a:r>
          </a:p>
        </p:txBody>
      </p:sp>
      <p:sp>
        <p:nvSpPr>
          <p:cNvPr id="3" name="Date Placeholder 2"/>
          <p:cNvSpPr>
            <a:spLocks noGrp="1"/>
          </p:cNvSpPr>
          <p:nvPr>
            <p:ph type="dt" idx="10"/>
          </p:nvPr>
        </p:nvSpPr>
        <p:spPr/>
        <p:txBody>
          <a:bodyPr/>
          <a:lstStyle/>
          <a:p>
            <a:r>
              <a:rPr lang="en-US"/>
              <a:t>23- March- 2024 </a:t>
            </a:r>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747735" y="705063"/>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457200" y="1332384"/>
            <a:ext cx="7879743" cy="3293209"/>
          </a:xfrm>
          <a:prstGeom prst="rect">
            <a:avLst/>
          </a:prstGeom>
          <a:noFill/>
        </p:spPr>
        <p:txBody>
          <a:bodyPr wrap="square" rtlCol="0">
            <a:spAutoFit/>
          </a:bodyPr>
          <a:lstStyle/>
          <a:p>
            <a:pPr algn="just"/>
            <a:r>
              <a:rPr lang="en-US" sz="1600" b="1" dirty="0">
                <a:latin typeface="Bookman Old Style" panose="02050604050505020204" pitchFamily="18" charset="0"/>
              </a:rPr>
              <a:t>What is needed:-</a:t>
            </a:r>
          </a:p>
          <a:p>
            <a:pPr algn="just"/>
            <a:r>
              <a:rPr lang="en-US" sz="1600" dirty="0">
                <a:latin typeface="Bookman Old Style" panose="02050604050505020204" pitchFamily="18" charset="0"/>
              </a:rPr>
              <a:t>For </a:t>
            </a:r>
            <a:r>
              <a:rPr lang="en-US" sz="1600" dirty="0" err="1">
                <a:latin typeface="Bookman Old Style" panose="02050604050505020204" pitchFamily="18" charset="0"/>
              </a:rPr>
              <a:t>RecoverEase</a:t>
            </a:r>
            <a:r>
              <a:rPr lang="en-US" sz="1600" dirty="0">
                <a:latin typeface="Bookman Old Style" panose="02050604050505020204" pitchFamily="18" charset="0"/>
              </a:rPr>
              <a:t> to operate effectively, the following components are essential: </a:t>
            </a:r>
          </a:p>
          <a:p>
            <a:pPr marL="285750" indent="-285750" algn="just">
              <a:buFont typeface="Arial" panose="020B0604020202020204" pitchFamily="34" charset="0"/>
              <a:buChar char="•"/>
            </a:pPr>
            <a:r>
              <a:rPr lang="en-US" sz="1600" dirty="0">
                <a:solidFill>
                  <a:srgbClr val="FF0000"/>
                </a:solidFill>
                <a:latin typeface="Bookman Old Style" panose="02050604050505020204" pitchFamily="18" charset="0"/>
              </a:rPr>
              <a:t>Image Database</a:t>
            </a:r>
            <a:r>
              <a:rPr lang="en-US" sz="1600" dirty="0">
                <a:latin typeface="Bookman Old Style" panose="02050604050505020204" pitchFamily="18" charset="0"/>
              </a:rPr>
              <a:t>: A comprehensive database containing images of both lost and found items. This database needs to be regularly updated with new entries as users report lost or found items. </a:t>
            </a:r>
          </a:p>
          <a:p>
            <a:pPr marL="285750" indent="-285750" algn="just">
              <a:buFont typeface="Arial" panose="020B0604020202020204" pitchFamily="34" charset="0"/>
              <a:buChar char="•"/>
            </a:pPr>
            <a:r>
              <a:rPr lang="en-US" sz="1600" dirty="0">
                <a:solidFill>
                  <a:srgbClr val="FF0000"/>
                </a:solidFill>
                <a:latin typeface="Bookman Old Style" panose="02050604050505020204" pitchFamily="18" charset="0"/>
              </a:rPr>
              <a:t>Deep Learning Model</a:t>
            </a:r>
            <a:r>
              <a:rPr lang="en-US" sz="1600" dirty="0">
                <a:latin typeface="Bookman Old Style" panose="02050604050505020204" pitchFamily="18" charset="0"/>
              </a:rPr>
              <a:t>: A robust deep learning model capable of extracting features from images and performing accurate matching based on those features. This model should be trained on a diverse dataset to ensure versatility and effectiveness across different types of items. </a:t>
            </a:r>
          </a:p>
          <a:p>
            <a:pPr marL="285750" indent="-285750" algn="just">
              <a:buFont typeface="Arial" panose="020B0604020202020204" pitchFamily="34" charset="0"/>
              <a:buChar char="•"/>
            </a:pPr>
            <a:r>
              <a:rPr lang="en-US" sz="1600" dirty="0">
                <a:solidFill>
                  <a:srgbClr val="FF0000"/>
                </a:solidFill>
                <a:latin typeface="Bookman Old Style" panose="02050604050505020204" pitchFamily="18" charset="0"/>
              </a:rPr>
              <a:t>User Interface</a:t>
            </a:r>
            <a:r>
              <a:rPr lang="en-US" sz="1600" dirty="0">
                <a:latin typeface="Bookman Old Style" panose="02050604050505020204" pitchFamily="18" charset="0"/>
              </a:rPr>
              <a:t>: An intuitive user interface through which users can report lost items by uploading images and provide additional details such as time and location of loss.</a:t>
            </a:r>
          </a:p>
        </p:txBody>
      </p:sp>
      <p:sp>
        <p:nvSpPr>
          <p:cNvPr id="3" name="Date Placeholder 2"/>
          <p:cNvSpPr>
            <a:spLocks noGrp="1"/>
          </p:cNvSpPr>
          <p:nvPr>
            <p:ph type="dt" idx="10"/>
          </p:nvPr>
        </p:nvSpPr>
        <p:spPr/>
        <p:txBody>
          <a:bodyPr/>
          <a:lstStyle/>
          <a:p>
            <a:r>
              <a:rPr lang="en-US"/>
              <a:t>23- March- 2024 </a:t>
            </a:r>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1129366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5" name="TextBox 4"/>
          <p:cNvSpPr txBox="1"/>
          <p:nvPr/>
        </p:nvSpPr>
        <p:spPr>
          <a:xfrm>
            <a:off x="974035" y="1861505"/>
            <a:ext cx="7879743" cy="1569660"/>
          </a:xfrm>
          <a:prstGeom prst="rect">
            <a:avLst/>
          </a:prstGeom>
          <a:noFill/>
        </p:spPr>
        <p:txBody>
          <a:bodyPr wrap="square" rtlCol="0">
            <a:spAutoFit/>
          </a:bodyPr>
          <a:lstStyle/>
          <a:p>
            <a:pPr algn="just"/>
            <a:r>
              <a:rPr lang="en-US" sz="1600" b="1" dirty="0">
                <a:latin typeface="Bookman Old Style" panose="02050604050505020204" pitchFamily="18" charset="0"/>
              </a:rPr>
              <a:t>Applications:-</a:t>
            </a:r>
          </a:p>
          <a:p>
            <a:pPr marL="285750" indent="-285750" algn="just">
              <a:buFont typeface="Arial" panose="020B0604020202020204" pitchFamily="34" charset="0"/>
              <a:buChar char="•"/>
            </a:pPr>
            <a:r>
              <a:rPr lang="en-US" sz="1600" dirty="0">
                <a:latin typeface="Bookman Old Style" panose="02050604050505020204" pitchFamily="18" charset="0"/>
              </a:rPr>
              <a:t>Transportation Hubs</a:t>
            </a:r>
          </a:p>
          <a:p>
            <a:pPr marL="285750" indent="-285750" algn="just">
              <a:buFont typeface="Arial" panose="020B0604020202020204" pitchFamily="34" charset="0"/>
              <a:buChar char="•"/>
            </a:pPr>
            <a:r>
              <a:rPr lang="en-US" sz="1600" dirty="0">
                <a:latin typeface="Bookman Old Style" panose="02050604050505020204" pitchFamily="18" charset="0"/>
              </a:rPr>
              <a:t>Tourist Attractions</a:t>
            </a:r>
          </a:p>
          <a:p>
            <a:pPr marL="285750" indent="-285750" algn="just">
              <a:buFont typeface="Arial" panose="020B0604020202020204" pitchFamily="34" charset="0"/>
              <a:buChar char="•"/>
            </a:pPr>
            <a:r>
              <a:rPr lang="en-US" sz="1600" dirty="0">
                <a:latin typeface="Bookman Old Style" panose="02050604050505020204" pitchFamily="18" charset="0"/>
              </a:rPr>
              <a:t>Shopping Centers</a:t>
            </a:r>
          </a:p>
          <a:p>
            <a:pPr marL="285750" indent="-285750" algn="just">
              <a:buFont typeface="Arial" panose="020B0604020202020204" pitchFamily="34" charset="0"/>
              <a:buChar char="•"/>
            </a:pPr>
            <a:r>
              <a:rPr lang="en-US" sz="1600" dirty="0">
                <a:latin typeface="Bookman Old Style" panose="02050604050505020204" pitchFamily="18" charset="0"/>
              </a:rPr>
              <a:t>Events and Conferences</a:t>
            </a:r>
          </a:p>
          <a:p>
            <a:pPr marL="285750" indent="-285750" algn="just">
              <a:buFont typeface="Arial" panose="020B0604020202020204" pitchFamily="34" charset="0"/>
              <a:buChar char="•"/>
            </a:pPr>
            <a:r>
              <a:rPr lang="en-US" sz="1600" dirty="0">
                <a:latin typeface="Bookman Old Style" panose="02050604050505020204" pitchFamily="18" charset="0"/>
              </a:rPr>
              <a:t>Corporate Environments</a:t>
            </a:r>
          </a:p>
        </p:txBody>
      </p:sp>
      <p:sp>
        <p:nvSpPr>
          <p:cNvPr id="3" name="Date Placeholder 2"/>
          <p:cNvSpPr>
            <a:spLocks noGrp="1"/>
          </p:cNvSpPr>
          <p:nvPr>
            <p:ph type="dt" idx="10"/>
          </p:nvPr>
        </p:nvSpPr>
        <p:spPr/>
        <p:txBody>
          <a:bodyPr/>
          <a:lstStyle/>
          <a:p>
            <a:r>
              <a:rPr lang="en-US"/>
              <a:t>23- March- 2024 </a:t>
            </a:r>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242536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5</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429682" y="711923"/>
            <a:ext cx="6117431" cy="627321"/>
          </a:xfrm>
        </p:spPr>
        <p:txBody>
          <a:bodyPr/>
          <a:lstStyle/>
          <a:p>
            <a:r>
              <a:rPr lang="en-US" sz="3600" dirty="0">
                <a:latin typeface="Bookman Old Style" panose="02050604050505020204" pitchFamily="18" charset="0"/>
              </a:rPr>
              <a:t>Problem Statement</a:t>
            </a:r>
          </a:p>
        </p:txBody>
      </p:sp>
      <p:sp>
        <p:nvSpPr>
          <p:cNvPr id="9" name="Date Placeholder 8"/>
          <p:cNvSpPr>
            <a:spLocks noGrp="1"/>
          </p:cNvSpPr>
          <p:nvPr>
            <p:ph type="dt" idx="10"/>
          </p:nvPr>
        </p:nvSpPr>
        <p:spPr/>
        <p:txBody>
          <a:bodyPr/>
          <a:lstStyle/>
          <a:p>
            <a:r>
              <a:rPr lang="en-US"/>
              <a:t>23- March- 2024 </a:t>
            </a:r>
            <a:endParaRPr lang="en-US" dirty="0"/>
          </a:p>
        </p:txBody>
      </p:sp>
      <p:sp>
        <p:nvSpPr>
          <p:cNvPr id="10" name="Footer Placeholder 9"/>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5790CDB9-9E0B-1DD5-E168-9ECEFB553A11}"/>
              </a:ext>
            </a:extLst>
          </p:cNvPr>
          <p:cNvSpPr txBox="1"/>
          <p:nvPr/>
        </p:nvSpPr>
        <p:spPr>
          <a:xfrm>
            <a:off x="644056" y="1795671"/>
            <a:ext cx="7808181" cy="2062103"/>
          </a:xfrm>
          <a:prstGeom prst="rect">
            <a:avLst/>
          </a:prstGeom>
          <a:noFill/>
        </p:spPr>
        <p:txBody>
          <a:bodyPr wrap="square" rtlCol="0">
            <a:spAutoFit/>
          </a:bodyPr>
          <a:lstStyle/>
          <a:p>
            <a:pPr algn="just"/>
            <a:r>
              <a:rPr lang="en-US" sz="1600" dirty="0">
                <a:latin typeface="Bookman Old Style" panose="02050604050505020204" pitchFamily="18" charset="0"/>
              </a:rPr>
              <a:t>Traditional lost and found systems often struggle with accurately matching lost items with their owners due to the limitations of relying solely on textual descriptions. These limitations include inaccuracies in descriptions, subjective interpretation of text, difficulties in describing unique or sentimental items, and inefficiencies in the matching and retrieval process. As a result, users may experience frustration when attempting to reclaim lost items, and the system may become burdened with unclaimed items, leading to increased storage requirements and administrative overhead.</a:t>
            </a:r>
            <a:endParaRPr lang="en-IN" sz="1600" dirty="0">
              <a:latin typeface="Bookman Old Style" panose="0205060405050502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13177" y="125159"/>
            <a:ext cx="6117431" cy="627321"/>
          </a:xfrm>
        </p:spPr>
        <p:txBody>
          <a:bodyPr/>
          <a:lstStyle/>
          <a:p>
            <a:r>
              <a:rPr lang="en-US" sz="2000" dirty="0">
                <a:latin typeface="Bookman Old Style" panose="02050604050505020204" pitchFamily="18" charset="0"/>
              </a:rPr>
              <a:t>Proposed Method:</a:t>
            </a:r>
            <a:r>
              <a:rPr lang="en-IN" sz="2000" dirty="0">
                <a:latin typeface="Bookman Old Style" panose="02050604050505020204" pitchFamily="18" charset="0"/>
              </a:rPr>
              <a:t>Architecture of ILFS</a:t>
            </a:r>
            <a:endParaRPr lang="en-US" sz="20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a:t>23- March- 2024 </a:t>
            </a:r>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6" name="Picture 5">
            <a:extLst>
              <a:ext uri="{FF2B5EF4-FFF2-40B4-BE49-F238E27FC236}">
                <a16:creationId xmlns:a16="http://schemas.microsoft.com/office/drawing/2014/main" id="{533FE133-E61B-794D-4054-22142894D564}"/>
              </a:ext>
            </a:extLst>
          </p:cNvPr>
          <p:cNvPicPr>
            <a:picLocks noChangeAspect="1"/>
          </p:cNvPicPr>
          <p:nvPr/>
        </p:nvPicPr>
        <p:blipFill>
          <a:blip r:embed="rId3"/>
          <a:stretch>
            <a:fillRect/>
          </a:stretch>
        </p:blipFill>
        <p:spPr>
          <a:xfrm rot="16200000">
            <a:off x="2392020" y="246489"/>
            <a:ext cx="3959747" cy="4786687"/>
          </a:xfrm>
          <a:prstGeom prst="rect">
            <a:avLst/>
          </a:prstGeom>
        </p:spPr>
      </p:pic>
    </p:spTree>
    <p:extLst>
      <p:ext uri="{BB962C8B-B14F-4D97-AF65-F5344CB8AC3E}">
        <p14:creationId xmlns:p14="http://schemas.microsoft.com/office/powerpoint/2010/main" val="13378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13177" y="125159"/>
            <a:ext cx="6117431" cy="627321"/>
          </a:xfrm>
        </p:spPr>
        <p:txBody>
          <a:bodyPr/>
          <a:lstStyle/>
          <a:p>
            <a:r>
              <a:rPr lang="en-IN" sz="2000" dirty="0">
                <a:latin typeface="Bookman Old Style" panose="02050604050505020204" pitchFamily="18" charset="0"/>
              </a:rPr>
              <a:t>Multidimensional Matching Layer</a:t>
            </a:r>
            <a:endParaRPr lang="en-US" sz="20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a:t>23- March- 2024 </a:t>
            </a:r>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11" name="Picture 10">
            <a:extLst>
              <a:ext uri="{FF2B5EF4-FFF2-40B4-BE49-F238E27FC236}">
                <a16:creationId xmlns:a16="http://schemas.microsoft.com/office/drawing/2014/main" id="{88D9B504-9964-3046-ABAE-48CA5326BA15}"/>
              </a:ext>
            </a:extLst>
          </p:cNvPr>
          <p:cNvPicPr>
            <a:picLocks noChangeAspect="1"/>
          </p:cNvPicPr>
          <p:nvPr/>
        </p:nvPicPr>
        <p:blipFill>
          <a:blip r:embed="rId3"/>
          <a:stretch>
            <a:fillRect/>
          </a:stretch>
        </p:blipFill>
        <p:spPr>
          <a:xfrm>
            <a:off x="1062680" y="752480"/>
            <a:ext cx="2738561" cy="3903749"/>
          </a:xfrm>
          <a:prstGeom prst="rect">
            <a:avLst/>
          </a:prstGeom>
        </p:spPr>
      </p:pic>
      <p:pic>
        <p:nvPicPr>
          <p:cNvPr id="13" name="Picture 12">
            <a:extLst>
              <a:ext uri="{FF2B5EF4-FFF2-40B4-BE49-F238E27FC236}">
                <a16:creationId xmlns:a16="http://schemas.microsoft.com/office/drawing/2014/main" id="{B4066E38-20DD-9F15-A404-B5A1FB782087}"/>
              </a:ext>
            </a:extLst>
          </p:cNvPr>
          <p:cNvPicPr>
            <a:picLocks noChangeAspect="1"/>
          </p:cNvPicPr>
          <p:nvPr/>
        </p:nvPicPr>
        <p:blipFill>
          <a:blip r:embed="rId4"/>
          <a:stretch>
            <a:fillRect/>
          </a:stretch>
        </p:blipFill>
        <p:spPr>
          <a:xfrm>
            <a:off x="5105172" y="717391"/>
            <a:ext cx="2400423" cy="3994355"/>
          </a:xfrm>
          <a:prstGeom prst="rect">
            <a:avLst/>
          </a:prstGeom>
        </p:spPr>
      </p:pic>
    </p:spTree>
    <p:extLst>
      <p:ext uri="{BB962C8B-B14F-4D97-AF65-F5344CB8AC3E}">
        <p14:creationId xmlns:p14="http://schemas.microsoft.com/office/powerpoint/2010/main" val="3687873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93387" y="299002"/>
            <a:ext cx="7293617" cy="627321"/>
          </a:xfrm>
        </p:spPr>
        <p:txBody>
          <a:bodyPr/>
          <a:lstStyle/>
          <a:p>
            <a:r>
              <a:rPr lang="en-US" sz="2400" dirty="0">
                <a:latin typeface="Bookman Old Style" panose="02050604050505020204" pitchFamily="18" charset="0"/>
              </a:rPr>
              <a:t>Deep Image Search Algorithm</a:t>
            </a:r>
          </a:p>
        </p:txBody>
      </p:sp>
      <p:sp>
        <p:nvSpPr>
          <p:cNvPr id="3" name="Date Placeholder 2"/>
          <p:cNvSpPr>
            <a:spLocks noGrp="1"/>
          </p:cNvSpPr>
          <p:nvPr>
            <p:ph type="dt" idx="10"/>
          </p:nvPr>
        </p:nvSpPr>
        <p:spPr/>
        <p:txBody>
          <a:bodyPr/>
          <a:lstStyle/>
          <a:p>
            <a:r>
              <a:rPr lang="en-US"/>
              <a:t>23- March- 2024 </a:t>
            </a:r>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756935" y="1130597"/>
            <a:ext cx="7536165" cy="2677656"/>
          </a:xfrm>
          <a:prstGeom prst="rect">
            <a:avLst/>
          </a:prstGeom>
          <a:noFill/>
        </p:spPr>
        <p:txBody>
          <a:bodyPr wrap="square" rtlCol="0">
            <a:spAutoFit/>
          </a:bodyPr>
          <a:lstStyle/>
          <a:p>
            <a:r>
              <a:rPr lang="en-US" dirty="0"/>
              <a:t>1.</a:t>
            </a:r>
            <a:r>
              <a:rPr lang="en-US" b="1" dirty="0"/>
              <a:t>Dataset Preparation</a:t>
            </a:r>
            <a:r>
              <a:rPr lang="en-US" dirty="0"/>
              <a:t>:  Collect a dataset of images containing both lost and found items reported on the website. </a:t>
            </a:r>
          </a:p>
          <a:p>
            <a:r>
              <a:rPr lang="en-US" dirty="0"/>
              <a:t>2.</a:t>
            </a:r>
            <a:r>
              <a:rPr lang="en-US" b="1" dirty="0"/>
              <a:t>Neural Network Training and feature extraction</a:t>
            </a:r>
            <a:r>
              <a:rPr lang="en-US" dirty="0"/>
              <a:t>: Choose a pre-trained SIFT (Scale-Invariant Feature Transform) and SURF (Speeded-Up Robust Features) suitable for image feature extraction</a:t>
            </a:r>
          </a:p>
          <a:p>
            <a:r>
              <a:rPr lang="en-US" dirty="0"/>
              <a:t>3.</a:t>
            </a:r>
            <a:r>
              <a:rPr lang="en-US" b="1" dirty="0"/>
              <a:t>Indexing</a:t>
            </a:r>
            <a:r>
              <a:rPr lang="en-US" dirty="0"/>
              <a:t>: Create an index data structure (e.g., a database or search index) to store the feature vectors and metadata of all images. Organize the index to facilitate efficient search operations, such as using KD-trees or inverted indexing.</a:t>
            </a:r>
          </a:p>
          <a:p>
            <a:r>
              <a:rPr lang="en-US" dirty="0"/>
              <a:t>4.</a:t>
            </a:r>
            <a:r>
              <a:rPr lang="en-US" b="1" dirty="0"/>
              <a:t>Querying</a:t>
            </a:r>
            <a:r>
              <a:rPr lang="en-US" dirty="0"/>
              <a:t>: When a user uploads an image of a lost item to the website, extract the feature vector for the query image using the same CNN used during training. Search the index to find images of found items with feature vectors that are close to the feature vector of the query image.</a:t>
            </a:r>
          </a:p>
        </p:txBody>
      </p:sp>
    </p:spTree>
    <p:extLst>
      <p:ext uri="{BB962C8B-B14F-4D97-AF65-F5344CB8AC3E}">
        <p14:creationId xmlns:p14="http://schemas.microsoft.com/office/powerpoint/2010/main" val="2864419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93387" y="299002"/>
            <a:ext cx="7293617" cy="627321"/>
          </a:xfrm>
        </p:spPr>
        <p:txBody>
          <a:bodyPr/>
          <a:lstStyle/>
          <a:p>
            <a:r>
              <a:rPr lang="en-US" sz="2400" dirty="0">
                <a:latin typeface="Bookman Old Style" panose="02050604050505020204" pitchFamily="18" charset="0"/>
              </a:rPr>
              <a:t>Deep Image Search Algorithm</a:t>
            </a:r>
          </a:p>
        </p:txBody>
      </p:sp>
      <p:sp>
        <p:nvSpPr>
          <p:cNvPr id="3" name="Date Placeholder 2"/>
          <p:cNvSpPr>
            <a:spLocks noGrp="1"/>
          </p:cNvSpPr>
          <p:nvPr>
            <p:ph type="dt" idx="10"/>
          </p:nvPr>
        </p:nvSpPr>
        <p:spPr/>
        <p:txBody>
          <a:bodyPr/>
          <a:lstStyle/>
          <a:p>
            <a:r>
              <a:rPr lang="en-US"/>
              <a:t>23- March- 2024 </a:t>
            </a:r>
            <a:endParaRPr lang="en-US" dirty="0"/>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p:cNvSpPr txBox="1"/>
          <p:nvPr/>
        </p:nvSpPr>
        <p:spPr>
          <a:xfrm>
            <a:off x="756935" y="1130597"/>
            <a:ext cx="7536165" cy="1384995"/>
          </a:xfrm>
          <a:prstGeom prst="rect">
            <a:avLst/>
          </a:prstGeom>
          <a:noFill/>
        </p:spPr>
        <p:txBody>
          <a:bodyPr wrap="square" rtlCol="0">
            <a:spAutoFit/>
          </a:bodyPr>
          <a:lstStyle/>
          <a:p>
            <a:r>
              <a:rPr lang="en-US" dirty="0"/>
              <a:t>5. </a:t>
            </a:r>
            <a:r>
              <a:rPr lang="en-US" b="1" dirty="0"/>
              <a:t>Retrieval</a:t>
            </a:r>
            <a:r>
              <a:rPr lang="en-US" dirty="0"/>
              <a:t>: Rank the retrieved images based on their similarity scores to the query image, with more visually similar images ranked higher. Retrieve the top-k most visually similar images of found items to the query image, where k is a predefined parameter.</a:t>
            </a:r>
          </a:p>
          <a:p>
            <a:r>
              <a:rPr lang="en-US" dirty="0"/>
              <a:t>6. </a:t>
            </a:r>
            <a:r>
              <a:rPr lang="en-US" b="1" dirty="0"/>
              <a:t>User Interaction</a:t>
            </a:r>
            <a:r>
              <a:rPr lang="en-US" dirty="0"/>
              <a:t>: Enable the user to interact with the search results, providing notification and refining their search criteria based on the retrieved images. Allow the user to contact the owner of a found item if they believe it matches their lost item.</a:t>
            </a:r>
          </a:p>
        </p:txBody>
      </p:sp>
    </p:spTree>
    <p:extLst>
      <p:ext uri="{BB962C8B-B14F-4D97-AF65-F5344CB8AC3E}">
        <p14:creationId xmlns:p14="http://schemas.microsoft.com/office/powerpoint/2010/main" val="3109904706"/>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4975</TotalTime>
  <Words>852</Words>
  <Application>Microsoft Office PowerPoint</Application>
  <PresentationFormat>On-screen Show (16:9)</PresentationFormat>
  <Paragraphs>107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Noto Sans Symbols</vt:lpstr>
      <vt:lpstr>Trebuchet MS</vt:lpstr>
      <vt:lpstr>Bookman Old Style</vt:lpstr>
      <vt:lpstr>Arial</vt:lpstr>
      <vt:lpstr>Calibri</vt:lpstr>
      <vt:lpstr>1_Office Theme</vt:lpstr>
      <vt:lpstr>RecoverEase: The Lost Item Solution  using Deep Image Search</vt:lpstr>
      <vt:lpstr>Introduction</vt:lpstr>
      <vt:lpstr>Introduction</vt:lpstr>
      <vt:lpstr>PowerPoint Presentation</vt:lpstr>
      <vt:lpstr>Problem Statement</vt:lpstr>
      <vt:lpstr>Proposed Method:Architecture of ILFS</vt:lpstr>
      <vt:lpstr>Multidimensional Matching Layer</vt:lpstr>
      <vt:lpstr>Deep Image Search Algorithm</vt:lpstr>
      <vt:lpstr>Deep Image Search Algorithm</vt:lpstr>
      <vt:lpstr>Experiment Environment </vt:lpstr>
      <vt:lpstr>Experiment Screen shorts </vt:lpstr>
      <vt:lpstr>Experiment Screen shorts </vt:lpstr>
      <vt:lpstr>Experiment Screen shorts </vt:lpstr>
      <vt:lpstr>Experiment Results </vt:lpstr>
      <vt:lpstr>Justification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monika reddy</cp:lastModifiedBy>
  <cp:revision>22</cp:revision>
  <dcterms:modified xsi:type="dcterms:W3CDTF">2024-04-19T16:15:21Z</dcterms:modified>
</cp:coreProperties>
</file>