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8"/>
  </p:notesMasterIdLst>
  <p:handoutMasterIdLst>
    <p:handoutMasterId r:id="rId59"/>
  </p:handoutMasterIdLst>
  <p:sldIdLst>
    <p:sldId id="273" r:id="rId5"/>
    <p:sldId id="282" r:id="rId6"/>
    <p:sldId id="343" r:id="rId7"/>
    <p:sldId id="305" r:id="rId8"/>
    <p:sldId id="306" r:id="rId9"/>
    <p:sldId id="311" r:id="rId10"/>
    <p:sldId id="309" r:id="rId11"/>
    <p:sldId id="310" r:id="rId12"/>
    <p:sldId id="312" r:id="rId13"/>
    <p:sldId id="333" r:id="rId14"/>
    <p:sldId id="313" r:id="rId15"/>
    <p:sldId id="314" r:id="rId16"/>
    <p:sldId id="319" r:id="rId17"/>
    <p:sldId id="320" r:id="rId18"/>
    <p:sldId id="322" r:id="rId19"/>
    <p:sldId id="315" r:id="rId20"/>
    <p:sldId id="330" r:id="rId21"/>
    <p:sldId id="323" r:id="rId22"/>
    <p:sldId id="324" r:id="rId23"/>
    <p:sldId id="357" r:id="rId24"/>
    <p:sldId id="358" r:id="rId25"/>
    <p:sldId id="307" r:id="rId26"/>
    <p:sldId id="326" r:id="rId27"/>
    <p:sldId id="325" r:id="rId28"/>
    <p:sldId id="331" r:id="rId29"/>
    <p:sldId id="332" r:id="rId30"/>
    <p:sldId id="328" r:id="rId31"/>
    <p:sldId id="329" r:id="rId32"/>
    <p:sldId id="354" r:id="rId33"/>
    <p:sldId id="336" r:id="rId34"/>
    <p:sldId id="341" r:id="rId35"/>
    <p:sldId id="342" r:id="rId36"/>
    <p:sldId id="344" r:id="rId37"/>
    <p:sldId id="334" r:id="rId38"/>
    <p:sldId id="337" r:id="rId39"/>
    <p:sldId id="338" r:id="rId40"/>
    <p:sldId id="335" r:id="rId41"/>
    <p:sldId id="353" r:id="rId42"/>
    <p:sldId id="340" r:id="rId43"/>
    <p:sldId id="308" r:id="rId44"/>
    <p:sldId id="345" r:id="rId45"/>
    <p:sldId id="346" r:id="rId46"/>
    <p:sldId id="347" r:id="rId47"/>
    <p:sldId id="356" r:id="rId48"/>
    <p:sldId id="359" r:id="rId49"/>
    <p:sldId id="348" r:id="rId50"/>
    <p:sldId id="349" r:id="rId51"/>
    <p:sldId id="350" r:id="rId52"/>
    <p:sldId id="351" r:id="rId53"/>
    <p:sldId id="270" r:id="rId54"/>
    <p:sldId id="352" r:id="rId55"/>
    <p:sldId id="300" r:id="rId56"/>
    <p:sldId id="30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9" autoAdjust="0"/>
    <p:restoredTop sz="93317" autoAdjust="0"/>
  </p:normalViewPr>
  <p:slideViewPr>
    <p:cSldViewPr snapToGrid="0">
      <p:cViewPr varScale="1">
        <p:scale>
          <a:sx n="155" d="100"/>
          <a:sy n="155" d="100"/>
        </p:scale>
        <p:origin x="1304" y="1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56C7DA-BDEC-E742-858A-6E390920E638}" type="datetimeFigureOut">
              <a:rPr lang="en-US" smtClean="0"/>
              <a:t>10/11/22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D1C078-9BBB-A149-9B4C-CB8388471887}" type="slidenum">
              <a:rPr lang="en-US" smtClean="0"/>
              <a:t>‹#›</a:t>
            </a:fld>
            <a:endParaRPr lang="en-US"/>
          </a:p>
        </p:txBody>
      </p:sp>
    </p:spTree>
    <p:extLst>
      <p:ext uri="{BB962C8B-B14F-4D97-AF65-F5344CB8AC3E}">
        <p14:creationId xmlns:p14="http://schemas.microsoft.com/office/powerpoint/2010/main" val="492421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FF41F5-5D8F-9443-B6B4-01EADCB0B395}" type="datetimeFigureOut">
              <a:rPr lang="en-US" smtClean="0"/>
              <a:t>10/11/22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3D1A3F-E26F-0746-9C91-BACD508E813C}" type="slidenum">
              <a:rPr lang="en-US" smtClean="0"/>
              <a:t>‹#›</a:t>
            </a:fld>
            <a:endParaRPr lang="en-US"/>
          </a:p>
        </p:txBody>
      </p:sp>
    </p:spTree>
    <p:extLst>
      <p:ext uri="{BB962C8B-B14F-4D97-AF65-F5344CB8AC3E}">
        <p14:creationId xmlns:p14="http://schemas.microsoft.com/office/powerpoint/2010/main" val="3204983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userDrawn="1"/>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Arial"/>
                <a:cs typeface="Arial"/>
              </a:rPr>
              <a:t>© 2016 Cognizant </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spTree>
    <p:extLst>
      <p:ext uri="{BB962C8B-B14F-4D97-AF65-F5344CB8AC3E}">
        <p14:creationId xmlns:p14="http://schemas.microsoft.com/office/powerpoint/2010/main" val="83909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313327"/>
            <a:ext cx="8458637" cy="607258"/>
          </a:xfrm>
        </p:spPr>
        <p:txBody>
          <a:bodyPr/>
          <a:lstStyle/>
          <a:p>
            <a:r>
              <a:rPr lang="en-US" dirty="0"/>
              <a:t>Header</a:t>
            </a:r>
          </a:p>
        </p:txBody>
      </p:sp>
      <p:sp>
        <p:nvSpPr>
          <p:cNvPr id="5" name="Text Placeholder 4"/>
          <p:cNvSpPr>
            <a:spLocks noGrp="1"/>
          </p:cNvSpPr>
          <p:nvPr>
            <p:ph type="body" sz="quarter" idx="13"/>
          </p:nvPr>
        </p:nvSpPr>
        <p:spPr>
          <a:xfrm>
            <a:off x="302388" y="1137108"/>
            <a:ext cx="4173286" cy="4958892"/>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09" y="1144580"/>
            <a:ext cx="4078091" cy="4959076"/>
          </a:xfrm>
          <a:prstGeom prst="rect">
            <a:avLst/>
          </a:prstGeom>
        </p:spPr>
        <p:txBody>
          <a:bodyPr vert="horz" anchor="ctr"/>
          <a:lstStyle>
            <a:lvl1pPr marL="0" indent="0" algn="ctr">
              <a:buNone/>
              <a:defRPr>
                <a:solidFill>
                  <a:srgbClr val="0099CC"/>
                </a:solidFill>
              </a:defRPr>
            </a:lvl1pPr>
          </a:lstStyle>
          <a:p>
            <a:r>
              <a:rPr lang="en-US" dirty="0"/>
              <a:t>Insert Media Here</a:t>
            </a:r>
          </a:p>
        </p:txBody>
      </p:sp>
    </p:spTree>
    <p:extLst>
      <p:ext uri="{BB962C8B-B14F-4D97-AF65-F5344CB8AC3E}">
        <p14:creationId xmlns:p14="http://schemas.microsoft.com/office/powerpoint/2010/main" val="125086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313327"/>
            <a:ext cx="8458637" cy="607258"/>
          </a:xfrm>
        </p:spPr>
        <p:txBody>
          <a:bodyPr/>
          <a:lstStyle/>
          <a:p>
            <a:r>
              <a:rPr lang="en-US" dirty="0"/>
              <a:t>Header</a:t>
            </a:r>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06401" y="1144580"/>
            <a:ext cx="8369300" cy="4705887"/>
          </a:xfrm>
          <a:prstGeom prst="rect">
            <a:avLst/>
          </a:prstGeom>
        </p:spPr>
        <p:txBody>
          <a:bodyPr vert="horz" anchor="ctr"/>
          <a:lstStyle>
            <a:lvl1pPr marL="0" indent="0" algn="ctr">
              <a:buNone/>
              <a:defRPr>
                <a:solidFill>
                  <a:srgbClr val="0099CC"/>
                </a:solidFill>
              </a:defRPr>
            </a:lvl1pPr>
          </a:lstStyle>
          <a:p>
            <a:r>
              <a:rPr lang="en-US" dirty="0"/>
              <a:t>Insert Media Here</a:t>
            </a:r>
          </a:p>
        </p:txBody>
      </p:sp>
    </p:spTree>
    <p:extLst>
      <p:ext uri="{BB962C8B-B14F-4D97-AF65-F5344CB8AC3E}">
        <p14:creationId xmlns:p14="http://schemas.microsoft.com/office/powerpoint/2010/main" val="2489695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cxnSp>
        <p:nvCxnSpPr>
          <p:cNvPr id="5" name="Straight Connector 4"/>
          <p:cNvCxnSpPr/>
          <p:nvPr userDrawn="1"/>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Tree>
    <p:extLst>
      <p:ext uri="{BB962C8B-B14F-4D97-AF65-F5344CB8AC3E}">
        <p14:creationId xmlns:p14="http://schemas.microsoft.com/office/powerpoint/2010/main" val="132005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a14="http://schemas.microsoft.com/office/drawing/2010/main"/>
              </a:ext>
            </a:extLst>
          </a:blip>
          <a:srcRect t="1" b="6735"/>
          <a:stretch/>
        </p:blipFill>
        <p:spPr>
          <a:xfrm>
            <a:off x="0" y="1"/>
            <a:ext cx="9160968" cy="6321476"/>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a14="http://schemas.microsoft.com/office/drawing/2010/main"/>
              </a:ext>
            </a:extLst>
          </a:blip>
          <a:srcRect t="-11422" b="-118"/>
          <a:stretch/>
        </p:blipFill>
        <p:spPr>
          <a:xfrm>
            <a:off x="0" y="-2"/>
            <a:ext cx="9144000" cy="6350677"/>
          </a:xfrm>
          <a:prstGeom prst="rect">
            <a:avLst/>
          </a:prstGeom>
        </p:spPr>
      </p:pic>
      <p:sp>
        <p:nvSpPr>
          <p:cNvPr id="8" name="Rectangle 7"/>
          <p:cNvSpPr/>
          <p:nvPr userDrawn="1"/>
        </p:nvSpPr>
        <p:spPr>
          <a:xfrm>
            <a:off x="800100" y="812800"/>
            <a:ext cx="7594600" cy="4775200"/>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7" y="1231900"/>
            <a:ext cx="685074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097237" y="1432856"/>
            <a:ext cx="6929163" cy="3824941"/>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a:t>Short and Impactful message</a:t>
            </a:r>
          </a:p>
        </p:txBody>
      </p:sp>
    </p:spTree>
    <p:extLst>
      <p:ext uri="{BB962C8B-B14F-4D97-AF65-F5344CB8AC3E}">
        <p14:creationId xmlns:p14="http://schemas.microsoft.com/office/powerpoint/2010/main" val="2841237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essage">
    <p:spTree>
      <p:nvGrpSpPr>
        <p:cNvPr id="1" name=""/>
        <p:cNvGrpSpPr/>
        <p:nvPr/>
      </p:nvGrpSpPr>
      <p:grpSpPr>
        <a:xfrm>
          <a:off x="0" y="0"/>
          <a:ext cx="0" cy="0"/>
          <a:chOff x="0" y="0"/>
          <a:chExt cx="0" cy="0"/>
        </a:xfrm>
      </p:grpSpPr>
      <p:pic>
        <p:nvPicPr>
          <p:cNvPr id="2" name="Picture 1" descr="Screen Shot 2014-06-11 at 4.03.33 PM.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316133"/>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sp>
        <p:nvSpPr>
          <p:cNvPr id="8" name="Rectangle 7"/>
          <p:cNvSpPr/>
          <p:nvPr userDrawn="1"/>
        </p:nvSpPr>
        <p:spPr>
          <a:xfrm>
            <a:off x="800100" y="812800"/>
            <a:ext cx="7594600" cy="4775200"/>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7" y="1231900"/>
            <a:ext cx="685074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097237" y="1509059"/>
            <a:ext cx="6929163" cy="3824941"/>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a:t>Short and Impactful message</a:t>
            </a:r>
          </a:p>
        </p:txBody>
      </p:sp>
    </p:spTree>
    <p:extLst>
      <p:ext uri="{BB962C8B-B14F-4D97-AF65-F5344CB8AC3E}">
        <p14:creationId xmlns:p14="http://schemas.microsoft.com/office/powerpoint/2010/main" val="3080950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6316964"/>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Tree>
    <p:extLst>
      <p:ext uri="{BB962C8B-B14F-4D97-AF65-F5344CB8AC3E}">
        <p14:creationId xmlns:p14="http://schemas.microsoft.com/office/powerpoint/2010/main" val="1822969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3" y="313327"/>
            <a:ext cx="8458637" cy="607258"/>
          </a:xfrm>
        </p:spPr>
        <p:txBody>
          <a:bodyPr/>
          <a:lstStyle/>
          <a:p>
            <a:r>
              <a:rPr lang="en-US" dirty="0"/>
              <a:t>Header</a:t>
            </a:r>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1111251"/>
            <a:ext cx="9144000" cy="5205714"/>
          </a:xfrm>
          <a:prstGeom prst="rect">
            <a:avLst/>
          </a:prstGeom>
        </p:spPr>
        <p:txBody>
          <a:bodyPr vert="horz" anchor="ctr"/>
          <a:lstStyle>
            <a:lvl1pPr marL="0" indent="0" algn="ctr">
              <a:buNone/>
              <a:defRPr>
                <a:solidFill>
                  <a:srgbClr val="0099CC"/>
                </a:solidFill>
              </a:defRPr>
            </a:lvl1pPr>
          </a:lstStyle>
          <a:p>
            <a:r>
              <a:rPr lang="en-US" dirty="0"/>
              <a:t>Full Page Media Here</a:t>
            </a:r>
          </a:p>
        </p:txBody>
      </p:sp>
    </p:spTree>
    <p:extLst>
      <p:ext uri="{BB962C8B-B14F-4D97-AF65-F5344CB8AC3E}">
        <p14:creationId xmlns:p14="http://schemas.microsoft.com/office/powerpoint/2010/main" val="2135229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4574205" y="530148"/>
            <a:ext cx="4241518" cy="5770104"/>
          </a:xfrm>
        </p:spPr>
        <p:txBody>
          <a:bodyPr anchor="t"/>
          <a:lstStyle>
            <a:lvl1pPr>
              <a:defRPr>
                <a:gradFill flip="none" rotWithShape="1">
                  <a:gsLst>
                    <a:gs pos="0">
                      <a:schemeClr val="tx1"/>
                    </a:gs>
                    <a:gs pos="100000">
                      <a:schemeClr val="accent2"/>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1" y="0"/>
            <a:ext cx="4468375" cy="6300251"/>
          </a:xfrm>
          <a:prstGeom prst="rect">
            <a:avLst/>
          </a:prstGeom>
        </p:spPr>
        <p:txBody>
          <a:bodyPr vert="horz" anchor="ctr"/>
          <a:lstStyle>
            <a:lvl1pPr marL="0" indent="0" algn="ctr">
              <a:buNone/>
              <a:defRPr sz="2800" baseline="0">
                <a:solidFill>
                  <a:srgbClr val="0099CC"/>
                </a:solidFill>
              </a:defRPr>
            </a:lvl1pPr>
          </a:lstStyle>
          <a:p>
            <a:r>
              <a:rPr lang="en-US" dirty="0"/>
              <a:t>Insert Media Here</a:t>
            </a:r>
          </a:p>
        </p:txBody>
      </p:sp>
    </p:spTree>
    <p:extLst>
      <p:ext uri="{BB962C8B-B14F-4D97-AF65-F5344CB8AC3E}">
        <p14:creationId xmlns:p14="http://schemas.microsoft.com/office/powerpoint/2010/main" val="1230185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4x3-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9" name="Picture 8"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spTree>
    <p:extLst>
      <p:ext uri="{BB962C8B-B14F-4D97-AF65-F5344CB8AC3E}">
        <p14:creationId xmlns:p14="http://schemas.microsoft.com/office/powerpoint/2010/main" val="4067107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ep Challenging w/ anima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a:t>
            </a:r>
          </a:p>
        </p:txBody>
      </p:sp>
      <p:pic>
        <p:nvPicPr>
          <p:cNvPr id="10" name="Picture 9" descr="Cognizant_LOG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2937" y="337320"/>
            <a:ext cx="2258154" cy="684559"/>
          </a:xfrm>
          <a:prstGeom prst="rect">
            <a:avLst/>
          </a:prstGeom>
        </p:spPr>
      </p:pic>
      <p:pic>
        <p:nvPicPr>
          <p:cNvPr id="12" name="Picture 11" descr="4x3-01.png"/>
          <p:cNvPicPr>
            <a:picLocks noChangeAspect="1"/>
          </p:cNvPicPr>
          <p:nvPr userDrawn="1"/>
        </p:nvPicPr>
        <p:blipFill rotWithShape="1">
          <a:blip r:embed="rId3">
            <a:extLst>
              <a:ext uri="{28A0092B-C50C-407E-A947-70E740481C1C}">
                <a14:useLocalDpi xmlns:a14="http://schemas.microsoft.com/office/drawing/2010/main" val="0"/>
              </a:ext>
            </a:extLst>
          </a:blip>
          <a:srcRect t="46635" r="70551"/>
          <a:stretch/>
        </p:blipFill>
        <p:spPr>
          <a:xfrm>
            <a:off x="0" y="3198244"/>
            <a:ext cx="2692784" cy="3659756"/>
          </a:xfrm>
          <a:prstGeom prst="rect">
            <a:avLst/>
          </a:prstGeom>
        </p:spPr>
      </p:pic>
      <p:pic>
        <p:nvPicPr>
          <p:cNvPr id="13" name="Picture 12" descr="4x3-01.png"/>
          <p:cNvPicPr>
            <a:picLocks noChangeAspect="1"/>
          </p:cNvPicPr>
          <p:nvPr userDrawn="1"/>
        </p:nvPicPr>
        <p:blipFill rotWithShape="1">
          <a:blip r:embed="rId3">
            <a:extLst>
              <a:ext uri="{28A0092B-C50C-407E-A947-70E740481C1C}">
                <a14:useLocalDpi xmlns:a14="http://schemas.microsoft.com/office/drawing/2010/main" val="0"/>
              </a:ext>
            </a:extLst>
          </a:blip>
          <a:srcRect l="29320" t="43206" r="-2877"/>
          <a:stretch/>
        </p:blipFill>
        <p:spPr>
          <a:xfrm>
            <a:off x="2681024" y="2963079"/>
            <a:ext cx="6726081" cy="3894920"/>
          </a:xfrm>
          <a:prstGeom prst="rect">
            <a:avLst/>
          </a:prstGeom>
        </p:spPr>
      </p:pic>
      <p:pic>
        <p:nvPicPr>
          <p:cNvPr id="14" name="Picture 13" descr="4x3-01.png"/>
          <p:cNvPicPr>
            <a:picLocks noChangeAspect="1"/>
          </p:cNvPicPr>
          <p:nvPr userDrawn="1"/>
        </p:nvPicPr>
        <p:blipFill rotWithShape="1">
          <a:blip r:embed="rId3">
            <a:extLst>
              <a:ext uri="{28A0092B-C50C-407E-A947-70E740481C1C}">
                <a14:useLocalDpi xmlns:a14="http://schemas.microsoft.com/office/drawing/2010/main" val="0"/>
              </a:ext>
            </a:extLst>
          </a:blip>
          <a:srcRect l="29834" t="25546" b="56623"/>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9" name="Rectangle 8"/>
          <p:cNvSpPr/>
          <p:nvPr userDrawn="1"/>
        </p:nvSpPr>
        <p:spPr>
          <a:xfrm>
            <a:off x="0" y="2552101"/>
            <a:ext cx="9144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Rectangle 11"/>
          <p:cNvSpPr/>
          <p:nvPr userDrawn="1"/>
        </p:nvSpPr>
        <p:spPr>
          <a:xfrm>
            <a:off x="0" y="0"/>
            <a:ext cx="9144000" cy="6858000"/>
          </a:xfrm>
          <a:prstGeom prst="rect">
            <a:avLst/>
          </a:prstGeom>
          <a:gradFill flip="none" rotWithShape="1">
            <a:gsLst>
              <a:gs pos="0">
                <a:schemeClr val="tx2">
                  <a:lumMod val="90000"/>
                  <a:lumOff val="10000"/>
                </a:schemeClr>
              </a:gs>
              <a:gs pos="100000">
                <a:schemeClr val="tx2"/>
              </a:gs>
            </a:gsLst>
            <a:lin ang="7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PATH_perspect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Rectangle 14"/>
          <p:cNvSpPr/>
          <p:nvPr userDrawn="1"/>
        </p:nvSpPr>
        <p:spPr>
          <a:xfrm>
            <a:off x="0" y="2552101"/>
            <a:ext cx="9144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9" name="TextBox 18"/>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mn-lt"/>
                <a:cs typeface="Arial"/>
              </a:rPr>
              <a:t>© 2016</a:t>
            </a:r>
            <a:r>
              <a:rPr lang="en-US" sz="900" baseline="0" dirty="0">
                <a:solidFill>
                  <a:schemeClr val="bg1"/>
                </a:solidFill>
                <a:latin typeface="+mn-lt"/>
                <a:cs typeface="Arial"/>
              </a:rPr>
              <a:t> </a:t>
            </a:r>
            <a:r>
              <a:rPr lang="en-US" sz="900" dirty="0">
                <a:solidFill>
                  <a:schemeClr val="bg1"/>
                </a:solidFill>
                <a:latin typeface="+mn-lt"/>
                <a:cs typeface="Arial"/>
              </a:rPr>
              <a:t>Cognizant </a:t>
            </a:r>
          </a:p>
        </p:txBody>
      </p:sp>
      <p:sp>
        <p:nvSpPr>
          <p:cNvPr id="21" name="Text Placeholder 12"/>
          <p:cNvSpPr>
            <a:spLocks noGrp="1"/>
          </p:cNvSpPr>
          <p:nvPr>
            <p:ph type="body" sz="quarter" idx="13" hasCustomPrompt="1"/>
          </p:nvPr>
        </p:nvSpPr>
        <p:spPr>
          <a:xfrm>
            <a:off x="419100" y="2904078"/>
            <a:ext cx="8284633" cy="429229"/>
          </a:xfrm>
          <a:prstGeom prst="rect">
            <a:avLst/>
          </a:prstGeom>
        </p:spPr>
        <p:txBody>
          <a:bodyPr>
            <a:normAutofit/>
          </a:bodyPr>
          <a:lstStyle>
            <a:lvl1pPr marL="0" indent="0">
              <a:buNone/>
              <a:defRPr sz="1800">
                <a:solidFill>
                  <a:schemeClr val="tx2">
                    <a:lumMod val="75000"/>
                    <a:lumOff val="25000"/>
                  </a:schemeClr>
                </a:solidFill>
                <a:latin typeface="Arial"/>
                <a:cs typeface="Arial"/>
              </a:defRPr>
            </a:lvl1pPr>
          </a:lstStyle>
          <a:p>
            <a:pPr lvl="0"/>
            <a:r>
              <a:rPr lang="en-US" dirty="0"/>
              <a:t>Date</a:t>
            </a:r>
          </a:p>
        </p:txBody>
      </p:sp>
      <p:sp>
        <p:nvSpPr>
          <p:cNvPr id="22"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23"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a:t>Speaker Name / Title</a:t>
            </a:r>
          </a:p>
        </p:txBody>
      </p:sp>
      <p:pic>
        <p:nvPicPr>
          <p:cNvPr id="14" name="Picture 13" descr="Cognizant_LOGO_on blac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68543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pic>
        <p:nvPicPr>
          <p:cNvPr id="13" name="Picture 12" descr="title 4x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userDrawn="1"/>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Arial"/>
                <a:cs typeface="Arial"/>
              </a:rPr>
              <a:t>© 2016 Cognizant </a:t>
            </a:r>
          </a:p>
        </p:txBody>
      </p:sp>
      <p:pic>
        <p:nvPicPr>
          <p:cNvPr id="10" name="Picture 9" descr="Cognizan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683936"/>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3126068"/>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7" name="Text Placeholder 12"/>
          <p:cNvSpPr>
            <a:spLocks noGrp="1"/>
          </p:cNvSpPr>
          <p:nvPr>
            <p:ph type="body" sz="quarter" idx="15" hasCustomPrompt="1"/>
          </p:nvPr>
        </p:nvSpPr>
        <p:spPr>
          <a:xfrm>
            <a:off x="419100" y="4207292"/>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a:t>Speaker Name / Title</a:t>
            </a:r>
          </a:p>
        </p:txBody>
      </p:sp>
    </p:spTree>
    <p:extLst>
      <p:ext uri="{BB962C8B-B14F-4D97-AF65-F5344CB8AC3E}">
        <p14:creationId xmlns:p14="http://schemas.microsoft.com/office/powerpoint/2010/main" val="351291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16" name="Rectangle 15"/>
          <p:cNvSpPr/>
          <p:nvPr userDrawn="1"/>
        </p:nvSpPr>
        <p:spPr>
          <a:xfrm>
            <a:off x="0" y="0"/>
            <a:ext cx="9144000" cy="6858000"/>
          </a:xfrm>
          <a:prstGeom prst="rect">
            <a:avLst/>
          </a:prstGeom>
          <a:gradFill flip="none" rotWithShape="1">
            <a:gsLst>
              <a:gs pos="0">
                <a:schemeClr val="tx2">
                  <a:lumMod val="90000"/>
                  <a:lumOff val="10000"/>
                </a:schemeClr>
              </a:gs>
              <a:gs pos="100000">
                <a:schemeClr val="tx2"/>
              </a:gs>
            </a:gsLst>
            <a:lin ang="7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PATH_perspect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ectangle 17"/>
          <p:cNvSpPr/>
          <p:nvPr userDrawn="1"/>
        </p:nvSpPr>
        <p:spPr>
          <a:xfrm>
            <a:off x="0" y="2552101"/>
            <a:ext cx="9144000" cy="2219217"/>
          </a:xfrm>
          <a:prstGeom prst="rect">
            <a:avLst/>
          </a:prstGeom>
          <a:solidFill>
            <a:srgbClr val="FFFFFF">
              <a:alpha val="7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9" name="TextBox 18"/>
          <p:cNvSpPr txBox="1"/>
          <p:nvPr userDrawn="1"/>
        </p:nvSpPr>
        <p:spPr>
          <a:xfrm>
            <a:off x="419100" y="6259288"/>
            <a:ext cx="1923143" cy="230832"/>
          </a:xfrm>
          <a:prstGeom prst="rect">
            <a:avLst/>
          </a:prstGeom>
          <a:noFill/>
        </p:spPr>
        <p:txBody>
          <a:bodyPr wrap="square" rtlCol="0">
            <a:spAutoFit/>
          </a:bodyPr>
          <a:lstStyle/>
          <a:p>
            <a:r>
              <a:rPr lang="en-US" sz="900" dirty="0">
                <a:solidFill>
                  <a:schemeClr val="bg1"/>
                </a:solidFill>
                <a:latin typeface="+mn-lt"/>
                <a:cs typeface="Arial"/>
              </a:rPr>
              <a:t>© 2016 Cognizant </a:t>
            </a:r>
          </a:p>
        </p:txBody>
      </p:sp>
      <p:sp>
        <p:nvSpPr>
          <p:cNvPr id="21" name="Text Placeholder 12"/>
          <p:cNvSpPr>
            <a:spLocks noGrp="1"/>
          </p:cNvSpPr>
          <p:nvPr>
            <p:ph type="body" sz="quarter" idx="13" hasCustomPrompt="1"/>
          </p:nvPr>
        </p:nvSpPr>
        <p:spPr>
          <a:xfrm>
            <a:off x="419100" y="2683936"/>
            <a:ext cx="8284633" cy="429229"/>
          </a:xfrm>
          <a:prstGeom prst="rect">
            <a:avLst/>
          </a:prstGeom>
        </p:spPr>
        <p:txBody>
          <a:bodyPr>
            <a:normAutofit/>
          </a:bodyPr>
          <a:lstStyle>
            <a:lvl1pPr marL="0" indent="0">
              <a:buNone/>
              <a:defRPr sz="1800">
                <a:solidFill>
                  <a:schemeClr val="tx2">
                    <a:lumMod val="75000"/>
                    <a:lumOff val="25000"/>
                  </a:schemeClr>
                </a:solidFill>
                <a:latin typeface="Arial"/>
                <a:cs typeface="Arial"/>
              </a:defRPr>
            </a:lvl1pPr>
          </a:lstStyle>
          <a:p>
            <a:pPr lvl="0"/>
            <a:r>
              <a:rPr lang="en-US" dirty="0"/>
              <a:t>Date</a:t>
            </a:r>
          </a:p>
        </p:txBody>
      </p:sp>
      <p:sp>
        <p:nvSpPr>
          <p:cNvPr id="22" name="Text Placeholder 14"/>
          <p:cNvSpPr>
            <a:spLocks noGrp="1"/>
          </p:cNvSpPr>
          <p:nvPr>
            <p:ph type="body" sz="quarter" idx="14" hasCustomPrompt="1"/>
          </p:nvPr>
        </p:nvSpPr>
        <p:spPr>
          <a:xfrm>
            <a:off x="419100" y="3126068"/>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23" name="Text Placeholder 12"/>
          <p:cNvSpPr>
            <a:spLocks noGrp="1"/>
          </p:cNvSpPr>
          <p:nvPr>
            <p:ph type="body" sz="quarter" idx="15" hasCustomPrompt="1"/>
          </p:nvPr>
        </p:nvSpPr>
        <p:spPr>
          <a:xfrm>
            <a:off x="419100" y="4207292"/>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a:t>Speaker Name / Title</a:t>
            </a:r>
          </a:p>
        </p:txBody>
      </p:sp>
      <p:pic>
        <p:nvPicPr>
          <p:cNvPr id="10" name="Picture 9" descr="Cognizant_LOGO_on blac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3333" y="333470"/>
            <a:ext cx="2269067" cy="686973"/>
          </a:xfrm>
          <a:prstGeom prst="rect">
            <a:avLst/>
          </a:prstGeom>
        </p:spPr>
      </p:pic>
    </p:spTree>
    <p:extLst>
      <p:ext uri="{BB962C8B-B14F-4D97-AF65-F5344CB8AC3E}">
        <p14:creationId xmlns:p14="http://schemas.microsoft.com/office/powerpoint/2010/main" val="187872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4362" y="313327"/>
            <a:ext cx="8458638" cy="607258"/>
          </a:xfrm>
        </p:spPr>
        <p:txBody>
          <a:bodyPr/>
          <a:lstStyle/>
          <a:p>
            <a:r>
              <a:rPr lang="en-US" dirty="0"/>
              <a:t>Header</a:t>
            </a:r>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2" name="Title 1"/>
          <p:cNvSpPr>
            <a:spLocks noGrp="1"/>
          </p:cNvSpPr>
          <p:nvPr>
            <p:ph type="title" hasCustomPrompt="1"/>
          </p:nvPr>
        </p:nvSpPr>
        <p:spPr>
          <a:xfrm>
            <a:off x="303299" y="313327"/>
            <a:ext cx="8459701" cy="607258"/>
          </a:xfrm>
        </p:spPr>
        <p:txBody>
          <a:bodyPr/>
          <a:lstStyle>
            <a:lvl1pPr>
              <a:defRPr>
                <a:solidFill>
                  <a:srgbClr val="0099CC"/>
                </a:solidFill>
              </a:defRPr>
            </a:lvl1pPr>
          </a:lstStyle>
          <a:p>
            <a:r>
              <a:rPr lang="en-US" dirty="0"/>
              <a:t>Header</a:t>
            </a:r>
          </a:p>
        </p:txBody>
      </p:sp>
      <p:sp>
        <p:nvSpPr>
          <p:cNvPr id="5" name="Text Placeholder 4"/>
          <p:cNvSpPr>
            <a:spLocks noGrp="1"/>
          </p:cNvSpPr>
          <p:nvPr>
            <p:ph type="body" sz="quarter" idx="13"/>
          </p:nvPr>
        </p:nvSpPr>
        <p:spPr>
          <a:xfrm>
            <a:off x="311028" y="1137831"/>
            <a:ext cx="8451972" cy="4622800"/>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76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2255" y="1138800"/>
            <a:ext cx="8376303" cy="996290"/>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8" name="Picture Placeholder 7"/>
          <p:cNvSpPr>
            <a:spLocks noGrp="1"/>
          </p:cNvSpPr>
          <p:nvPr>
            <p:ph type="pic" sz="quarter" idx="13"/>
          </p:nvPr>
        </p:nvSpPr>
        <p:spPr>
          <a:xfrm>
            <a:off x="304800" y="2491489"/>
            <a:ext cx="4170875" cy="3028778"/>
          </a:xfrm>
          <a:prstGeom prst="rect">
            <a:avLst/>
          </a:prstGeom>
        </p:spPr>
        <p:txBody>
          <a:bodyPr anchor="ctr">
            <a:normAutofit/>
          </a:bodyPr>
          <a:lstStyle>
            <a:lvl1pPr marL="0" indent="0" algn="ctr">
              <a:buNone/>
              <a:defRPr>
                <a:solidFill>
                  <a:srgbClr val="0099CC"/>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762499" y="2496491"/>
            <a:ext cx="3924301" cy="3003385"/>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313327"/>
            <a:ext cx="8458637" cy="607258"/>
          </a:xfrm>
        </p:spPr>
        <p:txBody>
          <a:bodyPr/>
          <a:lstStyle/>
          <a:p>
            <a:r>
              <a:rPr lang="en-US" dirty="0"/>
              <a:t>Header</a:t>
            </a:r>
          </a:p>
        </p:txBody>
      </p:sp>
      <p:cxnSp>
        <p:nvCxnSpPr>
          <p:cNvPr id="16" name="Straight Connector 15"/>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8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9" name="Content Placeholder 2"/>
          <p:cNvSpPr>
            <a:spLocks noGrp="1"/>
          </p:cNvSpPr>
          <p:nvPr>
            <p:ph idx="1" hasCustomPrompt="1"/>
          </p:nvPr>
        </p:nvSpPr>
        <p:spPr>
          <a:xfrm>
            <a:off x="312777" y="1136112"/>
            <a:ext cx="4162898" cy="4942955"/>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09" y="1136114"/>
            <a:ext cx="4078091" cy="4952463"/>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313327"/>
            <a:ext cx="8467104" cy="607258"/>
          </a:xfrm>
        </p:spPr>
        <p:txBody>
          <a:bodyPr/>
          <a:lstStyle/>
          <a:p>
            <a:r>
              <a:rPr lang="en-US" dirty="0"/>
              <a:t>Header</a:t>
            </a:r>
          </a:p>
        </p:txBody>
      </p:sp>
      <p:cxnSp>
        <p:nvCxnSpPr>
          <p:cNvPr id="13" name="Straight Connector 12"/>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a:p>
        </p:txBody>
      </p:sp>
      <p:sp>
        <p:nvSpPr>
          <p:cNvPr id="9" name="Content Placeholder 2"/>
          <p:cNvSpPr>
            <a:spLocks noGrp="1"/>
          </p:cNvSpPr>
          <p:nvPr>
            <p:ph idx="1" hasCustomPrompt="1"/>
          </p:nvPr>
        </p:nvSpPr>
        <p:spPr>
          <a:xfrm>
            <a:off x="4697609" y="1127645"/>
            <a:ext cx="3975294" cy="4976822"/>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1131943"/>
            <a:ext cx="4170874" cy="4969048"/>
          </a:xfrm>
          <a:prstGeom prst="rect">
            <a:avLst/>
          </a:prstGeom>
        </p:spPr>
        <p:txBody>
          <a:bodyPr vert="horz" anchor="ctr"/>
          <a:lstStyle>
            <a:lvl1pPr marL="0" indent="0" algn="ctr">
              <a:buNone/>
              <a:defRPr>
                <a:solidFill>
                  <a:srgbClr val="0099CC"/>
                </a:solidFill>
              </a:defRPr>
            </a:lvl1pPr>
          </a:lstStyle>
          <a:p>
            <a:pPr lvl="0"/>
            <a:r>
              <a:rPr lang="en-US" dirty="0"/>
              <a:t>Insert Media here</a:t>
            </a:r>
          </a:p>
        </p:txBody>
      </p:sp>
      <p:sp>
        <p:nvSpPr>
          <p:cNvPr id="12" name="Title 11"/>
          <p:cNvSpPr>
            <a:spLocks noGrp="1"/>
          </p:cNvSpPr>
          <p:nvPr>
            <p:ph type="title" hasCustomPrompt="1"/>
          </p:nvPr>
        </p:nvSpPr>
        <p:spPr>
          <a:xfrm>
            <a:off x="304363" y="313327"/>
            <a:ext cx="8458637" cy="607258"/>
          </a:xfrm>
        </p:spPr>
        <p:txBody>
          <a:bodyPr/>
          <a:lstStyle/>
          <a:p>
            <a:r>
              <a:rPr lang="en-US" dirty="0"/>
              <a:t>Header</a:t>
            </a:r>
          </a:p>
        </p:txBody>
      </p:sp>
      <p:cxnSp>
        <p:nvCxnSpPr>
          <p:cNvPr id="13" name="Straight Connector 12"/>
          <p:cNvCxnSpPr/>
          <p:nvPr userDrawn="1"/>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5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Arial"/>
                  <a:cs typeface="Arial"/>
                </a:rPr>
                <a:t>© 2016 Cognizant </a:t>
              </a: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fld id="{B32AB80A-78BA-6B42-BA0D-B44ACF890F5A}" type="slidenum">
              <a:rPr lang="en-US" smtClean="0"/>
              <a:pPr/>
              <a:t>‹#›</a:t>
            </a:fld>
            <a:endParaRPr lang="en-US" dirty="0"/>
          </a:p>
        </p:txBody>
      </p:sp>
      <p:sp>
        <p:nvSpPr>
          <p:cNvPr id="33" name="Title Placeholder 32"/>
          <p:cNvSpPr>
            <a:spLocks noGrp="1"/>
          </p:cNvSpPr>
          <p:nvPr>
            <p:ph type="title"/>
          </p:nvPr>
        </p:nvSpPr>
        <p:spPr>
          <a:xfrm>
            <a:off x="304363" y="313327"/>
            <a:ext cx="8382437" cy="607258"/>
          </a:xfrm>
          <a:prstGeom prst="rect">
            <a:avLst/>
          </a:prstGeom>
        </p:spPr>
        <p:txBody>
          <a:bodyPr vert="horz" lIns="91440" tIns="45720" rIns="91440" bIns="45720" rtlCol="0" anchor="t">
            <a:normAutofit/>
          </a:bodyPr>
          <a:lstStyle/>
          <a:p>
            <a:r>
              <a:rPr lang="en-US" dirty="0"/>
              <a:t>Header text</a:t>
            </a:r>
          </a:p>
        </p:txBody>
      </p:sp>
      <p:pic>
        <p:nvPicPr>
          <p:cNvPr id="3" name="Picture 2" descr="Cognizant_LOGO_on black.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20000" y="6395860"/>
            <a:ext cx="1295400" cy="39219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49" r:id="rId3"/>
    <p:sldLayoutId id="2147483671" r:id="rId4"/>
    <p:sldLayoutId id="2147483666" r:id="rId5"/>
    <p:sldLayoutId id="2147483661" r:id="rId6"/>
    <p:sldLayoutId id="2147483650" r:id="rId7"/>
    <p:sldLayoutId id="2147483651" r:id="rId8"/>
    <p:sldLayoutId id="2147483665" r:id="rId9"/>
    <p:sldLayoutId id="2147483668" r:id="rId10"/>
    <p:sldLayoutId id="2147483676" r:id="rId11"/>
    <p:sldLayoutId id="2147483673" r:id="rId12"/>
    <p:sldLayoutId id="2147483663" r:id="rId13"/>
    <p:sldLayoutId id="2147483677" r:id="rId14"/>
    <p:sldLayoutId id="2147483664" r:id="rId15"/>
    <p:sldLayoutId id="2147483670" r:id="rId16"/>
    <p:sldLayoutId id="2147483669" r:id="rId17"/>
    <p:sldLayoutId id="2147483667" r:id="rId18"/>
    <p:sldLayoutId id="2147483672" r:id="rId19"/>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stax.com/2012/01/getting-started-with-cassandra" TargetMode="External"/><Relationship Id="rId2" Type="http://schemas.openxmlformats.org/officeDocument/2006/relationships/hyperlink" Target="http://cassandra.apache.org/download/" TargetMode="Externa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docs.datastax.com/en/glossary/doc/glossary/gloss_clustering.html" TargetMode="External"/><Relationship Id="rId2" Type="http://schemas.openxmlformats.org/officeDocument/2006/relationships/hyperlink" Target="https://docs.datastax.com/en/glossary/doc/glossary/gloss_partition_key.html" TargetMode="External"/><Relationship Id="rId1" Type="http://schemas.openxmlformats.org/officeDocument/2006/relationships/slideLayout" Target="../slideLayouts/slideLayout6.xml"/><Relationship Id="rId6" Type="http://schemas.openxmlformats.org/officeDocument/2006/relationships/hyperlink" Target="https://docs.datastax.com/en/cql/3.1/cql/cql_reference/refLimits.html" TargetMode="External"/><Relationship Id="rId5" Type="http://schemas.openxmlformats.org/officeDocument/2006/relationships/hyperlink" Target="https://docs.datastax.com/en/cql/3.1/cql/cql_reference/refCompositePk.html" TargetMode="External"/><Relationship Id="rId4" Type="http://schemas.openxmlformats.org/officeDocument/2006/relationships/hyperlink" Target="https://docs.datastax.com/en/glossary/doc/glossary/gloss_column.htm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docs.datastax.com/en/glossary/doc/glossary/gloss_data-center.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docs.datastax.com/en/cql/3.3/cql/cql_reference/cql_data_types_c.htm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datastax.com/en/cql/3.3/cql/cql_using/useCreateFunctionsTOC.html" TargetMode="External"/><Relationship Id="rId2" Type="http://schemas.openxmlformats.org/officeDocument/2006/relationships/hyperlink" Target="https://docs.datastax.com/en/cql/3.1/cql/cql_using/cqlUseUDT.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opensourceconnections.com/blog/2013/09/12/getting-started-with-cassandra-data-partitioning/"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ocs.datastax.com/en/archived/cassandra/2.0/cassandra/dml/dml_config_consistency_c.html" TargetMode="Externa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ocs.datastax.com/en/glossary/doc/glossary/gloss_data_center.html" TargetMode="External"/><Relationship Id="rId2" Type="http://schemas.openxmlformats.org/officeDocument/2006/relationships/hyperlink" Target="http://docs.datastax.com/en/archived/cassandra/3.x/cassandra/dml/dmlHowDataWritten.html#dmlHowDataWritten__logging-writes-and-memtable-storage" TargetMode="External"/><Relationship Id="rId1" Type="http://schemas.openxmlformats.org/officeDocument/2006/relationships/slideLayout" Target="../slideLayouts/slideLayout6.xml"/><Relationship Id="rId4" Type="http://schemas.openxmlformats.org/officeDocument/2006/relationships/hyperlink" Target="https://docs.datastax.com/en/glossary/doc/glossary/gloss_coordinator_nod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www.ecyrd.com/cassandracalculator/"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www.datastax.com/documentation/cassandra/2.0/webhelp/cassandra/dml/manage_dml_intro_c.html" TargetMode="External"/><Relationship Id="rId2" Type="http://schemas.openxmlformats.org/officeDocument/2006/relationships/hyperlink" Target="https://wiki.apache.org/cassandra/Durability" TargetMode="Externa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docs.datastax.com/en/cql/3.3/cql/cql_reference/cqlCreateTable.html#compactSubprop__compactionSubpropertiesSTCS"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java-performance.info/performance-general-compression/" TargetMode="External"/><Relationship Id="rId2" Type="http://schemas.openxmlformats.org/officeDocument/2006/relationships/hyperlink" Target="https://docs.datastax.com/en/cassandra/3.0/cassandra/operations/opsWhenCompress.html" TargetMode="Externa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38.xml.rels><?xml version="1.0" encoding="UTF-8" standalone="yes"?>
<Relationships xmlns="http://schemas.openxmlformats.org/package/2006/relationships"><Relationship Id="rId3" Type="http://schemas.openxmlformats.org/officeDocument/2006/relationships/hyperlink" Target="https://opencredo.com/cassandra-tombstones-common-issues/" TargetMode="External"/><Relationship Id="rId2" Type="http://schemas.openxmlformats.org/officeDocument/2006/relationships/hyperlink" Target="https://docs.datastax.com/en/cassandra/3.0/cassandra/dml/dmlAboutDeletes.html" TargetMode="External"/><Relationship Id="rId1" Type="http://schemas.openxmlformats.org/officeDocument/2006/relationships/slideLayout" Target="../slideLayouts/slideLayout6.xml"/><Relationship Id="rId4" Type="http://schemas.openxmlformats.org/officeDocument/2006/relationships/hyperlink" Target="https://www.beyondthelines.net/databases/cassandra-tombston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docs.datastax.com/en/cassandra/2.1/cassandra/configuration/configCassandra_yaml_r.html"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docs.datastax.com/en/drivers/python/3.2/api/cassandra/policies.html" TargetMode="External"/><Relationship Id="rId2" Type="http://schemas.openxmlformats.org/officeDocument/2006/relationships/hyperlink" Target="http://docs.datastax.com/en/developer/java-driver/2.1/manual/pooling/"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docs.datastax.com/en/cql/3.1/cql/cql_reference/copy_r.html" TargetMode="External"/><Relationship Id="rId7" Type="http://schemas.openxmlformats.org/officeDocument/2006/relationships/hyperlink" Target="https://docs.datastax.com/en/dse/5.1/dse-admin/datastax_enterprise/tools/toolsSStables/toolsBulkloader.html" TargetMode="External"/><Relationship Id="rId2" Type="http://schemas.openxmlformats.org/officeDocument/2006/relationships/hyperlink" Target="https://docs.datastax.com/en/cassandra/2.1/cassandra/migrating.html?hl=load" TargetMode="External"/><Relationship Id="rId1" Type="http://schemas.openxmlformats.org/officeDocument/2006/relationships/slideLayout" Target="../slideLayouts/slideLayout6.xml"/><Relationship Id="rId6" Type="http://schemas.openxmlformats.org/officeDocument/2006/relationships/hyperlink" Target="https://docs.datastax.com/en/cassandra/2.1/cassandra/tools/toolsBulkloader_t.html" TargetMode="External"/><Relationship Id="rId5" Type="http://schemas.openxmlformats.org/officeDocument/2006/relationships/hyperlink" Target="https://docs.datastax.com/en/datastax_enterprise/4.8/datastax_enterprise/ana/anaSqpDemo.html" TargetMode="External"/><Relationship Id="rId4" Type="http://schemas.openxmlformats.org/officeDocument/2006/relationships/hyperlink" Target="https://www.datastax.com/2012/03/how-to-move-data-from-relational-databases-to-datastax-enterprise-cassandra-using-sqoop"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hyperlink" Target="mailto:Subbareddy.Jangalapalli@cognizant.com" TargetMode="Externa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hyperlink" Target="http://docs.datastax.com/en/landing_page/doc/landing_page/current.html" TargetMode="External"/><Relationship Id="rId2" Type="http://schemas.openxmlformats.org/officeDocument/2006/relationships/hyperlink" Target="http://cassandra.apache.org/"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www.slideshare.net/DataStax/an-overview-of-apache-cassandra"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docs.datastax.com/en/playlist/doc/"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AP_theorem" TargetMode="External"/><Relationship Id="rId2" Type="http://schemas.openxmlformats.org/officeDocument/2006/relationships/hyperlink" Target="http://blog.cloudera.com/blog/2010/04/cap-confusion-problems-with-partition-tolerance/" TargetMode="Externa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n.wikipedia.org/wiki/Apache_Cassandra"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Nov.19</a:t>
            </a:r>
            <a:r>
              <a:rPr lang="en-US" baseline="30000" dirty="0"/>
              <a:t>th</a:t>
            </a:r>
            <a:r>
              <a:rPr lang="en-US" dirty="0"/>
              <a:t>, 20</a:t>
            </a:r>
            <a:r>
              <a:rPr lang="en-US" baseline="30000" dirty="0"/>
              <a:t>th</a:t>
            </a:r>
            <a:r>
              <a:rPr lang="en-US" dirty="0"/>
              <a:t>, 21</a:t>
            </a:r>
            <a:r>
              <a:rPr lang="en-US" baseline="30000" dirty="0"/>
              <a:t>st</a:t>
            </a:r>
            <a:r>
              <a:rPr lang="en-US" dirty="0"/>
              <a:t> &amp; 22</a:t>
            </a:r>
            <a:r>
              <a:rPr lang="en-US" baseline="30000" dirty="0"/>
              <a:t>nd</a:t>
            </a:r>
            <a:r>
              <a:rPr lang="en-US" dirty="0"/>
              <a:t> </a:t>
            </a:r>
          </a:p>
        </p:txBody>
      </p:sp>
      <p:sp>
        <p:nvSpPr>
          <p:cNvPr id="3" name="Text Placeholder 2"/>
          <p:cNvSpPr>
            <a:spLocks noGrp="1"/>
          </p:cNvSpPr>
          <p:nvPr>
            <p:ph type="body" sz="quarter" idx="14"/>
          </p:nvPr>
        </p:nvSpPr>
        <p:spPr/>
        <p:txBody>
          <a:bodyPr/>
          <a:lstStyle/>
          <a:p>
            <a:r>
              <a:rPr lang="en-US" dirty="0"/>
              <a:t>Cassandra</a:t>
            </a:r>
          </a:p>
        </p:txBody>
      </p:sp>
      <p:sp>
        <p:nvSpPr>
          <p:cNvPr id="4" name="Text Placeholder 3"/>
          <p:cNvSpPr>
            <a:spLocks noGrp="1"/>
          </p:cNvSpPr>
          <p:nvPr>
            <p:ph type="body" sz="quarter" idx="15"/>
          </p:nvPr>
        </p:nvSpPr>
        <p:spPr>
          <a:xfrm>
            <a:off x="419100" y="3936348"/>
            <a:ext cx="8284633" cy="788052"/>
          </a:xfrm>
        </p:spPr>
        <p:txBody>
          <a:bodyPr>
            <a:normAutofit/>
          </a:bodyPr>
          <a:lstStyle/>
          <a:p>
            <a:r>
              <a:rPr lang="en-US" dirty="0"/>
              <a:t>Subbareddy Jangalapalli</a:t>
            </a:r>
          </a:p>
          <a:p>
            <a:r>
              <a:rPr lang="en-US" dirty="0"/>
              <a:t>@Cognizant</a:t>
            </a:r>
          </a:p>
        </p:txBody>
      </p:sp>
      <p:pic>
        <p:nvPicPr>
          <p:cNvPr id="5" name="Picture 4"/>
          <p:cNvPicPr>
            <a:picLocks noChangeAspect="1"/>
          </p:cNvPicPr>
          <p:nvPr/>
        </p:nvPicPr>
        <p:blipFill>
          <a:blip r:embed="rId2"/>
          <a:stretch>
            <a:fillRect/>
          </a:stretch>
        </p:blipFill>
        <p:spPr>
          <a:xfrm>
            <a:off x="4695825" y="5362575"/>
            <a:ext cx="4448175" cy="1495425"/>
          </a:xfrm>
          <a:prstGeom prst="rect">
            <a:avLst/>
          </a:prstGeom>
        </p:spPr>
      </p:pic>
    </p:spTree>
    <p:extLst>
      <p:ext uri="{BB962C8B-B14F-4D97-AF65-F5344CB8AC3E}">
        <p14:creationId xmlns:p14="http://schemas.microsoft.com/office/powerpoint/2010/main" val="299675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10</a:t>
            </a:fld>
            <a:endParaRPr lang="en-US"/>
          </a:p>
        </p:txBody>
      </p:sp>
      <p:sp>
        <p:nvSpPr>
          <p:cNvPr id="3" name="Title 2"/>
          <p:cNvSpPr>
            <a:spLocks noGrp="1"/>
          </p:cNvSpPr>
          <p:nvPr>
            <p:ph type="title"/>
          </p:nvPr>
        </p:nvSpPr>
        <p:spPr>
          <a:xfrm>
            <a:off x="0" y="-84766"/>
            <a:ext cx="9144000" cy="414966"/>
          </a:xfrm>
        </p:spPr>
        <p:txBody>
          <a:bodyPr>
            <a:normAutofit fontScale="90000"/>
          </a:bodyPr>
          <a:lstStyle/>
          <a:p>
            <a:r>
              <a:rPr lang="en-US" dirty="0"/>
              <a:t>Why Cassandra?</a:t>
            </a:r>
          </a:p>
        </p:txBody>
      </p:sp>
      <p:sp>
        <p:nvSpPr>
          <p:cNvPr id="4" name="Text Placeholder 3"/>
          <p:cNvSpPr>
            <a:spLocks noGrp="1"/>
          </p:cNvSpPr>
          <p:nvPr>
            <p:ph type="body" sz="quarter" idx="13"/>
          </p:nvPr>
        </p:nvSpPr>
        <p:spPr>
          <a:xfrm>
            <a:off x="0" y="330200"/>
            <a:ext cx="9144000" cy="6045770"/>
          </a:xfrm>
        </p:spPr>
        <p:txBody>
          <a:bodyPr>
            <a:normAutofit/>
          </a:bodyPr>
          <a:lstStyle/>
          <a:p>
            <a:pPr marL="285750" indent="-285750">
              <a:buFont typeface="Courier New" panose="02070309020205020404" pitchFamily="49" charset="0"/>
              <a:buChar char="o"/>
            </a:pPr>
            <a:r>
              <a:rPr lang="en-US" sz="1800" dirty="0"/>
              <a:t>Gigabyte to Petabyte scalability</a:t>
            </a:r>
          </a:p>
          <a:p>
            <a:pPr marL="285750" indent="-285750">
              <a:buFont typeface="Courier New" panose="02070309020205020404" pitchFamily="49" charset="0"/>
              <a:buChar char="o"/>
            </a:pPr>
            <a:r>
              <a:rPr lang="en-US" sz="1800" dirty="0"/>
              <a:t>Linear performance gains through adding nodes</a:t>
            </a:r>
          </a:p>
          <a:p>
            <a:pPr marL="285750" indent="-285750">
              <a:buFont typeface="Courier New" panose="02070309020205020404" pitchFamily="49" charset="0"/>
              <a:buChar char="o"/>
            </a:pPr>
            <a:r>
              <a:rPr lang="en-US" sz="1800" dirty="0"/>
              <a:t>No single point of failure</a:t>
            </a:r>
          </a:p>
          <a:p>
            <a:pPr marL="285750" indent="-285750">
              <a:buFont typeface="Courier New" panose="02070309020205020404" pitchFamily="49" charset="0"/>
              <a:buChar char="o"/>
            </a:pPr>
            <a:r>
              <a:rPr lang="en-US" sz="1800" dirty="0"/>
              <a:t>Easy replication / data distribution</a:t>
            </a:r>
          </a:p>
          <a:p>
            <a:pPr marL="285750" indent="-285750">
              <a:buFont typeface="Courier New" panose="02070309020205020404" pitchFamily="49" charset="0"/>
              <a:buChar char="o"/>
            </a:pPr>
            <a:r>
              <a:rPr lang="en-US" sz="1800" dirty="0"/>
              <a:t>Multi-data center and Cloud capable</a:t>
            </a:r>
          </a:p>
          <a:p>
            <a:pPr marL="285750" indent="-285750">
              <a:buFont typeface="Courier New" panose="02070309020205020404" pitchFamily="49" charset="0"/>
              <a:buChar char="o"/>
            </a:pPr>
            <a:r>
              <a:rPr lang="en-US" sz="1800" dirty="0"/>
              <a:t>No need for separate caching layer</a:t>
            </a:r>
          </a:p>
          <a:p>
            <a:pPr marL="285750" indent="-285750">
              <a:buFont typeface="Courier New" panose="02070309020205020404" pitchFamily="49" charset="0"/>
              <a:buChar char="o"/>
            </a:pPr>
            <a:r>
              <a:rPr lang="en-US" sz="1800" dirty="0"/>
              <a:t>Tunable data consistency</a:t>
            </a:r>
          </a:p>
          <a:p>
            <a:pPr marL="285750" indent="-285750">
              <a:buFont typeface="Courier New" panose="02070309020205020404" pitchFamily="49" charset="0"/>
              <a:buChar char="o"/>
            </a:pPr>
            <a:r>
              <a:rPr lang="en-US" sz="1800" dirty="0"/>
              <a:t>Flexible schema design</a:t>
            </a:r>
          </a:p>
          <a:p>
            <a:pPr marL="285750" indent="-285750">
              <a:buFont typeface="Courier New" panose="02070309020205020404" pitchFamily="49" charset="0"/>
              <a:buChar char="o"/>
            </a:pPr>
            <a:r>
              <a:rPr lang="en-US" sz="1800" dirty="0"/>
              <a:t>Data compression</a:t>
            </a:r>
          </a:p>
          <a:p>
            <a:pPr marL="285750" indent="-285750">
              <a:buFont typeface="Courier New" panose="02070309020205020404" pitchFamily="49" charset="0"/>
              <a:buChar char="o"/>
            </a:pPr>
            <a:r>
              <a:rPr lang="en-US" sz="1800" dirty="0"/>
              <a:t>CQL language support (like SQL)</a:t>
            </a:r>
          </a:p>
          <a:p>
            <a:pPr marL="285750" indent="-285750">
              <a:buFont typeface="Courier New" panose="02070309020205020404" pitchFamily="49" charset="0"/>
              <a:buChar char="o"/>
            </a:pPr>
            <a:r>
              <a:rPr lang="en-US" sz="1800" dirty="0"/>
              <a:t>Support for key languages and platforms</a:t>
            </a:r>
          </a:p>
          <a:p>
            <a:pPr marL="285750" indent="-285750">
              <a:buFont typeface="Courier New" panose="02070309020205020404" pitchFamily="49" charset="0"/>
              <a:buChar char="o"/>
            </a:pPr>
            <a:r>
              <a:rPr lang="en-US" sz="1800" dirty="0"/>
              <a:t>No need for special hardware or software</a:t>
            </a:r>
          </a:p>
          <a:p>
            <a:pPr marL="285750" indent="-285750">
              <a:buFont typeface="Courier New" panose="02070309020205020404" pitchFamily="49" charset="0"/>
              <a:buChar char="o"/>
            </a:pPr>
            <a:r>
              <a:rPr lang="en-US" sz="1800" dirty="0"/>
              <a:t>Fast writes(ingestion rate is very high)</a:t>
            </a:r>
          </a:p>
          <a:p>
            <a:pPr marL="285750" indent="-285750">
              <a:buFont typeface="Courier New" panose="02070309020205020404" pitchFamily="49" charset="0"/>
              <a:buChar char="o"/>
            </a:pPr>
            <a:r>
              <a:rPr lang="en-US" sz="1800" dirty="0"/>
              <a:t>And many more…</a:t>
            </a:r>
          </a:p>
          <a:p>
            <a:pPr marL="285750" indent="-285750">
              <a:buFont typeface="Courier New" panose="02070309020205020404" pitchFamily="49" charset="0"/>
              <a:buChar char="o"/>
            </a:pPr>
            <a:endParaRPr lang="en-US" sz="1600" dirty="0"/>
          </a:p>
        </p:txBody>
      </p:sp>
    </p:spTree>
    <p:extLst>
      <p:ext uri="{BB962C8B-B14F-4D97-AF65-F5344CB8AC3E}">
        <p14:creationId xmlns:p14="http://schemas.microsoft.com/office/powerpoint/2010/main" val="228546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11</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Who is using Cassandra &amp; Where to get it?</a:t>
            </a:r>
          </a:p>
        </p:txBody>
      </p:sp>
      <p:sp>
        <p:nvSpPr>
          <p:cNvPr id="4" name="Text Placeholder 3"/>
          <p:cNvSpPr>
            <a:spLocks noGrp="1"/>
          </p:cNvSpPr>
          <p:nvPr>
            <p:ph type="body" sz="quarter" idx="13"/>
          </p:nvPr>
        </p:nvSpPr>
        <p:spPr>
          <a:xfrm>
            <a:off x="0" y="355600"/>
            <a:ext cx="9144000" cy="6020370"/>
          </a:xfrm>
        </p:spPr>
        <p:txBody>
          <a:bodyPr>
            <a:normAutofit/>
          </a:bodyPr>
          <a:lstStyle/>
          <a:p>
            <a:r>
              <a:rPr lang="en-US" sz="2100" dirty="0"/>
              <a:t>Who is using Cassandra?</a:t>
            </a:r>
          </a:p>
          <a:p>
            <a:endParaRPr lang="en-US" sz="2100" dirty="0"/>
          </a:p>
          <a:p>
            <a:endParaRPr lang="en-US" sz="2100" dirty="0"/>
          </a:p>
          <a:p>
            <a:endParaRPr lang="en-US" sz="2100" dirty="0"/>
          </a:p>
          <a:p>
            <a:endParaRPr lang="en-US" sz="2100" dirty="0"/>
          </a:p>
          <a:p>
            <a:endParaRPr lang="en-US" sz="2100" dirty="0"/>
          </a:p>
          <a:p>
            <a:endParaRPr lang="en-US" sz="2100" dirty="0"/>
          </a:p>
          <a:p>
            <a:endParaRPr lang="en-US" sz="2100" dirty="0"/>
          </a:p>
          <a:p>
            <a:endParaRPr lang="en-US" sz="2100" dirty="0"/>
          </a:p>
          <a:p>
            <a:endParaRPr lang="en-US" sz="2100" dirty="0"/>
          </a:p>
          <a:p>
            <a:r>
              <a:rPr lang="en-US" sz="2100" dirty="0"/>
              <a:t>Where to get Cassandra?</a:t>
            </a:r>
          </a:p>
          <a:p>
            <a:endParaRPr lang="en-US" sz="2100" dirty="0"/>
          </a:p>
          <a:p>
            <a:r>
              <a:rPr lang="en-US" sz="2100" dirty="0">
                <a:hlinkClick r:id="rId2"/>
              </a:rPr>
              <a:t>http://cassandra.apache.org/download/</a:t>
            </a:r>
            <a:endParaRPr lang="en-US" sz="2100" dirty="0"/>
          </a:p>
          <a:p>
            <a:r>
              <a:rPr lang="en-US" sz="2100" dirty="0">
                <a:hlinkClick r:id="rId3"/>
              </a:rPr>
              <a:t>https://www.datastax.com/2012/01/getting-started-with-cassandra</a:t>
            </a:r>
            <a:endParaRPr lang="en-US" sz="2100" dirty="0"/>
          </a:p>
          <a:p>
            <a:endParaRPr lang="en-US" sz="2100" dirty="0"/>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4"/>
          <a:stretch>
            <a:fillRect/>
          </a:stretch>
        </p:blipFill>
        <p:spPr>
          <a:xfrm>
            <a:off x="3352801" y="580351"/>
            <a:ext cx="5791198" cy="3327399"/>
          </a:xfrm>
          <a:prstGeom prst="rect">
            <a:avLst/>
          </a:prstGeom>
        </p:spPr>
      </p:pic>
      <p:pic>
        <p:nvPicPr>
          <p:cNvPr id="9" name="Picture 8"/>
          <p:cNvPicPr>
            <a:picLocks noChangeAspect="1"/>
          </p:cNvPicPr>
          <p:nvPr/>
        </p:nvPicPr>
        <p:blipFill>
          <a:blip r:embed="rId5"/>
          <a:stretch>
            <a:fillRect/>
          </a:stretch>
        </p:blipFill>
        <p:spPr>
          <a:xfrm>
            <a:off x="0" y="795965"/>
            <a:ext cx="3352800" cy="3111785"/>
          </a:xfrm>
          <a:prstGeom prst="rect">
            <a:avLst/>
          </a:prstGeom>
        </p:spPr>
      </p:pic>
    </p:spTree>
    <p:extLst>
      <p:ext uri="{BB962C8B-B14F-4D97-AF65-F5344CB8AC3E}">
        <p14:creationId xmlns:p14="http://schemas.microsoft.com/office/powerpoint/2010/main" val="538720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12</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Key concepts – Hands on</a:t>
            </a:r>
          </a:p>
        </p:txBody>
      </p:sp>
      <p:sp>
        <p:nvSpPr>
          <p:cNvPr id="4" name="Text Placeholder 3"/>
          <p:cNvSpPr>
            <a:spLocks noGrp="1"/>
          </p:cNvSpPr>
          <p:nvPr>
            <p:ph type="body" sz="quarter" idx="13"/>
          </p:nvPr>
        </p:nvSpPr>
        <p:spPr>
          <a:xfrm>
            <a:off x="0" y="355600"/>
            <a:ext cx="9144000" cy="6020370"/>
          </a:xfrm>
        </p:spPr>
        <p:txBody>
          <a:bodyPr>
            <a:normAutofit/>
          </a:bodyPr>
          <a:lstStyle/>
          <a:p>
            <a:pPr lvl="4"/>
            <a:r>
              <a:rPr lang="en-US" sz="2000" b="1" dirty="0"/>
              <a:t>Replication Factory(RF) &amp; Replication Strategies: </a:t>
            </a:r>
            <a:r>
              <a:rPr lang="en-US" dirty="0"/>
              <a:t>RF is nothing but how many copies to maintain in cluster for specified key space at each DC level.</a:t>
            </a:r>
          </a:p>
          <a:p>
            <a:pPr lvl="4"/>
            <a:r>
              <a:rPr lang="en-US" sz="2000" b="1" dirty="0"/>
              <a:t>Key Space: </a:t>
            </a:r>
            <a:r>
              <a:rPr lang="en-US" dirty="0"/>
              <a:t>is nothing but a </a:t>
            </a:r>
            <a:r>
              <a:rPr lang="en-US" dirty="0" err="1"/>
              <a:t>db</a:t>
            </a:r>
            <a:r>
              <a:rPr lang="en-US" dirty="0"/>
              <a:t> schema or </a:t>
            </a:r>
            <a:r>
              <a:rPr lang="en-US" dirty="0" err="1"/>
              <a:t>db</a:t>
            </a:r>
            <a:r>
              <a:rPr lang="en-US" dirty="0"/>
              <a:t> name; grouping few Column Families (Tables) into one common key space or is kind of container.</a:t>
            </a:r>
          </a:p>
          <a:p>
            <a:pPr lvl="4"/>
            <a:r>
              <a:rPr lang="en-US" sz="2000" b="1" dirty="0"/>
              <a:t>Column Family(CF): </a:t>
            </a:r>
            <a:r>
              <a:rPr lang="en-US" dirty="0"/>
              <a:t>is nothing but a table, like rows X columns, and each cell has “Name, value &amp; time stamp”</a:t>
            </a:r>
          </a:p>
          <a:p>
            <a:pPr lvl="4"/>
            <a:r>
              <a:rPr lang="en-US" sz="2000" b="1" dirty="0"/>
              <a:t>Partition Key(PK): </a:t>
            </a:r>
            <a:r>
              <a:rPr lang="en-US" dirty="0"/>
              <a:t>The </a:t>
            </a:r>
            <a:r>
              <a:rPr lang="en-US" dirty="0">
                <a:hlinkClick r:id="rId2"/>
              </a:rPr>
              <a:t>partition key</a:t>
            </a:r>
            <a:r>
              <a:rPr lang="en-US" dirty="0"/>
              <a:t> determines which node stores the data. It is responsible for data distribution across the nodes. By default first column name as the partition key if not mentioned. </a:t>
            </a:r>
            <a:endParaRPr lang="en-US" sz="2000" dirty="0"/>
          </a:p>
          <a:p>
            <a:pPr lvl="4"/>
            <a:r>
              <a:rPr lang="en-US" sz="2000" b="1" dirty="0"/>
              <a:t>Clustered Key (CK):</a:t>
            </a:r>
            <a:r>
              <a:rPr lang="en-US" b="1" dirty="0"/>
              <a:t> </a:t>
            </a:r>
            <a:r>
              <a:rPr lang="en-US" dirty="0"/>
              <a:t>The additional columns determine per-partition clustering. </a:t>
            </a:r>
            <a:r>
              <a:rPr lang="en-US" dirty="0">
                <a:hlinkClick r:id="rId3"/>
              </a:rPr>
              <a:t>Clustering</a:t>
            </a:r>
            <a:r>
              <a:rPr lang="en-US" dirty="0"/>
              <a:t> is a storage engine process that sorts data within the partition.</a:t>
            </a:r>
            <a:endParaRPr lang="en-US" sz="2000" dirty="0"/>
          </a:p>
          <a:p>
            <a:pPr lvl="4"/>
            <a:r>
              <a:rPr lang="en-US" sz="2000" b="1" dirty="0"/>
              <a:t>Row Key(RK): </a:t>
            </a:r>
            <a:r>
              <a:rPr lang="en-US" dirty="0"/>
              <a:t>is another name for the PRIMARY KEY. It is the combination of all the partition and clustering fields, and it will map to just one row of data in a CF.</a:t>
            </a:r>
          </a:p>
          <a:p>
            <a:pPr lvl="4"/>
            <a:r>
              <a:rPr lang="en-US" dirty="0"/>
              <a:t>A </a:t>
            </a:r>
            <a:r>
              <a:rPr lang="en-US" b="1" dirty="0"/>
              <a:t>compound primary key </a:t>
            </a:r>
            <a:r>
              <a:rPr lang="en-US" dirty="0"/>
              <a:t>consists of the partition key and one or more additional </a:t>
            </a:r>
            <a:r>
              <a:rPr lang="en-US" dirty="0">
                <a:hlinkClick r:id="rId4"/>
              </a:rPr>
              <a:t>columns</a:t>
            </a:r>
            <a:r>
              <a:rPr lang="en-US" dirty="0"/>
              <a:t> that determine clustering.</a:t>
            </a:r>
          </a:p>
          <a:p>
            <a:r>
              <a:rPr lang="en-US" sz="1800" dirty="0"/>
              <a:t>*Note that Cassandra can use </a:t>
            </a:r>
            <a:r>
              <a:rPr lang="en-US" sz="1800" dirty="0">
                <a:hlinkClick r:id="rId5" tooltip="A composite partition key is a partition key consisting of multiple columns."/>
              </a:rPr>
              <a:t>multiple columns</a:t>
            </a:r>
            <a:r>
              <a:rPr lang="en-US" sz="1800" dirty="0"/>
              <a:t> in a partition key and in clustered key</a:t>
            </a:r>
          </a:p>
          <a:p>
            <a:r>
              <a:rPr lang="en-US" sz="1800" dirty="0"/>
              <a:t>Ex: </a:t>
            </a:r>
            <a:r>
              <a:rPr lang="en-US" sz="1500" b="1" dirty="0">
                <a:solidFill>
                  <a:schemeClr val="accent4">
                    <a:lumMod val="60000"/>
                    <a:lumOff val="40000"/>
                  </a:schemeClr>
                </a:solidFill>
              </a:rPr>
              <a:t>PRIMARY KEY(A), PRIMARY KEY(A,B), PRIMARY KEY((A, B), C, D) </a:t>
            </a:r>
          </a:p>
          <a:p>
            <a:r>
              <a:rPr lang="en-US" sz="1600" dirty="0">
                <a:hlinkClick r:id="rId6"/>
              </a:rPr>
              <a:t>https://docs.datastax.com/en/cql/3.1/cql/cql_reference/refLimits.html</a:t>
            </a:r>
            <a:endParaRPr lang="en-US" sz="1600" dirty="0"/>
          </a:p>
          <a:p>
            <a:endParaRPr lang="en-US" sz="1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16042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13</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Key concepts – Hands on</a:t>
            </a:r>
          </a:p>
        </p:txBody>
      </p:sp>
      <p:sp>
        <p:nvSpPr>
          <p:cNvPr id="4" name="Text Placeholder 3"/>
          <p:cNvSpPr>
            <a:spLocks noGrp="1"/>
          </p:cNvSpPr>
          <p:nvPr>
            <p:ph type="body" sz="quarter" idx="13"/>
          </p:nvPr>
        </p:nvSpPr>
        <p:spPr>
          <a:xfrm>
            <a:off x="0" y="355600"/>
            <a:ext cx="9144000" cy="6020370"/>
          </a:xfrm>
        </p:spPr>
        <p:txBody>
          <a:bodyPr>
            <a:normAutofit/>
          </a:bodyPr>
          <a:lstStyle/>
          <a:p>
            <a:pPr lvl="4"/>
            <a:r>
              <a:rPr lang="en-US" sz="2000" b="1" dirty="0"/>
              <a:t>Replication Strategies: </a:t>
            </a:r>
            <a:r>
              <a:rPr lang="en-US" dirty="0"/>
              <a:t>Cassandra has two replication protocols or strategies for data where need to be placed. </a:t>
            </a:r>
          </a:p>
          <a:p>
            <a:pPr lvl="4"/>
            <a:r>
              <a:rPr lang="en-US" dirty="0"/>
              <a:t>RF = 1 means that there is only one copy of each row on one node. RF=2 means two copies of each row, where each copy is on a different node. All replicas are equally important; there is no primary or master replica. Preferred RF is 3 in PROD.</a:t>
            </a:r>
          </a:p>
          <a:p>
            <a:pPr lvl="4"/>
            <a:r>
              <a:rPr lang="en-US" dirty="0"/>
              <a:t>As a general rule, the replication factor should not exceed the number of nodes in the cluster.</a:t>
            </a:r>
          </a:p>
          <a:p>
            <a:pPr marL="336550" lvl="4" indent="0">
              <a:buNone/>
            </a:pPr>
            <a:r>
              <a:rPr lang="en-US" dirty="0">
                <a:sym typeface="Wingdings" panose="05000000000000000000" pitchFamily="2" charset="2"/>
              </a:rPr>
              <a:t> </a:t>
            </a:r>
            <a:r>
              <a:rPr lang="en-US" sz="2000" b="1" u="sng" dirty="0" err="1"/>
              <a:t>SimpleStrategy</a:t>
            </a:r>
            <a:r>
              <a:rPr lang="en-US" sz="2000" b="1" u="sng" dirty="0"/>
              <a:t>:</a:t>
            </a:r>
            <a:r>
              <a:rPr lang="en-US" sz="2000" dirty="0"/>
              <a:t> </a:t>
            </a:r>
            <a:r>
              <a:rPr lang="en-US" dirty="0"/>
              <a:t>Use only for a single </a:t>
            </a:r>
            <a:r>
              <a:rPr lang="en-US" dirty="0">
                <a:hlinkClick r:id="rId2"/>
              </a:rPr>
              <a:t>data center</a:t>
            </a:r>
            <a:r>
              <a:rPr lang="en-US" dirty="0"/>
              <a:t> and one rack. If you ever intend more than one datacenter, use the </a:t>
            </a:r>
            <a:r>
              <a:rPr lang="en-US" dirty="0" err="1"/>
              <a:t>NetworkTopologyStrategy</a:t>
            </a:r>
            <a:r>
              <a:rPr lang="en-US" dirty="0"/>
              <a:t>.</a:t>
            </a:r>
          </a:p>
          <a:p>
            <a:pPr marL="336550" lvl="4" indent="0">
              <a:buNone/>
            </a:pPr>
            <a:r>
              <a:rPr lang="en-US" dirty="0">
                <a:sym typeface="Wingdings" panose="05000000000000000000" pitchFamily="2" charset="2"/>
              </a:rPr>
              <a:t> </a:t>
            </a:r>
            <a:r>
              <a:rPr lang="en-US" sz="2000" b="1" u="sng" dirty="0" err="1"/>
              <a:t>NetworkTopologyStrategy</a:t>
            </a:r>
            <a:r>
              <a:rPr lang="en-US" sz="2000" b="1" u="sng" dirty="0"/>
              <a:t>:</a:t>
            </a:r>
            <a:r>
              <a:rPr lang="en-US" sz="2000" dirty="0"/>
              <a:t> </a:t>
            </a:r>
            <a:r>
              <a:rPr lang="en-US" dirty="0"/>
              <a:t>Highly recommended for most deployments because it is much easier to expand to multiple datacenters when required by future expansion.</a:t>
            </a:r>
          </a:p>
          <a:p>
            <a:pPr marL="336550" lvl="4" indent="0">
              <a:buNone/>
            </a:pPr>
            <a:endParaRPr lang="en-US" dirty="0"/>
          </a:p>
          <a:p>
            <a:pPr lvl="4">
              <a:buFont typeface="Arial" panose="020B0604020202020204" pitchFamily="34" charset="0"/>
              <a:buChar char="•"/>
            </a:pPr>
            <a:r>
              <a:rPr lang="en-US" b="1" dirty="0"/>
              <a:t>DURABLE_WRITES</a:t>
            </a:r>
            <a:r>
              <a:rPr lang="en-US" dirty="0"/>
              <a:t>: is to bypass data written into commit log. By default it is set to TRUE. When set to FALSE, data written to the </a:t>
            </a:r>
            <a:r>
              <a:rPr lang="en-US" dirty="0" err="1"/>
              <a:t>keyspace</a:t>
            </a:r>
            <a:r>
              <a:rPr lang="en-US" dirty="0"/>
              <a:t> bypasses the commit log. Be careful using this option because you will be in risk losing data if crashes/failures. Preferred one is not to set FALSE; set TRUE while creation of key space.</a:t>
            </a:r>
          </a:p>
          <a:p>
            <a:pPr lvl="4">
              <a:buFont typeface="Arial" panose="020B0604020202020204" pitchFamily="34" charset="0"/>
              <a:buChar char="•"/>
            </a:pPr>
            <a:endParaRPr lang="en-US" dirty="0"/>
          </a:p>
          <a:p>
            <a:pPr lvl="4"/>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82752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14</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Key concepts – Hands on</a:t>
            </a:r>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1900" b="1" dirty="0"/>
              <a:t>Syntax: </a:t>
            </a:r>
            <a:r>
              <a:rPr lang="en-US" sz="1700" dirty="0"/>
              <a:t>CREATE KEYSPACE “</a:t>
            </a:r>
            <a:r>
              <a:rPr lang="en-US" sz="1700" dirty="0" err="1"/>
              <a:t>KeySpace</a:t>
            </a:r>
            <a:r>
              <a:rPr lang="en-US" sz="1700" dirty="0"/>
              <a:t> Name”</a:t>
            </a:r>
          </a:p>
          <a:p>
            <a:pPr marL="336550" lvl="4" indent="0">
              <a:buNone/>
            </a:pPr>
            <a:r>
              <a:rPr lang="en-US" sz="1700" dirty="0"/>
              <a:t>WITH replication = {'class': ‘Strategy name’, '</a:t>
            </a:r>
            <a:r>
              <a:rPr lang="en-US" sz="1700" dirty="0" err="1"/>
              <a:t>replication_factor</a:t>
            </a:r>
            <a:r>
              <a:rPr lang="en-US" sz="1700" dirty="0"/>
              <a:t>' : ‘</a:t>
            </a:r>
            <a:r>
              <a:rPr lang="en-US" sz="1700" dirty="0" err="1"/>
              <a:t>No.Of</a:t>
            </a:r>
            <a:r>
              <a:rPr lang="en-US" sz="1700" dirty="0"/>
              <a:t>   replicas’};</a:t>
            </a:r>
          </a:p>
          <a:p>
            <a:pPr marL="336550" lvl="4" indent="0">
              <a:buNone/>
            </a:pPr>
            <a:r>
              <a:rPr lang="en-US" sz="1700" dirty="0"/>
              <a:t>CREATE KEYSPACE “</a:t>
            </a:r>
            <a:r>
              <a:rPr lang="en-US" sz="1700" dirty="0" err="1"/>
              <a:t>KeySpace</a:t>
            </a:r>
            <a:r>
              <a:rPr lang="en-US" sz="1700" dirty="0"/>
              <a:t> Name”</a:t>
            </a:r>
          </a:p>
          <a:p>
            <a:pPr marL="336550" lvl="4" indent="0">
              <a:buNone/>
            </a:pPr>
            <a:r>
              <a:rPr lang="en-US" sz="1700" dirty="0"/>
              <a:t>WITH replication = { 'class' : '</a:t>
            </a:r>
            <a:r>
              <a:rPr lang="en-US" sz="1700" dirty="0" err="1"/>
              <a:t>NetworkTopologyStrategy</a:t>
            </a:r>
            <a:r>
              <a:rPr lang="en-US" sz="1700" dirty="0"/>
              <a:t>‘ [, '&lt;data center1&gt;' : &lt;integer&gt;, '&lt;data center2&gt;' : &lt;integer&gt;] . . . };</a:t>
            </a:r>
          </a:p>
          <a:p>
            <a:pPr marL="336550" lvl="4" indent="0">
              <a:buNone/>
            </a:pPr>
            <a:r>
              <a:rPr lang="en-US" sz="1700" dirty="0"/>
              <a:t>CREATE KEYSPACE “</a:t>
            </a:r>
            <a:r>
              <a:rPr lang="en-US" sz="1700" dirty="0" err="1"/>
              <a:t>KeySpace</a:t>
            </a:r>
            <a:r>
              <a:rPr lang="en-US" sz="1700" dirty="0"/>
              <a:t> Name”</a:t>
            </a:r>
          </a:p>
          <a:p>
            <a:pPr marL="336550" lvl="4" indent="0">
              <a:buNone/>
            </a:pPr>
            <a:r>
              <a:rPr lang="en-US" sz="1700" dirty="0"/>
              <a:t>WITH replication = { 'class' : '</a:t>
            </a:r>
            <a:r>
              <a:rPr lang="en-US" sz="1700" dirty="0" err="1"/>
              <a:t>NetworkTopologyStrategy</a:t>
            </a:r>
            <a:r>
              <a:rPr lang="en-US" sz="1700" dirty="0"/>
              <a:t>‘ [, '&lt;data center1&gt;' : &lt;integer&gt;, '&lt;data center2&gt;' : &lt;integer&gt;] . . . }  AND DURABLE_WRITES =??</a:t>
            </a:r>
            <a:endParaRPr lang="en-US" dirty="0"/>
          </a:p>
          <a:p>
            <a:r>
              <a:rPr lang="en-US" sz="1900" b="1" u="sng" dirty="0"/>
              <a:t>Examples:</a:t>
            </a:r>
          </a:p>
          <a:p>
            <a:r>
              <a:rPr lang="en-US" sz="1700" b="1" dirty="0">
                <a:solidFill>
                  <a:schemeClr val="accent6"/>
                </a:solidFill>
              </a:rPr>
              <a:t>CREATE</a:t>
            </a:r>
            <a:r>
              <a:rPr lang="en-US" sz="1700" dirty="0"/>
              <a:t> KEYSPACE </a:t>
            </a:r>
            <a:r>
              <a:rPr lang="en-US" sz="1700" dirty="0" err="1"/>
              <a:t>sscts</a:t>
            </a:r>
            <a:r>
              <a:rPr lang="en-US" sz="1700" dirty="0"/>
              <a:t> </a:t>
            </a:r>
            <a:r>
              <a:rPr lang="en-US" sz="1700" b="1" dirty="0">
                <a:solidFill>
                  <a:schemeClr val="accent6"/>
                </a:solidFill>
              </a:rPr>
              <a:t>WITH</a:t>
            </a:r>
            <a:r>
              <a:rPr lang="en-US" sz="1700" dirty="0"/>
              <a:t> REPLICATION = { </a:t>
            </a:r>
            <a:r>
              <a:rPr lang="en-US" sz="1700" dirty="0">
                <a:solidFill>
                  <a:schemeClr val="accent5">
                    <a:lumMod val="60000"/>
                    <a:lumOff val="40000"/>
                  </a:schemeClr>
                </a:solidFill>
              </a:rPr>
              <a:t>'class' : '</a:t>
            </a:r>
            <a:r>
              <a:rPr lang="en-US" sz="1700" dirty="0" err="1">
                <a:solidFill>
                  <a:schemeClr val="accent5">
                    <a:lumMod val="60000"/>
                    <a:lumOff val="40000"/>
                  </a:schemeClr>
                </a:solidFill>
              </a:rPr>
              <a:t>org.apache.cassandra.locator.SimpleStrategy</a:t>
            </a:r>
            <a:r>
              <a:rPr lang="en-US" sz="1700" dirty="0">
                <a:solidFill>
                  <a:schemeClr val="accent5">
                    <a:lumMod val="60000"/>
                    <a:lumOff val="40000"/>
                  </a:schemeClr>
                </a:solidFill>
              </a:rPr>
              <a:t>', '</a:t>
            </a:r>
            <a:r>
              <a:rPr lang="en-US" sz="1700" dirty="0" err="1">
                <a:solidFill>
                  <a:schemeClr val="accent5">
                    <a:lumMod val="60000"/>
                    <a:lumOff val="40000"/>
                  </a:schemeClr>
                </a:solidFill>
              </a:rPr>
              <a:t>replication_factor</a:t>
            </a:r>
            <a:r>
              <a:rPr lang="en-US" sz="1700" dirty="0">
                <a:solidFill>
                  <a:schemeClr val="accent5">
                    <a:lumMod val="60000"/>
                    <a:lumOff val="40000"/>
                  </a:schemeClr>
                </a:solidFill>
              </a:rPr>
              <a:t>': '3' </a:t>
            </a:r>
            <a:r>
              <a:rPr lang="en-US" sz="1700" dirty="0"/>
              <a:t>} </a:t>
            </a:r>
            <a:r>
              <a:rPr lang="en-US" sz="1700" b="1" dirty="0">
                <a:solidFill>
                  <a:schemeClr val="accent6"/>
                </a:solidFill>
              </a:rPr>
              <a:t>AND</a:t>
            </a:r>
            <a:r>
              <a:rPr lang="en-US" sz="1700" dirty="0"/>
              <a:t> DURABLE_WRITES = </a:t>
            </a:r>
            <a:r>
              <a:rPr lang="en-US" sz="1700" b="1" dirty="0">
                <a:solidFill>
                  <a:schemeClr val="accent6"/>
                </a:solidFill>
              </a:rPr>
              <a:t>true</a:t>
            </a:r>
            <a:r>
              <a:rPr lang="en-US" sz="1700" dirty="0"/>
              <a:t>;</a:t>
            </a:r>
          </a:p>
          <a:p>
            <a:r>
              <a:rPr lang="en-US" sz="1700" dirty="0"/>
              <a:t> </a:t>
            </a:r>
          </a:p>
          <a:p>
            <a:r>
              <a:rPr lang="en-US" sz="1700" b="1" dirty="0">
                <a:solidFill>
                  <a:schemeClr val="accent6"/>
                </a:solidFill>
              </a:rPr>
              <a:t>CREATE</a:t>
            </a:r>
            <a:r>
              <a:rPr lang="en-US" sz="1700" dirty="0"/>
              <a:t> KEYSPACE </a:t>
            </a:r>
            <a:r>
              <a:rPr lang="en-US" sz="1700" dirty="0" err="1"/>
              <a:t>ntscts</a:t>
            </a:r>
            <a:r>
              <a:rPr lang="en-US" sz="1700" dirty="0"/>
              <a:t> </a:t>
            </a:r>
            <a:r>
              <a:rPr lang="en-US" sz="1700" b="1" dirty="0">
                <a:solidFill>
                  <a:schemeClr val="accent6"/>
                </a:solidFill>
              </a:rPr>
              <a:t>WITH</a:t>
            </a:r>
            <a:r>
              <a:rPr lang="en-US" sz="1700" dirty="0"/>
              <a:t> REPLICATION = { </a:t>
            </a:r>
            <a:r>
              <a:rPr lang="en-US" sz="1700" dirty="0">
                <a:solidFill>
                  <a:schemeClr val="accent5">
                    <a:lumMod val="60000"/>
                    <a:lumOff val="40000"/>
                  </a:schemeClr>
                </a:solidFill>
              </a:rPr>
              <a:t>'class' : '</a:t>
            </a:r>
            <a:r>
              <a:rPr lang="en-US" sz="1700" dirty="0" err="1">
                <a:solidFill>
                  <a:schemeClr val="accent5">
                    <a:lumMod val="60000"/>
                    <a:lumOff val="40000"/>
                  </a:schemeClr>
                </a:solidFill>
              </a:rPr>
              <a:t>org.apache.cassandra.locator.NetworkTopologyStrategy</a:t>
            </a:r>
            <a:r>
              <a:rPr lang="en-US" sz="1700" dirty="0">
                <a:solidFill>
                  <a:schemeClr val="accent5">
                    <a:lumMod val="60000"/>
                    <a:lumOff val="40000"/>
                  </a:schemeClr>
                </a:solidFill>
              </a:rPr>
              <a:t>', 'dc1': '3' </a:t>
            </a:r>
            <a:r>
              <a:rPr lang="en-US" sz="1700" dirty="0"/>
              <a:t>} </a:t>
            </a:r>
            <a:r>
              <a:rPr lang="en-US" sz="1700" b="1" dirty="0">
                <a:solidFill>
                  <a:schemeClr val="accent6"/>
                </a:solidFill>
              </a:rPr>
              <a:t>AND</a:t>
            </a:r>
            <a:r>
              <a:rPr lang="en-US" sz="1700" dirty="0"/>
              <a:t> DURABLE_WRITES = </a:t>
            </a:r>
            <a:r>
              <a:rPr lang="en-US" sz="1700" b="1" dirty="0">
                <a:solidFill>
                  <a:schemeClr val="accent6"/>
                </a:solidFill>
              </a:rPr>
              <a:t>true</a:t>
            </a:r>
            <a:r>
              <a:rPr lang="en-US" sz="1700" dirty="0"/>
              <a:t>;</a:t>
            </a:r>
          </a:p>
          <a:p>
            <a:endParaRPr lang="en-US" sz="1700" dirty="0"/>
          </a:p>
          <a:p>
            <a:r>
              <a:rPr lang="en-US" sz="1700" b="1" dirty="0">
                <a:solidFill>
                  <a:schemeClr val="accent6"/>
                </a:solidFill>
              </a:rPr>
              <a:t>CREATE</a:t>
            </a:r>
            <a:r>
              <a:rPr lang="en-US" sz="1700" dirty="0"/>
              <a:t> KEYSPACE ntscts2dcs </a:t>
            </a:r>
            <a:r>
              <a:rPr lang="en-US" sz="1700" b="1" dirty="0">
                <a:solidFill>
                  <a:schemeClr val="accent6"/>
                </a:solidFill>
              </a:rPr>
              <a:t>WITH</a:t>
            </a:r>
            <a:r>
              <a:rPr lang="en-US" sz="1700" dirty="0"/>
              <a:t> REPLICATION = { </a:t>
            </a:r>
            <a:r>
              <a:rPr lang="en-US" sz="1700" dirty="0">
                <a:solidFill>
                  <a:schemeClr val="accent5">
                    <a:lumMod val="60000"/>
                    <a:lumOff val="40000"/>
                  </a:schemeClr>
                </a:solidFill>
              </a:rPr>
              <a:t>'class' : '</a:t>
            </a:r>
            <a:r>
              <a:rPr lang="en-US" sz="1700" dirty="0" err="1">
                <a:solidFill>
                  <a:schemeClr val="accent5">
                    <a:lumMod val="60000"/>
                    <a:lumOff val="40000"/>
                  </a:schemeClr>
                </a:solidFill>
              </a:rPr>
              <a:t>org.apache.cassandra.locator.NetworkTopologyStrategy</a:t>
            </a:r>
            <a:r>
              <a:rPr lang="en-US" sz="1700" dirty="0">
                <a:solidFill>
                  <a:schemeClr val="accent5">
                    <a:lumMod val="60000"/>
                    <a:lumOff val="40000"/>
                  </a:schemeClr>
                </a:solidFill>
              </a:rPr>
              <a:t>', 'dc1': '3' , ‘dc2’: ’3’</a:t>
            </a:r>
            <a:r>
              <a:rPr lang="en-US" sz="1700" dirty="0"/>
              <a:t>} </a:t>
            </a:r>
            <a:r>
              <a:rPr lang="en-US" sz="1700" b="1" dirty="0">
                <a:solidFill>
                  <a:schemeClr val="accent6"/>
                </a:solidFill>
              </a:rPr>
              <a:t>AND</a:t>
            </a:r>
            <a:r>
              <a:rPr lang="en-US" sz="1700" dirty="0"/>
              <a:t> DURABLE_WRITES = </a:t>
            </a:r>
            <a:r>
              <a:rPr lang="en-US" sz="1700" b="1" dirty="0">
                <a:solidFill>
                  <a:schemeClr val="accent6"/>
                </a:solidFill>
              </a:rPr>
              <a:t>true</a:t>
            </a:r>
            <a:r>
              <a:rPr lang="en-US" sz="1700" dirty="0"/>
              <a:t>;</a:t>
            </a:r>
          </a:p>
          <a:p>
            <a:endParaRPr lang="en-US" sz="1700" dirty="0"/>
          </a:p>
          <a:p>
            <a:endParaRPr lang="en-US" dirty="0"/>
          </a:p>
        </p:txBody>
      </p:sp>
    </p:spTree>
    <p:extLst>
      <p:ext uri="{BB962C8B-B14F-4D97-AF65-F5344CB8AC3E}">
        <p14:creationId xmlns:p14="http://schemas.microsoft.com/office/powerpoint/2010/main" val="55340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15</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Key concepts – Hands on</a:t>
            </a:r>
          </a:p>
        </p:txBody>
      </p:sp>
      <p:sp>
        <p:nvSpPr>
          <p:cNvPr id="4" name="Text Placeholder 3"/>
          <p:cNvSpPr>
            <a:spLocks noGrp="1"/>
          </p:cNvSpPr>
          <p:nvPr>
            <p:ph type="body" sz="quarter" idx="13"/>
          </p:nvPr>
        </p:nvSpPr>
        <p:spPr>
          <a:xfrm>
            <a:off x="0" y="355600"/>
            <a:ext cx="9144000" cy="6020370"/>
          </a:xfrm>
        </p:spPr>
        <p:txBody>
          <a:bodyPr>
            <a:normAutofit lnSpcReduction="10000"/>
          </a:bodyPr>
          <a:lstStyle/>
          <a:p>
            <a:pPr marL="336550" lvl="4" indent="0">
              <a:buNone/>
            </a:pPr>
            <a:r>
              <a:rPr lang="en-US" sz="1900" b="1" dirty="0"/>
              <a:t>Syntax: </a:t>
            </a:r>
            <a:r>
              <a:rPr lang="en-US" sz="1600" b="1" dirty="0"/>
              <a:t>CREATE TABLE IF NOT EXISTS </a:t>
            </a:r>
            <a:r>
              <a:rPr lang="en-US" sz="1600" dirty="0" err="1"/>
              <a:t>keyspace_name.table_name</a:t>
            </a:r>
            <a:r>
              <a:rPr lang="en-US" sz="1600" dirty="0"/>
              <a:t> </a:t>
            </a:r>
          </a:p>
          <a:p>
            <a:pPr marL="336550" lvl="4" indent="0">
              <a:buNone/>
            </a:pPr>
            <a:r>
              <a:rPr lang="en-US" sz="1600" dirty="0"/>
              <a:t>( </a:t>
            </a:r>
            <a:r>
              <a:rPr lang="en-US" sz="1600" dirty="0" err="1"/>
              <a:t>column_definition</a:t>
            </a:r>
            <a:r>
              <a:rPr lang="en-US" sz="1600" dirty="0"/>
              <a:t>, </a:t>
            </a:r>
            <a:r>
              <a:rPr lang="en-US" sz="1600" dirty="0" err="1"/>
              <a:t>column_definition</a:t>
            </a:r>
            <a:r>
              <a:rPr lang="en-US" sz="1600" dirty="0"/>
              <a:t>, ...)</a:t>
            </a:r>
          </a:p>
          <a:p>
            <a:pPr marL="336550" lvl="4" indent="0">
              <a:buNone/>
            </a:pPr>
            <a:r>
              <a:rPr lang="en-US" sz="1600" dirty="0"/>
              <a:t>WITH property AND property ...</a:t>
            </a:r>
          </a:p>
          <a:p>
            <a:pPr marL="336550" lvl="4" indent="0">
              <a:buNone/>
            </a:pPr>
            <a:r>
              <a:rPr lang="en-US" sz="1600" b="1" u="sng" dirty="0"/>
              <a:t>Data Types:</a:t>
            </a:r>
          </a:p>
          <a:p>
            <a:pPr marL="336550" lvl="4" indent="0">
              <a:buNone/>
            </a:pPr>
            <a:r>
              <a:rPr lang="en-US" sz="1600" dirty="0">
                <a:hlinkClick r:id="rId2"/>
              </a:rPr>
              <a:t>https://docs.datastax.com/en/cql/3.3/cql/cql_reference/cql_data_types_c.html</a:t>
            </a:r>
            <a:endParaRPr lang="en-US" sz="1600" dirty="0"/>
          </a:p>
          <a:p>
            <a:r>
              <a:rPr lang="en-US" sz="1900" b="1" u="sng" dirty="0"/>
              <a:t>Examples:</a:t>
            </a:r>
          </a:p>
          <a:p>
            <a:r>
              <a:rPr lang="en-US" sz="1600" b="1" dirty="0">
                <a:solidFill>
                  <a:schemeClr val="accent6"/>
                </a:solidFill>
              </a:rPr>
              <a:t>CREATE TABLE </a:t>
            </a:r>
            <a:r>
              <a:rPr lang="en-US" sz="1600" dirty="0" err="1"/>
              <a:t>ks.test</a:t>
            </a:r>
            <a:r>
              <a:rPr lang="en-US" sz="1600" dirty="0"/>
              <a:t> (id </a:t>
            </a:r>
            <a:r>
              <a:rPr lang="en-US" sz="1600" dirty="0" err="1"/>
              <a:t>int</a:t>
            </a:r>
            <a:r>
              <a:rPr lang="en-US" sz="1600" dirty="0"/>
              <a:t> PRIMARY KEY, </a:t>
            </a:r>
            <a:r>
              <a:rPr lang="en-US" sz="1600" dirty="0" err="1"/>
              <a:t>fname</a:t>
            </a:r>
            <a:r>
              <a:rPr lang="en-US" sz="1600" dirty="0"/>
              <a:t> text, </a:t>
            </a:r>
            <a:r>
              <a:rPr lang="en-US" sz="1600" dirty="0" err="1"/>
              <a:t>lname</a:t>
            </a:r>
            <a:r>
              <a:rPr lang="en-US" sz="1600" dirty="0"/>
              <a:t> text,  </a:t>
            </a:r>
            <a:r>
              <a:rPr lang="en-US" sz="1600" dirty="0" err="1"/>
              <a:t>doj</a:t>
            </a:r>
            <a:r>
              <a:rPr lang="en-US" sz="1600" dirty="0"/>
              <a:t>, date, </a:t>
            </a:r>
            <a:r>
              <a:rPr lang="en-US" sz="1600" dirty="0" err="1"/>
              <a:t>creation_time</a:t>
            </a:r>
            <a:r>
              <a:rPr lang="en-US" sz="1600" dirty="0"/>
              <a:t> timestamp)</a:t>
            </a:r>
          </a:p>
          <a:p>
            <a:endParaRPr lang="en-US" sz="1600" dirty="0"/>
          </a:p>
          <a:p>
            <a:r>
              <a:rPr lang="en-US" sz="1600" b="1" dirty="0">
                <a:solidFill>
                  <a:schemeClr val="accent6"/>
                </a:solidFill>
              </a:rPr>
              <a:t>CREATE TABLE </a:t>
            </a:r>
            <a:r>
              <a:rPr lang="en-US" sz="1600" dirty="0" err="1"/>
              <a:t>customer_service_call</a:t>
            </a:r>
            <a:r>
              <a:rPr lang="en-US" sz="1600" dirty="0"/>
              <a:t> (</a:t>
            </a:r>
          </a:p>
          <a:p>
            <a:r>
              <a:rPr lang="en-US" sz="1600" dirty="0"/>
              <a:t>	</a:t>
            </a:r>
            <a:r>
              <a:rPr lang="en-US" sz="1600" dirty="0" err="1"/>
              <a:t>phone_nbr</a:t>
            </a:r>
            <a:r>
              <a:rPr lang="en-US" sz="1600" dirty="0"/>
              <a:t> </a:t>
            </a:r>
            <a:r>
              <a:rPr lang="en-US" sz="1600" dirty="0" err="1"/>
              <a:t>int</a:t>
            </a:r>
            <a:r>
              <a:rPr lang="en-US" sz="1600" dirty="0"/>
              <a:t>, </a:t>
            </a:r>
            <a:r>
              <a:rPr lang="en-US" sz="1600" dirty="0" err="1"/>
              <a:t>event_type</a:t>
            </a:r>
            <a:r>
              <a:rPr lang="en-US" sz="1600" dirty="0"/>
              <a:t> text, </a:t>
            </a:r>
            <a:r>
              <a:rPr lang="en-US" sz="1600" dirty="0" err="1"/>
              <a:t>insertion_time</a:t>
            </a:r>
            <a:r>
              <a:rPr lang="en-US" sz="1600" dirty="0"/>
              <a:t> </a:t>
            </a:r>
            <a:r>
              <a:rPr lang="en-US" sz="1600" dirty="0" err="1"/>
              <a:t>timestamp,event</a:t>
            </a:r>
            <a:r>
              <a:rPr lang="en-US" sz="1600" dirty="0"/>
              <a:t> blob,</a:t>
            </a:r>
          </a:p>
          <a:p>
            <a:r>
              <a:rPr lang="en-US" sz="1600" dirty="0"/>
              <a:t>  	</a:t>
            </a:r>
            <a:r>
              <a:rPr lang="en-US" sz="1600" b="1" dirty="0">
                <a:solidFill>
                  <a:schemeClr val="accent5">
                    <a:lumMod val="60000"/>
                    <a:lumOff val="40000"/>
                  </a:schemeClr>
                </a:solidFill>
              </a:rPr>
              <a:t>PRIMARY KEY </a:t>
            </a:r>
            <a:r>
              <a:rPr lang="en-US" sz="1600" dirty="0"/>
              <a:t>(</a:t>
            </a:r>
            <a:r>
              <a:rPr lang="en-US" sz="1600" dirty="0" err="1"/>
              <a:t>phone_nbr</a:t>
            </a:r>
            <a:r>
              <a:rPr lang="en-US" sz="1600" dirty="0"/>
              <a:t>, </a:t>
            </a:r>
            <a:r>
              <a:rPr lang="en-US" sz="1600" dirty="0" err="1"/>
              <a:t>event_type</a:t>
            </a:r>
            <a:r>
              <a:rPr lang="en-US" sz="1600" dirty="0"/>
              <a:t>, </a:t>
            </a:r>
            <a:r>
              <a:rPr lang="en-US" sz="1600" dirty="0" err="1"/>
              <a:t>insertion_time</a:t>
            </a:r>
            <a:r>
              <a:rPr lang="en-US" sz="1600" dirty="0"/>
              <a:t>)</a:t>
            </a:r>
          </a:p>
          <a:p>
            <a:r>
              <a:rPr lang="en-US" sz="1600" dirty="0"/>
              <a:t>) </a:t>
            </a:r>
            <a:r>
              <a:rPr lang="en-US" sz="1600" b="1" dirty="0">
                <a:solidFill>
                  <a:schemeClr val="accent6"/>
                </a:solidFill>
              </a:rPr>
              <a:t>WITH CLUSTERING ORDER BY </a:t>
            </a:r>
            <a:r>
              <a:rPr lang="en-US" sz="1600" dirty="0"/>
              <a:t>(</a:t>
            </a:r>
            <a:r>
              <a:rPr lang="en-US" sz="1600" dirty="0" err="1"/>
              <a:t>insertion_time</a:t>
            </a:r>
            <a:r>
              <a:rPr lang="en-US" sz="1600" dirty="0"/>
              <a:t> DESC);</a:t>
            </a:r>
          </a:p>
          <a:p>
            <a:r>
              <a:rPr lang="en-US" sz="1600" b="1" u="sng" dirty="0"/>
              <a:t>Exercises:</a:t>
            </a:r>
          </a:p>
          <a:p>
            <a:pPr marL="457200" indent="-457200">
              <a:buAutoNum type="arabicPeriod"/>
            </a:pPr>
            <a:r>
              <a:rPr lang="en-US" sz="1600" dirty="0"/>
              <a:t>Try ALTER on all aforesaid examples </a:t>
            </a:r>
          </a:p>
          <a:p>
            <a:pPr marL="457200" indent="-457200">
              <a:buAutoNum type="arabicPeriod"/>
            </a:pPr>
            <a:r>
              <a:rPr lang="en-US" sz="1600" dirty="0"/>
              <a:t>DROP KS &amp; CF</a:t>
            </a:r>
          </a:p>
          <a:p>
            <a:pPr marL="457200" indent="-457200">
              <a:buAutoNum type="arabicPeriod"/>
            </a:pPr>
            <a:r>
              <a:rPr lang="en-US" sz="1600" dirty="0"/>
              <a:t>And recreate the same to familiarize the concepts; and UPSERT(insert + update) couple of records with TTL , and without TTL.</a:t>
            </a:r>
          </a:p>
          <a:p>
            <a:pPr marL="457200" indent="-457200">
              <a:buAutoNum type="arabicPeriod"/>
            </a:pPr>
            <a:r>
              <a:rPr lang="en-US" sz="1600" dirty="0"/>
              <a:t>Create a CF with collection types.(</a:t>
            </a:r>
            <a:r>
              <a:rPr lang="en-US" sz="1200" dirty="0"/>
              <a:t>SET, LIST &amp; MAP</a:t>
            </a:r>
            <a:r>
              <a:rPr lang="en-US" sz="1600" dirty="0"/>
              <a:t>), try to use UDT or create UDT.</a:t>
            </a:r>
          </a:p>
          <a:p>
            <a:r>
              <a:rPr lang="en-US" sz="2000" b="1" u="sng" dirty="0"/>
              <a:t>Data Model Discussion how to design the CF for specific use case:</a:t>
            </a:r>
          </a:p>
          <a:p>
            <a:r>
              <a:rPr lang="en-US" sz="1600" dirty="0"/>
              <a:t>Q1. Need a table to see number of consumers for each ISP at country wide, and state wise within a given country alphabetical order of state. Ensure not have hot spot.</a:t>
            </a:r>
          </a:p>
          <a:p>
            <a:endParaRPr lang="en-US" sz="1600" dirty="0"/>
          </a:p>
          <a:p>
            <a:endParaRPr lang="en-US" sz="1600" dirty="0"/>
          </a:p>
        </p:txBody>
      </p:sp>
    </p:spTree>
    <p:extLst>
      <p:ext uri="{BB962C8B-B14F-4D97-AF65-F5344CB8AC3E}">
        <p14:creationId xmlns:p14="http://schemas.microsoft.com/office/powerpoint/2010/main" val="159479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16</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Day1 (Dec.19</a:t>
            </a:r>
            <a:r>
              <a:rPr lang="en-US" baseline="30000" dirty="0"/>
              <a:t>th</a:t>
            </a:r>
            <a:r>
              <a:rPr lang="en-US" dirty="0"/>
              <a:t>) – Agenda  Ends</a:t>
            </a:r>
          </a:p>
        </p:txBody>
      </p:sp>
      <p:sp>
        <p:nvSpPr>
          <p:cNvPr id="4" name="Text Placeholder 3"/>
          <p:cNvSpPr>
            <a:spLocks noGrp="1"/>
          </p:cNvSpPr>
          <p:nvPr>
            <p:ph type="body" sz="quarter" idx="13"/>
          </p:nvPr>
        </p:nvSpPr>
        <p:spPr>
          <a:xfrm>
            <a:off x="0" y="355600"/>
            <a:ext cx="9144000" cy="6020370"/>
          </a:xfrm>
        </p:spPr>
        <p:txBody>
          <a:bodyPr>
            <a:normAutofit/>
          </a:bodyPr>
          <a:lstStyle/>
          <a:p>
            <a:pPr algn="ctr"/>
            <a:endParaRPr lang="en-US" sz="3800" dirty="0"/>
          </a:p>
          <a:p>
            <a:pPr algn="ctr"/>
            <a:endParaRPr lang="en-US" sz="3800" dirty="0"/>
          </a:p>
          <a:p>
            <a:pPr algn="ctr"/>
            <a:r>
              <a:rPr lang="en-US" sz="3800" dirty="0"/>
              <a:t>Any Q</a:t>
            </a:r>
          </a:p>
          <a:p>
            <a:pPr algn="ctr"/>
            <a:r>
              <a:rPr lang="en-US" sz="3800" dirty="0"/>
              <a:t>?</a:t>
            </a:r>
          </a:p>
          <a:p>
            <a:endParaRPr lang="en-US" sz="2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9444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17</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Day2 (Dec.20</a:t>
            </a:r>
            <a:r>
              <a:rPr lang="en-US" baseline="30000" dirty="0"/>
              <a:t>th</a:t>
            </a:r>
            <a:r>
              <a:rPr lang="en-US" dirty="0"/>
              <a:t>) – Agenda</a:t>
            </a:r>
          </a:p>
        </p:txBody>
      </p:sp>
      <p:sp>
        <p:nvSpPr>
          <p:cNvPr id="4" name="Text Placeholder 3"/>
          <p:cNvSpPr>
            <a:spLocks noGrp="1"/>
          </p:cNvSpPr>
          <p:nvPr>
            <p:ph type="body" sz="quarter" idx="13"/>
          </p:nvPr>
        </p:nvSpPr>
        <p:spPr>
          <a:xfrm>
            <a:off x="0" y="355600"/>
            <a:ext cx="9144000" cy="6020370"/>
          </a:xfrm>
        </p:spPr>
        <p:txBody>
          <a:bodyPr>
            <a:normAutofit fontScale="55000" lnSpcReduction="20000"/>
          </a:bodyPr>
          <a:lstStyle/>
          <a:p>
            <a:pPr marL="457200" indent="-457200">
              <a:buFont typeface="Arial" panose="020B0604020202020204" pitchFamily="34" charset="0"/>
              <a:buChar char="•"/>
            </a:pPr>
            <a:r>
              <a:rPr lang="en-US" sz="3200" dirty="0"/>
              <a:t>Key concepts –(Continuation)</a:t>
            </a:r>
          </a:p>
          <a:p>
            <a:pPr lvl="4"/>
            <a:r>
              <a:rPr lang="en-US" sz="2900" dirty="0"/>
              <a:t>Day1 recap &amp; Exercise review </a:t>
            </a:r>
          </a:p>
          <a:p>
            <a:pPr lvl="4"/>
            <a:r>
              <a:rPr lang="en-US" sz="2900" dirty="0"/>
              <a:t>What is hot spot?</a:t>
            </a:r>
          </a:p>
          <a:p>
            <a:pPr lvl="4"/>
            <a:r>
              <a:rPr lang="en-US" sz="2900" dirty="0"/>
              <a:t>Seeds &amp; Coordinators</a:t>
            </a:r>
          </a:p>
          <a:p>
            <a:pPr lvl="4"/>
            <a:r>
              <a:rPr lang="en-US" sz="2900" dirty="0"/>
              <a:t>Consistency levels(CL)</a:t>
            </a:r>
          </a:p>
          <a:p>
            <a:pPr lvl="4"/>
            <a:r>
              <a:rPr lang="en-US" sz="2900" dirty="0"/>
              <a:t>Quorum vs Local Quorum</a:t>
            </a:r>
          </a:p>
          <a:p>
            <a:pPr lvl="4"/>
            <a:r>
              <a:rPr lang="en-US" sz="2900" dirty="0"/>
              <a:t>Commit Log</a:t>
            </a:r>
          </a:p>
          <a:p>
            <a:pPr lvl="4"/>
            <a:r>
              <a:rPr lang="en-US" sz="2900" dirty="0" err="1"/>
              <a:t>Memtable</a:t>
            </a:r>
            <a:endParaRPr lang="en-US" sz="2900" dirty="0"/>
          </a:p>
          <a:p>
            <a:pPr lvl="4"/>
            <a:r>
              <a:rPr lang="en-US" sz="2900" dirty="0" err="1"/>
              <a:t>SSTable</a:t>
            </a:r>
            <a:endParaRPr lang="en-US" sz="2900" dirty="0"/>
          </a:p>
          <a:p>
            <a:pPr lvl="4"/>
            <a:r>
              <a:rPr lang="en-US" sz="2900" dirty="0"/>
              <a:t>Write path of Cassandra</a:t>
            </a:r>
          </a:p>
          <a:p>
            <a:pPr lvl="4"/>
            <a:r>
              <a:rPr lang="en-US" sz="2900" dirty="0"/>
              <a:t>Read path of Cassandra</a:t>
            </a:r>
          </a:p>
          <a:p>
            <a:pPr lvl="4"/>
            <a:r>
              <a:rPr lang="en-US" sz="2900" dirty="0"/>
              <a:t>Hinted Handoffs</a:t>
            </a:r>
          </a:p>
          <a:p>
            <a:pPr lvl="4"/>
            <a:r>
              <a:rPr lang="en-US" sz="2900" dirty="0"/>
              <a:t>Tunable Data Consistency</a:t>
            </a:r>
          </a:p>
          <a:p>
            <a:pPr lvl="4"/>
            <a:r>
              <a:rPr lang="en-US" sz="2900" dirty="0"/>
              <a:t>Read Repair</a:t>
            </a:r>
          </a:p>
          <a:p>
            <a:pPr lvl="4"/>
            <a:r>
              <a:rPr lang="en-US" sz="2900" dirty="0"/>
              <a:t>How to enable Row Cache</a:t>
            </a:r>
          </a:p>
          <a:p>
            <a:pPr lvl="4"/>
            <a:r>
              <a:rPr lang="en-US" sz="2900" dirty="0"/>
              <a:t>Strong vs Eventual Consistencies</a:t>
            </a:r>
          </a:p>
          <a:p>
            <a:pPr lvl="4"/>
            <a:r>
              <a:rPr lang="en-US" sz="2900" dirty="0"/>
              <a:t>Consistency knowledge check</a:t>
            </a:r>
          </a:p>
          <a:p>
            <a:pPr lvl="4"/>
            <a:r>
              <a:rPr lang="en-US" sz="2900" dirty="0"/>
              <a:t>Compaction Strategies</a:t>
            </a:r>
          </a:p>
          <a:p>
            <a:pPr lvl="4"/>
            <a:r>
              <a:rPr lang="en-US" sz="2900" dirty="0"/>
              <a:t>Compression Techniques</a:t>
            </a:r>
          </a:p>
          <a:p>
            <a:pPr lvl="4"/>
            <a:r>
              <a:rPr lang="en-US" sz="2900" dirty="0"/>
              <a:t>Tombstones</a:t>
            </a:r>
          </a:p>
          <a:p>
            <a:pPr lvl="4"/>
            <a:r>
              <a:rPr lang="en-US" sz="2900" dirty="0"/>
              <a:t>CQL </a:t>
            </a:r>
          </a:p>
          <a:p>
            <a:pPr lvl="4"/>
            <a:r>
              <a:rPr lang="en-US" sz="2900" dirty="0"/>
              <a:t>Q &amp; A</a:t>
            </a:r>
            <a:endParaRPr lang="en-US" dirty="0"/>
          </a:p>
        </p:txBody>
      </p:sp>
    </p:spTree>
    <p:extLst>
      <p:ext uri="{BB962C8B-B14F-4D97-AF65-F5344CB8AC3E}">
        <p14:creationId xmlns:p14="http://schemas.microsoft.com/office/powerpoint/2010/main" val="215586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18</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Day1 Exercises – Hands on </a:t>
            </a:r>
          </a:p>
        </p:txBody>
      </p:sp>
      <p:sp>
        <p:nvSpPr>
          <p:cNvPr id="4" name="Text Placeholder 3"/>
          <p:cNvSpPr>
            <a:spLocks noGrp="1"/>
          </p:cNvSpPr>
          <p:nvPr>
            <p:ph type="body" sz="quarter" idx="13"/>
          </p:nvPr>
        </p:nvSpPr>
        <p:spPr>
          <a:xfrm>
            <a:off x="0" y="355600"/>
            <a:ext cx="9144000" cy="6020370"/>
          </a:xfrm>
        </p:spPr>
        <p:txBody>
          <a:bodyPr>
            <a:normAutofit fontScale="92500" lnSpcReduction="10000"/>
          </a:bodyPr>
          <a:lstStyle/>
          <a:p>
            <a:pPr marL="457200" indent="-457200">
              <a:buAutoNum type="arabicPeriod"/>
            </a:pPr>
            <a:r>
              <a:rPr lang="en-US" sz="1600" dirty="0"/>
              <a:t>Try ALTER on all aforesaid examples </a:t>
            </a:r>
          </a:p>
          <a:p>
            <a:pPr marL="457200" indent="-457200">
              <a:buAutoNum type="arabicPeriod"/>
            </a:pPr>
            <a:r>
              <a:rPr lang="en-US" sz="1600" dirty="0"/>
              <a:t>DROP KS &amp; CF and recreate to familiarize the concepts.</a:t>
            </a:r>
          </a:p>
          <a:p>
            <a:pPr marL="457200" indent="-457200">
              <a:buAutoNum type="arabicPeriod"/>
            </a:pPr>
            <a:r>
              <a:rPr lang="en-US" sz="1600" dirty="0"/>
              <a:t>Design &amp; create a CF and insert couple of records with TTL , and without TTL.</a:t>
            </a:r>
          </a:p>
          <a:p>
            <a:pPr marL="457200" indent="-457200">
              <a:buFont typeface="Arial"/>
              <a:buAutoNum type="arabicPeriod"/>
            </a:pPr>
            <a:r>
              <a:rPr lang="en-US" sz="1600" dirty="0"/>
              <a:t>Create a CF with collection types.(</a:t>
            </a:r>
            <a:r>
              <a:rPr lang="en-US" sz="1200" dirty="0"/>
              <a:t>SET, LIST &amp; MAP</a:t>
            </a:r>
            <a:r>
              <a:rPr lang="en-US" sz="1600" dirty="0"/>
              <a:t>)</a:t>
            </a:r>
          </a:p>
          <a:p>
            <a:pPr marL="457200" indent="-457200">
              <a:buFont typeface="Arial"/>
              <a:buAutoNum type="arabicPeriod"/>
            </a:pPr>
            <a:r>
              <a:rPr lang="en-US" sz="1600" dirty="0"/>
              <a:t>Enable Row Cache for a table.</a:t>
            </a:r>
          </a:p>
          <a:p>
            <a:r>
              <a:rPr lang="en-US" sz="1800" b="1" dirty="0"/>
              <a:t>What is TTL, collection types, UDT, UDF,  &amp; UDAF??</a:t>
            </a:r>
          </a:p>
          <a:p>
            <a:r>
              <a:rPr lang="en-US" sz="1400" dirty="0"/>
              <a:t>INSERT INTO ks.cf (c1, c2,c3,....)   VALUES (v1, v2, v3,....) USING TTL 86400;</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UDT:</a:t>
            </a:r>
          </a:p>
          <a:p>
            <a:r>
              <a:rPr lang="en-US" sz="1600" dirty="0">
                <a:hlinkClick r:id="rId2"/>
              </a:rPr>
              <a:t>https://docs.datastax.com/en/cql/3.1/cql/cql_using/cqlUseUDT.html</a:t>
            </a:r>
            <a:endParaRPr lang="en-US" sz="1600" dirty="0"/>
          </a:p>
          <a:p>
            <a:r>
              <a:rPr lang="en-US" sz="1600" dirty="0"/>
              <a:t>UDF &amp; UDAF:</a:t>
            </a:r>
          </a:p>
          <a:p>
            <a:r>
              <a:rPr lang="en-US" sz="1600" dirty="0">
                <a:hlinkClick r:id="rId3"/>
              </a:rPr>
              <a:t>https://docs.datastax.com/en/cql/3.3/cql/cql_using/useCreateFunctionsTOC.html</a:t>
            </a:r>
            <a:endParaRPr lang="en-US" sz="1600" dirty="0"/>
          </a:p>
          <a:p>
            <a:r>
              <a:rPr lang="en-US" sz="1600" dirty="0"/>
              <a:t>*To support future capabilities, a column definition of a user-defined or tuple type requires the </a:t>
            </a:r>
            <a:r>
              <a:rPr lang="en-US" sz="1600" b="1" dirty="0"/>
              <a:t>frozen</a:t>
            </a:r>
            <a:r>
              <a:rPr lang="en-US" sz="1600" dirty="0"/>
              <a:t> keyword. Cassandra serializes a frozen value having multiple components into a single value.</a:t>
            </a:r>
          </a:p>
          <a:p>
            <a:endParaRPr lang="en-US" sz="1600" dirty="0"/>
          </a:p>
          <a:p>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1957857129"/>
              </p:ext>
            </p:extLst>
          </p:nvPr>
        </p:nvGraphicFramePr>
        <p:xfrm>
          <a:off x="381000" y="2197099"/>
          <a:ext cx="8547100" cy="2423160"/>
        </p:xfrm>
        <a:graphic>
          <a:graphicData uri="http://schemas.openxmlformats.org/drawingml/2006/table">
            <a:tbl>
              <a:tblPr firstRow="1" bandRow="1">
                <a:tableStyleId>{5C22544A-7EE6-4342-B048-85BDC9FD1C3A}</a:tableStyleId>
              </a:tblPr>
              <a:tblGrid>
                <a:gridCol w="3387064">
                  <a:extLst>
                    <a:ext uri="{9D8B030D-6E8A-4147-A177-3AD203B41FA5}">
                      <a16:colId xmlns:a16="http://schemas.microsoft.com/office/drawing/2014/main" val="1262638527"/>
                    </a:ext>
                  </a:extLst>
                </a:gridCol>
                <a:gridCol w="5160036">
                  <a:extLst>
                    <a:ext uri="{9D8B030D-6E8A-4147-A177-3AD203B41FA5}">
                      <a16:colId xmlns:a16="http://schemas.microsoft.com/office/drawing/2014/main" val="1008504521"/>
                    </a:ext>
                  </a:extLst>
                </a:gridCol>
              </a:tblGrid>
              <a:tr h="2155569">
                <a:tc>
                  <a:txBody>
                    <a:bodyPr/>
                    <a:lstStyle/>
                    <a:p>
                      <a:r>
                        <a:rPr lang="en-US" sz="1700" b="0" dirty="0"/>
                        <a:t>CREATE TABLE users (</a:t>
                      </a:r>
                    </a:p>
                    <a:p>
                      <a:r>
                        <a:rPr lang="en-US" sz="1700" b="0" dirty="0"/>
                        <a:t>  </a:t>
                      </a:r>
                      <a:r>
                        <a:rPr lang="en-US" sz="1700" b="0" dirty="0" err="1"/>
                        <a:t>userid</a:t>
                      </a:r>
                      <a:r>
                        <a:rPr lang="en-US" sz="1700" b="0" dirty="0"/>
                        <a:t> text PRIMARY KEY,</a:t>
                      </a:r>
                    </a:p>
                    <a:p>
                      <a:r>
                        <a:rPr lang="en-US" sz="1700" b="0" dirty="0"/>
                        <a:t>  </a:t>
                      </a:r>
                      <a:r>
                        <a:rPr lang="en-US" sz="1700" b="0" dirty="0" err="1"/>
                        <a:t>first_name</a:t>
                      </a:r>
                      <a:r>
                        <a:rPr lang="en-US" sz="1700" b="0" dirty="0"/>
                        <a:t> text,</a:t>
                      </a:r>
                    </a:p>
                    <a:p>
                      <a:r>
                        <a:rPr lang="en-US" sz="1700" b="0" dirty="0"/>
                        <a:t>  </a:t>
                      </a:r>
                      <a:r>
                        <a:rPr lang="en-US" sz="1700" b="0" dirty="0" err="1"/>
                        <a:t>last_name</a:t>
                      </a:r>
                      <a:r>
                        <a:rPr lang="en-US" sz="1700" b="0" dirty="0"/>
                        <a:t> text,</a:t>
                      </a:r>
                    </a:p>
                    <a:p>
                      <a:r>
                        <a:rPr lang="en-US" sz="1700" b="0" dirty="0"/>
                        <a:t>  </a:t>
                      </a:r>
                      <a:r>
                        <a:rPr lang="en-US" sz="1700" b="0" dirty="0" err="1"/>
                        <a:t>status_id</a:t>
                      </a:r>
                      <a:r>
                        <a:rPr lang="en-US" sz="1700" b="0" dirty="0"/>
                        <a:t> text,</a:t>
                      </a:r>
                    </a:p>
                    <a:p>
                      <a:r>
                        <a:rPr lang="en-US" sz="1700" b="0" dirty="0"/>
                        <a:t>  emails set&lt;text&gt;,</a:t>
                      </a:r>
                    </a:p>
                    <a:p>
                      <a:r>
                        <a:rPr lang="en-US" sz="1700" b="0" dirty="0"/>
                        <a:t>  </a:t>
                      </a:r>
                      <a:r>
                        <a:rPr lang="en-US" sz="1700" b="0" dirty="0" err="1"/>
                        <a:t>top_scores</a:t>
                      </a:r>
                      <a:r>
                        <a:rPr lang="en-US" sz="1700" b="0" dirty="0"/>
                        <a:t> list&lt;</a:t>
                      </a:r>
                      <a:r>
                        <a:rPr lang="en-US" sz="1700" b="0" dirty="0" err="1"/>
                        <a:t>int</a:t>
                      </a:r>
                      <a:r>
                        <a:rPr lang="en-US" sz="1700" b="0" dirty="0"/>
                        <a:t>&gt;,</a:t>
                      </a:r>
                    </a:p>
                    <a:p>
                      <a:r>
                        <a:rPr lang="en-US" sz="1700" b="0" dirty="0"/>
                        <a:t>  </a:t>
                      </a:r>
                      <a:r>
                        <a:rPr lang="en-US" sz="1700" b="0" dirty="0" err="1"/>
                        <a:t>todo</a:t>
                      </a:r>
                      <a:r>
                        <a:rPr lang="en-US" sz="1700" b="0" dirty="0"/>
                        <a:t> map&lt;timestamp, text&gt;</a:t>
                      </a:r>
                    </a:p>
                    <a:p>
                      <a:r>
                        <a:rPr lang="en-US" sz="1700" b="0" dirty="0"/>
                        <a:t>);</a:t>
                      </a:r>
                    </a:p>
                  </a:txBody>
                  <a:tcPr/>
                </a:tc>
                <a:tc>
                  <a:txBody>
                    <a:bodyPr/>
                    <a:lstStyle/>
                    <a:p>
                      <a:r>
                        <a:rPr lang="en-US" sz="1700" b="0" dirty="0"/>
                        <a:t>CREATE TABLE users (</a:t>
                      </a:r>
                    </a:p>
                    <a:p>
                      <a:r>
                        <a:rPr lang="en-US" sz="1700" b="0" dirty="0"/>
                        <a:t>  </a:t>
                      </a:r>
                      <a:r>
                        <a:rPr lang="en-US" sz="1700" b="0" dirty="0" err="1"/>
                        <a:t>userid</a:t>
                      </a:r>
                      <a:r>
                        <a:rPr lang="en-US" sz="1700" b="0" dirty="0"/>
                        <a:t> text, </a:t>
                      </a:r>
                      <a:r>
                        <a:rPr lang="en-US" sz="1700" b="0" dirty="0" err="1"/>
                        <a:t>first_name</a:t>
                      </a:r>
                      <a:r>
                        <a:rPr lang="en-US" sz="1700" b="0" dirty="0"/>
                        <a:t> text,</a:t>
                      </a:r>
                    </a:p>
                    <a:p>
                      <a:r>
                        <a:rPr lang="en-US" sz="1700" b="0" dirty="0"/>
                        <a:t>  </a:t>
                      </a:r>
                      <a:r>
                        <a:rPr lang="en-US" sz="1700" b="0" dirty="0" err="1"/>
                        <a:t>last_name</a:t>
                      </a:r>
                      <a:r>
                        <a:rPr lang="en-US" sz="1700" b="0" dirty="0"/>
                        <a:t> text, </a:t>
                      </a:r>
                      <a:r>
                        <a:rPr lang="en-US" sz="1700" b="0" dirty="0" err="1"/>
                        <a:t>status_id</a:t>
                      </a:r>
                      <a:r>
                        <a:rPr lang="en-US" sz="1700" b="0" dirty="0"/>
                        <a:t> text,</a:t>
                      </a:r>
                    </a:p>
                    <a:p>
                      <a:r>
                        <a:rPr lang="en-US" sz="1700" b="0" dirty="0"/>
                        <a:t>  emails set&lt;text&gt;, </a:t>
                      </a:r>
                      <a:r>
                        <a:rPr lang="en-US" sz="1700" b="0" dirty="0" err="1"/>
                        <a:t>top_scores</a:t>
                      </a:r>
                      <a:r>
                        <a:rPr lang="en-US" sz="1700" b="0" dirty="0"/>
                        <a:t> list&lt;</a:t>
                      </a:r>
                      <a:r>
                        <a:rPr lang="en-US" sz="1700" b="0" dirty="0" err="1"/>
                        <a:t>int</a:t>
                      </a:r>
                      <a:r>
                        <a:rPr lang="en-US" sz="1700" b="0" dirty="0"/>
                        <a:t>&gt;,</a:t>
                      </a:r>
                    </a:p>
                    <a:p>
                      <a:r>
                        <a:rPr lang="en-US" sz="1700" b="0" dirty="0"/>
                        <a:t>  </a:t>
                      </a:r>
                      <a:r>
                        <a:rPr lang="en-US" sz="1700" b="0" dirty="0" err="1"/>
                        <a:t>todo</a:t>
                      </a:r>
                      <a:r>
                        <a:rPr lang="en-US" sz="1700" b="0" dirty="0"/>
                        <a:t> map&lt;timestamp, text&gt;,</a:t>
                      </a:r>
                    </a:p>
                    <a:p>
                      <a:r>
                        <a:rPr lang="en-US" sz="1700" b="0" dirty="0"/>
                        <a:t>PRIMARY KEY (</a:t>
                      </a:r>
                      <a:r>
                        <a:rPr lang="en-US" sz="1700" b="0" dirty="0" err="1"/>
                        <a:t>userid</a:t>
                      </a:r>
                      <a:r>
                        <a:rPr lang="en-US" sz="1700" b="0" dirty="0"/>
                        <a:t>, </a:t>
                      </a:r>
                      <a:r>
                        <a:rPr lang="en-US" sz="1700" b="0" dirty="0" err="1"/>
                        <a:t>status_id</a:t>
                      </a:r>
                      <a:r>
                        <a:rPr lang="en-US" sz="1700" b="0" dirty="0"/>
                        <a:t>)) WITH CLUSTERING ORDER BY (</a:t>
                      </a:r>
                      <a:r>
                        <a:rPr lang="en-US" sz="1700" b="0" dirty="0" err="1"/>
                        <a:t>status_id</a:t>
                      </a:r>
                      <a:r>
                        <a:rPr lang="en-US" sz="1700" b="0" dirty="0"/>
                        <a:t> DESC) AND caching = '{"</a:t>
                      </a:r>
                      <a:r>
                        <a:rPr lang="en-US" sz="1700" b="0" dirty="0" err="1"/>
                        <a:t>keys":"ALL</a:t>
                      </a:r>
                      <a:r>
                        <a:rPr lang="en-US" sz="1700" b="0" dirty="0"/>
                        <a:t>", "rows_per_partition":"10"}'</a:t>
                      </a:r>
                    </a:p>
                  </a:txBody>
                  <a:tcPr/>
                </a:tc>
                <a:extLst>
                  <a:ext uri="{0D108BD9-81ED-4DB2-BD59-A6C34878D82A}">
                    <a16:rowId xmlns:a16="http://schemas.microsoft.com/office/drawing/2014/main" val="3068225397"/>
                  </a:ext>
                </a:extLst>
              </a:tr>
            </a:tbl>
          </a:graphicData>
        </a:graphic>
      </p:graphicFrame>
    </p:spTree>
    <p:extLst>
      <p:ext uri="{BB962C8B-B14F-4D97-AF65-F5344CB8AC3E}">
        <p14:creationId xmlns:p14="http://schemas.microsoft.com/office/powerpoint/2010/main" val="280559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19</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Day1 Exercises – Hands on </a:t>
            </a:r>
          </a:p>
        </p:txBody>
      </p:sp>
      <p:sp>
        <p:nvSpPr>
          <p:cNvPr id="4" name="Text Placeholder 3"/>
          <p:cNvSpPr>
            <a:spLocks noGrp="1"/>
          </p:cNvSpPr>
          <p:nvPr>
            <p:ph type="body" sz="quarter" idx="13"/>
          </p:nvPr>
        </p:nvSpPr>
        <p:spPr>
          <a:xfrm>
            <a:off x="0" y="355600"/>
            <a:ext cx="9144000" cy="6020370"/>
          </a:xfrm>
        </p:spPr>
        <p:txBody>
          <a:bodyPr>
            <a:normAutofit lnSpcReduction="10000"/>
          </a:bodyPr>
          <a:lstStyle/>
          <a:p>
            <a:r>
              <a:rPr lang="en-US" sz="2000" b="1" u="sng" dirty="0"/>
              <a:t>Data Model Discussion how to design the CF for specific use case:</a:t>
            </a:r>
          </a:p>
          <a:p>
            <a:r>
              <a:rPr lang="en-US" sz="1600" dirty="0"/>
              <a:t>Q1. Business Need a table to see number of consumers for each ISP at country wide, and state wise within a given country alphabetical order of state. Ensure not have hot spot.</a:t>
            </a:r>
          </a:p>
          <a:p>
            <a:endParaRPr lang="en-US" sz="1600" dirty="0"/>
          </a:p>
          <a:p>
            <a:r>
              <a:rPr lang="en-US" sz="1600" b="1" dirty="0">
                <a:solidFill>
                  <a:schemeClr val="accent6"/>
                </a:solidFill>
              </a:rPr>
              <a:t>CREATE TABLE </a:t>
            </a:r>
            <a:r>
              <a:rPr lang="en-US" sz="1600" dirty="0"/>
              <a:t>ISP ( </a:t>
            </a:r>
            <a:r>
              <a:rPr lang="en-US" sz="1600" dirty="0" err="1"/>
              <a:t>Country_Code</a:t>
            </a:r>
            <a:r>
              <a:rPr lang="en-US" sz="1600" dirty="0"/>
              <a:t> asci(2), </a:t>
            </a:r>
            <a:r>
              <a:rPr lang="en-US" sz="1600" dirty="0" err="1"/>
              <a:t>State_Name</a:t>
            </a:r>
            <a:r>
              <a:rPr lang="en-US" sz="1600" dirty="0"/>
              <a:t> text, </a:t>
            </a:r>
            <a:r>
              <a:rPr lang="en-US" sz="1600" dirty="0" err="1"/>
              <a:t>Isp_Name</a:t>
            </a:r>
            <a:r>
              <a:rPr lang="en-US" sz="1600" dirty="0"/>
              <a:t> text, </a:t>
            </a:r>
            <a:r>
              <a:rPr lang="en-US" sz="1600" dirty="0" err="1"/>
              <a:t>No_of_users</a:t>
            </a:r>
            <a:r>
              <a:rPr lang="en-US" sz="1600" dirty="0"/>
              <a:t> </a:t>
            </a:r>
            <a:r>
              <a:rPr lang="en-US" sz="1600" dirty="0" err="1"/>
              <a:t>bigint</a:t>
            </a:r>
            <a:r>
              <a:rPr lang="en-US" sz="1600" dirty="0"/>
              <a:t>, </a:t>
            </a:r>
            <a:r>
              <a:rPr lang="en-US" sz="1600" dirty="0" err="1"/>
              <a:t>updated_ts</a:t>
            </a:r>
            <a:r>
              <a:rPr lang="en-US" sz="1600" dirty="0"/>
              <a:t> timestamp, </a:t>
            </a:r>
            <a:r>
              <a:rPr lang="en-US" sz="1600" b="1" dirty="0">
                <a:solidFill>
                  <a:schemeClr val="accent5">
                    <a:lumMod val="60000"/>
                    <a:lumOff val="40000"/>
                  </a:schemeClr>
                </a:solidFill>
              </a:rPr>
              <a:t>PRIMARY KEY </a:t>
            </a:r>
            <a:r>
              <a:rPr lang="en-US" sz="1600" dirty="0"/>
              <a:t>(</a:t>
            </a:r>
            <a:r>
              <a:rPr lang="en-US" sz="1600" dirty="0" err="1"/>
              <a:t>Country_Code</a:t>
            </a:r>
            <a:r>
              <a:rPr lang="en-US" sz="1600" dirty="0"/>
              <a:t>, </a:t>
            </a:r>
            <a:r>
              <a:rPr lang="en-US" sz="1600" dirty="0" err="1"/>
              <a:t>State_Name</a:t>
            </a:r>
            <a:r>
              <a:rPr lang="en-US" sz="1600" dirty="0"/>
              <a:t>)</a:t>
            </a:r>
          </a:p>
          <a:p>
            <a:r>
              <a:rPr lang="en-US" sz="1600" dirty="0"/>
              <a:t>) </a:t>
            </a:r>
            <a:r>
              <a:rPr lang="en-US" sz="1600" b="1" dirty="0">
                <a:solidFill>
                  <a:schemeClr val="accent6"/>
                </a:solidFill>
              </a:rPr>
              <a:t>WITH CLUSTERING ORDER BY </a:t>
            </a:r>
            <a:r>
              <a:rPr lang="en-US" sz="1600" dirty="0"/>
              <a:t>(</a:t>
            </a:r>
            <a:r>
              <a:rPr lang="en-US" sz="1600" dirty="0" err="1"/>
              <a:t>State_Name</a:t>
            </a:r>
            <a:r>
              <a:rPr lang="en-US" sz="1600" dirty="0"/>
              <a:t>);</a:t>
            </a:r>
          </a:p>
          <a:p>
            <a:endParaRPr lang="en-US" sz="1600" dirty="0"/>
          </a:p>
          <a:p>
            <a:r>
              <a:rPr lang="en-US" sz="1600" dirty="0"/>
              <a:t>?? Does it works??</a:t>
            </a:r>
          </a:p>
          <a:p>
            <a:endParaRPr lang="en-US" sz="1600" dirty="0"/>
          </a:p>
          <a:p>
            <a:r>
              <a:rPr lang="en-US" sz="1600" u="sng" dirty="0"/>
              <a:t>UPSERT few records  - and play around it</a:t>
            </a:r>
          </a:p>
          <a:p>
            <a:r>
              <a:rPr lang="en-US" sz="1600" dirty="0"/>
              <a:t>INSERT INTO ks.cf (c1, c2,c3,....)   VALUES (v1, v2, v3,....) USING TTL 86400;</a:t>
            </a:r>
          </a:p>
          <a:p>
            <a:r>
              <a:rPr lang="en-US" sz="1600" dirty="0"/>
              <a:t>INSERT INTO ISP (</a:t>
            </a:r>
            <a:r>
              <a:rPr lang="en-US" sz="1600" dirty="0" err="1"/>
              <a:t>Country_Code</a:t>
            </a:r>
            <a:r>
              <a:rPr lang="en-US" sz="1600" dirty="0"/>
              <a:t>, </a:t>
            </a:r>
            <a:r>
              <a:rPr lang="en-US" sz="1600" dirty="0" err="1"/>
              <a:t>State_Name</a:t>
            </a:r>
            <a:r>
              <a:rPr lang="en-US" sz="1600" dirty="0"/>
              <a:t>, </a:t>
            </a:r>
            <a:r>
              <a:rPr lang="en-US" sz="1600" dirty="0" err="1"/>
              <a:t>Isp_Name</a:t>
            </a:r>
            <a:r>
              <a:rPr lang="en-US" sz="1600" dirty="0"/>
              <a:t>, </a:t>
            </a:r>
            <a:r>
              <a:rPr lang="en-US" sz="1600" dirty="0" err="1"/>
              <a:t>No_of_users</a:t>
            </a:r>
            <a:r>
              <a:rPr lang="en-US" sz="1600" dirty="0"/>
              <a:t>, </a:t>
            </a:r>
            <a:r>
              <a:rPr lang="en-US" sz="1600" dirty="0" err="1"/>
              <a:t>updated_ts</a:t>
            </a:r>
            <a:r>
              <a:rPr lang="en-US" sz="1600" dirty="0"/>
              <a:t>)</a:t>
            </a:r>
          </a:p>
          <a:p>
            <a:r>
              <a:rPr lang="en-US" sz="1600" dirty="0"/>
              <a:t>VALUES (‘US’, ‘TX’,’Verizon’,12345, </a:t>
            </a:r>
            <a:r>
              <a:rPr lang="en-US" sz="1600" dirty="0" err="1"/>
              <a:t>dateof</a:t>
            </a:r>
            <a:r>
              <a:rPr lang="en-US" sz="1600" dirty="0"/>
              <a:t>(now())) USING TTL 86400;</a:t>
            </a:r>
          </a:p>
          <a:p>
            <a:endParaRPr lang="en-US" sz="1600" dirty="0"/>
          </a:p>
          <a:p>
            <a:r>
              <a:rPr lang="en-US" sz="1600" dirty="0"/>
              <a:t>INSERT INTO ISP (</a:t>
            </a:r>
            <a:r>
              <a:rPr lang="en-US" sz="1600" dirty="0" err="1"/>
              <a:t>Country_Code</a:t>
            </a:r>
            <a:r>
              <a:rPr lang="en-US" sz="1600" dirty="0"/>
              <a:t>, </a:t>
            </a:r>
            <a:r>
              <a:rPr lang="en-US" sz="1600" dirty="0" err="1"/>
              <a:t>State_Name</a:t>
            </a:r>
            <a:r>
              <a:rPr lang="en-US" sz="1600" dirty="0"/>
              <a:t>, </a:t>
            </a:r>
            <a:r>
              <a:rPr lang="en-US" sz="1600" dirty="0" err="1"/>
              <a:t>Isp_Name</a:t>
            </a:r>
            <a:r>
              <a:rPr lang="en-US" sz="1600" dirty="0"/>
              <a:t>, </a:t>
            </a:r>
            <a:r>
              <a:rPr lang="en-US" sz="1600" dirty="0" err="1"/>
              <a:t>No_of_users</a:t>
            </a:r>
            <a:r>
              <a:rPr lang="en-US" sz="1600" dirty="0"/>
              <a:t>, </a:t>
            </a:r>
            <a:r>
              <a:rPr lang="en-US" sz="1600" dirty="0" err="1"/>
              <a:t>updated_ts</a:t>
            </a:r>
            <a:r>
              <a:rPr lang="en-US" sz="1600" dirty="0"/>
              <a:t>)</a:t>
            </a:r>
          </a:p>
          <a:p>
            <a:r>
              <a:rPr lang="en-US" sz="1600" dirty="0"/>
              <a:t>VALUES (‘US’, ‘TX’,’ATT’,67890, </a:t>
            </a:r>
            <a:r>
              <a:rPr lang="en-US" sz="1600" dirty="0" err="1"/>
              <a:t>toTimestamp</a:t>
            </a:r>
            <a:r>
              <a:rPr lang="en-US" sz="1600" dirty="0"/>
              <a:t>(now())) USING TTL 86400; // CQL &gt;2.1</a:t>
            </a:r>
          </a:p>
          <a:p>
            <a:endParaRPr lang="en-US" sz="1600" dirty="0"/>
          </a:p>
          <a:p>
            <a:r>
              <a:rPr lang="en-US" sz="1600" b="1" dirty="0">
                <a:solidFill>
                  <a:schemeClr val="accent6"/>
                </a:solidFill>
              </a:rPr>
              <a:t>CREATE TABLE </a:t>
            </a:r>
            <a:r>
              <a:rPr lang="en-US" sz="1600" dirty="0"/>
              <a:t>ISP ( </a:t>
            </a:r>
            <a:r>
              <a:rPr lang="en-US" sz="1600" dirty="0" err="1"/>
              <a:t>Country_Code</a:t>
            </a:r>
            <a:r>
              <a:rPr lang="en-US" sz="1600" dirty="0"/>
              <a:t> asci(2), </a:t>
            </a:r>
            <a:r>
              <a:rPr lang="en-US" sz="1600" dirty="0" err="1"/>
              <a:t>State_Name</a:t>
            </a:r>
            <a:r>
              <a:rPr lang="en-US" sz="1600" dirty="0"/>
              <a:t> text, </a:t>
            </a:r>
            <a:r>
              <a:rPr lang="en-US" sz="1600" dirty="0" err="1"/>
              <a:t>Isp_Name</a:t>
            </a:r>
            <a:r>
              <a:rPr lang="en-US" sz="1600" dirty="0"/>
              <a:t> text, </a:t>
            </a:r>
            <a:r>
              <a:rPr lang="en-US" sz="1600" dirty="0" err="1"/>
              <a:t>No_of_users</a:t>
            </a:r>
            <a:r>
              <a:rPr lang="en-US" sz="1600" dirty="0"/>
              <a:t> </a:t>
            </a:r>
            <a:r>
              <a:rPr lang="en-US" sz="1600" dirty="0" err="1"/>
              <a:t>bigint</a:t>
            </a:r>
            <a:r>
              <a:rPr lang="en-US" sz="1600" dirty="0"/>
              <a:t>, </a:t>
            </a:r>
            <a:r>
              <a:rPr lang="en-US" sz="1600" dirty="0" err="1"/>
              <a:t>updated_ts</a:t>
            </a:r>
            <a:r>
              <a:rPr lang="en-US" sz="1600" dirty="0"/>
              <a:t> timestamp, </a:t>
            </a:r>
            <a:r>
              <a:rPr lang="en-US" sz="1600" b="1" dirty="0">
                <a:solidFill>
                  <a:schemeClr val="accent5">
                    <a:lumMod val="60000"/>
                    <a:lumOff val="40000"/>
                  </a:schemeClr>
                </a:solidFill>
              </a:rPr>
              <a:t>PRIMARY KEY </a:t>
            </a:r>
            <a:r>
              <a:rPr lang="en-US" sz="1600" dirty="0"/>
              <a:t>(</a:t>
            </a:r>
            <a:r>
              <a:rPr lang="en-US" sz="1600" dirty="0" err="1"/>
              <a:t>Country_Code</a:t>
            </a:r>
            <a:r>
              <a:rPr lang="en-US" sz="1600" dirty="0"/>
              <a:t>, </a:t>
            </a:r>
            <a:r>
              <a:rPr lang="en-US" sz="1600" dirty="0" err="1"/>
              <a:t>State_Name</a:t>
            </a:r>
            <a:r>
              <a:rPr lang="en-US" sz="1600" dirty="0"/>
              <a:t>, </a:t>
            </a:r>
            <a:r>
              <a:rPr lang="en-US" sz="1600" dirty="0" err="1"/>
              <a:t>Isp_Name</a:t>
            </a:r>
            <a:r>
              <a:rPr lang="en-US" sz="1600" dirty="0"/>
              <a:t>)</a:t>
            </a:r>
          </a:p>
          <a:p>
            <a:r>
              <a:rPr lang="en-US" sz="1600" dirty="0"/>
              <a:t>) </a:t>
            </a:r>
            <a:r>
              <a:rPr lang="en-US" sz="1600" b="1" dirty="0">
                <a:solidFill>
                  <a:schemeClr val="accent6"/>
                </a:solidFill>
              </a:rPr>
              <a:t>WITH CLUSTERING ORDER BY </a:t>
            </a:r>
            <a:r>
              <a:rPr lang="en-US" sz="1600" dirty="0"/>
              <a:t>(</a:t>
            </a:r>
            <a:r>
              <a:rPr lang="en-US" sz="1600" dirty="0" err="1"/>
              <a:t>State_Name</a:t>
            </a:r>
            <a:r>
              <a:rPr lang="en-US" sz="1600" dirty="0"/>
              <a:t>);</a:t>
            </a:r>
          </a:p>
          <a:p>
            <a:endParaRPr lang="en-US" sz="1600" dirty="0"/>
          </a:p>
        </p:txBody>
      </p:sp>
    </p:spTree>
    <p:extLst>
      <p:ext uri="{BB962C8B-B14F-4D97-AF65-F5344CB8AC3E}">
        <p14:creationId xmlns:p14="http://schemas.microsoft.com/office/powerpoint/2010/main" val="381587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Agenda</a:t>
            </a:r>
          </a:p>
        </p:txBody>
      </p:sp>
      <p:sp>
        <p:nvSpPr>
          <p:cNvPr id="4" name="Text Placeholder 3"/>
          <p:cNvSpPr>
            <a:spLocks noGrp="1"/>
          </p:cNvSpPr>
          <p:nvPr>
            <p:ph type="body" sz="quarter" idx="13"/>
          </p:nvPr>
        </p:nvSpPr>
        <p:spPr>
          <a:xfrm>
            <a:off x="0" y="355600"/>
            <a:ext cx="9144000" cy="6020370"/>
          </a:xfrm>
        </p:spPr>
        <p:txBody>
          <a:bodyPr>
            <a:normAutofit fontScale="55000" lnSpcReduction="20000"/>
          </a:bodyPr>
          <a:lstStyle/>
          <a:p>
            <a:r>
              <a:rPr lang="en-US" sz="3800" u="sng" dirty="0"/>
              <a:t>Day1 (Dec.19</a:t>
            </a:r>
            <a:r>
              <a:rPr lang="en-US" sz="3800" u="sng" baseline="30000" dirty="0"/>
              <a:t>th</a:t>
            </a:r>
            <a:r>
              <a:rPr lang="en-US" sz="3800" u="sng" dirty="0"/>
              <a:t>)</a:t>
            </a:r>
          </a:p>
          <a:p>
            <a:pPr marL="457200" indent="-457200">
              <a:buFont typeface="Arial" panose="020B0604020202020204" pitchFamily="34" charset="0"/>
              <a:buChar char="•"/>
            </a:pPr>
            <a:r>
              <a:rPr lang="en-US" sz="3800" dirty="0"/>
              <a:t>CAP Theorem</a:t>
            </a:r>
          </a:p>
          <a:p>
            <a:pPr marL="457200" indent="-457200">
              <a:buFont typeface="Arial" panose="020B0604020202020204" pitchFamily="34" charset="0"/>
              <a:buChar char="•"/>
            </a:pPr>
            <a:r>
              <a:rPr lang="en-US" sz="3800" dirty="0"/>
              <a:t>What is Cassandra?</a:t>
            </a:r>
          </a:p>
          <a:p>
            <a:pPr marL="457200" indent="-457200">
              <a:buFont typeface="Arial" panose="020B0604020202020204" pitchFamily="34" charset="0"/>
              <a:buChar char="•"/>
            </a:pPr>
            <a:r>
              <a:rPr lang="en-US" sz="3800" dirty="0"/>
              <a:t>History</a:t>
            </a:r>
          </a:p>
          <a:p>
            <a:pPr marL="457200" indent="-457200">
              <a:buFont typeface="Arial" panose="020B0604020202020204" pitchFamily="34" charset="0"/>
              <a:buChar char="•"/>
            </a:pPr>
            <a:r>
              <a:rPr lang="en-US" sz="3800" dirty="0"/>
              <a:t>Architecture</a:t>
            </a:r>
          </a:p>
          <a:p>
            <a:pPr lvl="4"/>
            <a:r>
              <a:rPr lang="en-US" sz="2900" dirty="0"/>
              <a:t>Node</a:t>
            </a:r>
          </a:p>
          <a:p>
            <a:pPr lvl="4"/>
            <a:r>
              <a:rPr lang="en-US" sz="2900" dirty="0"/>
              <a:t>Rack</a:t>
            </a:r>
          </a:p>
          <a:p>
            <a:pPr lvl="4"/>
            <a:r>
              <a:rPr lang="en-US" sz="2900" dirty="0"/>
              <a:t>Data Center (DC)</a:t>
            </a:r>
          </a:p>
          <a:p>
            <a:pPr lvl="4"/>
            <a:r>
              <a:rPr lang="en-US" sz="2900" dirty="0"/>
              <a:t>Cluster</a:t>
            </a:r>
          </a:p>
          <a:p>
            <a:pPr marL="457200" indent="-457200">
              <a:buFont typeface="Arial" panose="020B0604020202020204" pitchFamily="34" charset="0"/>
              <a:buChar char="•"/>
            </a:pPr>
            <a:r>
              <a:rPr lang="en-US" sz="3800" dirty="0"/>
              <a:t>Key concepts – Hands on</a:t>
            </a:r>
          </a:p>
          <a:p>
            <a:pPr lvl="4"/>
            <a:r>
              <a:rPr lang="en-US" sz="2900" dirty="0"/>
              <a:t>Replication Factory(RF) &amp; Replication Strategies</a:t>
            </a:r>
          </a:p>
          <a:p>
            <a:pPr lvl="4"/>
            <a:r>
              <a:rPr lang="en-US" sz="2900" dirty="0"/>
              <a:t>Key Space</a:t>
            </a:r>
          </a:p>
          <a:p>
            <a:pPr lvl="4"/>
            <a:r>
              <a:rPr lang="en-US" sz="2900" dirty="0"/>
              <a:t>Column Family(CF)</a:t>
            </a:r>
          </a:p>
          <a:p>
            <a:pPr lvl="4"/>
            <a:r>
              <a:rPr lang="en-US" sz="2900" dirty="0"/>
              <a:t>Partition Key(PK)</a:t>
            </a:r>
          </a:p>
          <a:p>
            <a:pPr lvl="4"/>
            <a:r>
              <a:rPr lang="en-US" sz="2900" dirty="0"/>
              <a:t>Clustered Key (CK)</a:t>
            </a:r>
          </a:p>
          <a:p>
            <a:pPr lvl="4"/>
            <a:r>
              <a:rPr lang="en-US" sz="2900" dirty="0"/>
              <a:t>Data types </a:t>
            </a:r>
          </a:p>
          <a:p>
            <a:pPr lvl="4"/>
            <a:r>
              <a:rPr lang="en-US" sz="2900" dirty="0"/>
              <a:t>TTL </a:t>
            </a:r>
          </a:p>
          <a:p>
            <a:pPr lvl="4"/>
            <a:r>
              <a:rPr lang="en-US" sz="2900" dirty="0"/>
              <a:t>Collection types, UDT &amp; UDF.</a:t>
            </a:r>
          </a:p>
          <a:p>
            <a:pPr marL="457200" indent="-457200">
              <a:buFont typeface="Arial" panose="020B0604020202020204" pitchFamily="34" charset="0"/>
              <a:buChar char="•"/>
            </a:pPr>
            <a:r>
              <a:rPr lang="en-US" sz="3800" dirty="0"/>
              <a:t>Data Model design with sample CF</a:t>
            </a:r>
          </a:p>
          <a:p>
            <a:pPr marL="457200" indent="-457200">
              <a:buFont typeface="Arial" panose="020B0604020202020204" pitchFamily="34" charset="0"/>
              <a:buChar char="•"/>
            </a:pPr>
            <a:r>
              <a:rPr lang="en-US" sz="3800" dirty="0"/>
              <a:t>Exercise -1 </a:t>
            </a:r>
            <a:endParaRPr lang="en-US" sz="2900" dirty="0"/>
          </a:p>
          <a:p>
            <a:endParaRPr lang="en-US" sz="2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705903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20</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Hotspots, Seed nodes &amp; Coordinators </a:t>
            </a:r>
          </a:p>
        </p:txBody>
      </p:sp>
      <p:sp>
        <p:nvSpPr>
          <p:cNvPr id="4" name="Text Placeholder 3"/>
          <p:cNvSpPr>
            <a:spLocks noGrp="1"/>
          </p:cNvSpPr>
          <p:nvPr>
            <p:ph type="body" sz="quarter" idx="13"/>
          </p:nvPr>
        </p:nvSpPr>
        <p:spPr>
          <a:xfrm>
            <a:off x="0" y="355600"/>
            <a:ext cx="9144000" cy="6020370"/>
          </a:xfrm>
        </p:spPr>
        <p:txBody>
          <a:bodyPr>
            <a:normAutofit fontScale="92500" lnSpcReduction="10000"/>
          </a:bodyPr>
          <a:lstStyle/>
          <a:p>
            <a:pPr marL="336550" lvl="4" indent="0" algn="just">
              <a:buNone/>
            </a:pPr>
            <a:r>
              <a:rPr lang="en-US" sz="1700" b="1" dirty="0"/>
              <a:t>Hotspots</a:t>
            </a:r>
            <a:r>
              <a:rPr lang="en-US" sz="1600" b="1" dirty="0"/>
              <a:t>: </a:t>
            </a:r>
            <a:r>
              <a:rPr lang="en-US" sz="1600" dirty="0"/>
              <a:t>Partitions are not even-sized, and some of the partitions are more loaded and accessed than others.</a:t>
            </a:r>
            <a:endParaRPr lang="en-US" sz="1400" dirty="0"/>
          </a:p>
          <a:p>
            <a:pPr marL="336550" lvl="4" indent="0" algn="just">
              <a:buNone/>
            </a:pPr>
            <a:r>
              <a:rPr lang="en-US" sz="1700" b="1" dirty="0"/>
              <a:t>Seed nodes: </a:t>
            </a:r>
            <a:r>
              <a:rPr lang="en-US" sz="1700" dirty="0"/>
              <a:t>Its recommended to use the minimum 2 seed nodes for the whole cluster. If its multi-dc, ensure one node from each DC. Refer YAML file “seeds” parameter  - preferred number is </a:t>
            </a:r>
            <a:r>
              <a:rPr lang="en-US" sz="1700" b="1" dirty="0" err="1"/>
              <a:t>round_down</a:t>
            </a:r>
            <a:r>
              <a:rPr lang="en-US" sz="1700" b="1" dirty="0"/>
              <a:t>(sqrt(#nodes in DC)) </a:t>
            </a:r>
            <a:r>
              <a:rPr lang="en-US" sz="1700" dirty="0"/>
              <a:t>in cluster. </a:t>
            </a:r>
          </a:p>
          <a:p>
            <a:pPr marL="336550" lvl="4" indent="0" algn="just">
              <a:buNone/>
            </a:pPr>
            <a:r>
              <a:rPr lang="en-US" dirty="0"/>
              <a:t>The ring can operate or boot without a seed; </a:t>
            </a:r>
            <a:r>
              <a:rPr lang="en-US" b="1" dirty="0"/>
              <a:t>however, you will not be able to add new nodes to the cluster</a:t>
            </a:r>
            <a:r>
              <a:rPr lang="en-US" dirty="0"/>
              <a:t>. It is recommended to configure multiple seeds in production system. `</a:t>
            </a:r>
            <a:endParaRPr lang="en-US" sz="1700" dirty="0"/>
          </a:p>
          <a:p>
            <a:pPr lvl="4" algn="just">
              <a:buFont typeface="Wingdings" panose="05000000000000000000" pitchFamily="2" charset="2"/>
              <a:buChar char="à"/>
            </a:pPr>
            <a:r>
              <a:rPr lang="en-US" sz="1700" dirty="0"/>
              <a:t>the process of bootstrapping - is to help initialize the cluster, initiate the gossip.</a:t>
            </a:r>
          </a:p>
          <a:p>
            <a:pPr lvl="4" algn="just">
              <a:buFont typeface="Wingdings" panose="05000000000000000000" pitchFamily="2" charset="2"/>
              <a:buChar char="à"/>
            </a:pPr>
            <a:r>
              <a:rPr lang="en-US" sz="1700" dirty="0"/>
              <a:t>A new node joining to cluster or removing existing node from cluster with help of gossip process.</a:t>
            </a:r>
          </a:p>
          <a:p>
            <a:pPr marL="336550" lvl="4" indent="0" algn="just">
              <a:buNone/>
            </a:pPr>
            <a:r>
              <a:rPr lang="en-US" sz="1500" dirty="0"/>
              <a:t>So once the cluster has the first few nodes, the subsequent nodes bootstrap by first contacting a seed node. Thereafter they exchange information through Cassandra’s Gossip Protocol. The seeds have no use after the cluster is up and running, unless at some point you decide to bring down the whole cluster and delete data and start afresh; at that point you could as well change the seed nodes. Making every node a seed node is not recommended because of increased maintenance and reduced gossip performance</a:t>
            </a:r>
          </a:p>
          <a:p>
            <a:pPr marL="336550" lvl="4" indent="0" algn="just">
              <a:buNone/>
            </a:pPr>
            <a:endParaRPr lang="en-US" sz="1500" dirty="0"/>
          </a:p>
          <a:p>
            <a:pPr marL="336550" lvl="4" indent="0" algn="just">
              <a:buNone/>
            </a:pPr>
            <a:r>
              <a:rPr lang="en-US" sz="1700" b="1" dirty="0"/>
              <a:t>Coordinators: </a:t>
            </a:r>
            <a:r>
              <a:rPr lang="en-US" sz="1700" dirty="0"/>
              <a:t>Every node can be a coordinator (as designed by Cassandra). Coordinator is picked by Cassandra per request and the only thing you can change is how it is picked - for example Round-Robin (default) or DC-aware, Latency Aware. This is found in the </a:t>
            </a:r>
            <a:r>
              <a:rPr lang="en-US" sz="1700" dirty="0" err="1"/>
              <a:t>cassandra.yaml</a:t>
            </a:r>
            <a:r>
              <a:rPr lang="en-US" sz="1700" dirty="0"/>
              <a:t> file “</a:t>
            </a:r>
            <a:r>
              <a:rPr lang="en-US" b="1" dirty="0" err="1"/>
              <a:t>request_scheduler</a:t>
            </a:r>
            <a:r>
              <a:rPr lang="en-US" b="1" dirty="0"/>
              <a:t>”</a:t>
            </a:r>
            <a:r>
              <a:rPr lang="en-US" sz="1700" dirty="0"/>
              <a:t>. So in a 10-node cluster, all nodes are capable of being coordinators but one of those nodes is picked by the algorithm specified in the </a:t>
            </a:r>
            <a:r>
              <a:rPr lang="en-US" sz="1700" dirty="0" err="1"/>
              <a:t>cassandra.yaml</a:t>
            </a:r>
            <a:r>
              <a:rPr lang="en-US" sz="1700" dirty="0"/>
              <a:t> file for a given request (of course you could write your own implementation using Java and override the setting).</a:t>
            </a:r>
            <a:endParaRPr lang="en-US" sz="2900" dirty="0"/>
          </a:p>
          <a:p>
            <a:pPr lvl="4"/>
            <a:endParaRPr lang="en-US" sz="29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7558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21</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Hotspots, Seed nodes &amp; Coordinators </a:t>
            </a:r>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1700" b="1" dirty="0"/>
              <a:t>Coordinators: </a:t>
            </a:r>
          </a:p>
          <a:p>
            <a:pPr lvl="4">
              <a:buFont typeface="Wingdings" panose="05000000000000000000" pitchFamily="2" charset="2"/>
              <a:buChar char="à"/>
            </a:pPr>
            <a:r>
              <a:rPr lang="en-US" sz="1700" dirty="0"/>
              <a:t>Its a node which receive the request from client and send the request to the actual node[hash(key) =&gt; token] depending upon the token. So all the nodes acts as coordinator node in cluster.</a:t>
            </a:r>
          </a:p>
          <a:p>
            <a:pPr lvl="4">
              <a:buFont typeface="Wingdings" panose="05000000000000000000" pitchFamily="2" charset="2"/>
              <a:buChar char="à"/>
            </a:pPr>
            <a:r>
              <a:rPr lang="en-US" sz="1700" dirty="0"/>
              <a:t>When data enters Cassandra, the partition key (row key) is hashed with a hashing algorithm, and the row is sent to its nodes by the value of the partition key hash.</a:t>
            </a:r>
          </a:p>
          <a:p>
            <a:pPr lvl="4">
              <a:buFont typeface="Wingdings" panose="05000000000000000000" pitchFamily="2" charset="2"/>
              <a:buChar char="à"/>
            </a:pPr>
            <a:r>
              <a:rPr lang="en-US" sz="1700" dirty="0"/>
              <a:t>The coordinator node is typically chosen by an algorithm which takes "network distance" into account. </a:t>
            </a:r>
          </a:p>
          <a:p>
            <a:pPr marL="336550" lvl="4" indent="0">
              <a:buNone/>
            </a:pPr>
            <a:r>
              <a:rPr lang="en-US" sz="1700" dirty="0">
                <a:hlinkClick r:id="rId2"/>
              </a:rPr>
              <a:t>http://opensourceconnections.com/blog/2013/09/12/getting-started-with-cassandra-data-partitioning/</a:t>
            </a:r>
            <a:endParaRPr lang="en-US" sz="1700" dirty="0"/>
          </a:p>
          <a:p>
            <a:pPr marL="336550" lvl="4" indent="0">
              <a:buNone/>
            </a:pPr>
            <a:endParaRPr lang="en-US" sz="1700" dirty="0"/>
          </a:p>
          <a:p>
            <a:pPr marL="336550" lvl="4" indent="0">
              <a:buNone/>
            </a:pPr>
            <a:endParaRPr lang="en-US" sz="1700" dirty="0"/>
          </a:p>
          <a:p>
            <a:pPr marL="336550" lvl="4" indent="0">
              <a:buNone/>
            </a:pPr>
            <a:endParaRPr lang="en-US" sz="1400" dirty="0"/>
          </a:p>
          <a:p>
            <a:pPr marL="336550" lvl="4" indent="0">
              <a:buNone/>
            </a:pPr>
            <a:endParaRPr lang="en-US" sz="1400" dirty="0"/>
          </a:p>
          <a:p>
            <a:pPr lvl="4"/>
            <a:endParaRPr lang="en-US" sz="2900" dirty="0"/>
          </a:p>
          <a:p>
            <a:pPr lvl="4"/>
            <a:endParaRPr lang="en-US" sz="2900" dirty="0"/>
          </a:p>
          <a:p>
            <a:pPr marL="457200" indent="-45720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a:stretch>
            <a:fillRect/>
          </a:stretch>
        </p:blipFill>
        <p:spPr>
          <a:xfrm>
            <a:off x="1955799" y="3111500"/>
            <a:ext cx="7112001" cy="3194050"/>
          </a:xfrm>
          <a:prstGeom prst="rect">
            <a:avLst/>
          </a:prstGeom>
        </p:spPr>
      </p:pic>
    </p:spTree>
    <p:extLst>
      <p:ext uri="{BB962C8B-B14F-4D97-AF65-F5344CB8AC3E}">
        <p14:creationId xmlns:p14="http://schemas.microsoft.com/office/powerpoint/2010/main" val="1114221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22</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Consistency levels(CL):</a:t>
            </a:r>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1700" dirty="0"/>
              <a:t>Recollect CAP, and consistency is: </a:t>
            </a:r>
            <a:r>
              <a:rPr lang="en-US" sz="1700" dirty="0">
                <a:sym typeface="Wingdings" panose="05000000000000000000" pitchFamily="2" charset="2"/>
              </a:rPr>
              <a:t>All the nodes/servers in the system/cluster should have the same data so anyone using/querying the system will get same copy regardless of which responsible server(s)/node(s) answers/responds to their request.</a:t>
            </a:r>
          </a:p>
          <a:p>
            <a:pPr marL="336550" lvl="4" indent="0">
              <a:buNone/>
            </a:pPr>
            <a:r>
              <a:rPr lang="en-US" sz="1700" dirty="0">
                <a:sym typeface="Wingdings" panose="05000000000000000000" pitchFamily="2" charset="2"/>
              </a:rPr>
              <a:t>*Cassandra is eventual consistency, not immediate.</a:t>
            </a:r>
          </a:p>
          <a:p>
            <a:pPr marL="336550" lvl="4" indent="0">
              <a:buNone/>
            </a:pPr>
            <a:r>
              <a:rPr lang="en-US" sz="1700" dirty="0">
                <a:sym typeface="Wingdings" panose="05000000000000000000" pitchFamily="2" charset="2"/>
                <a:hlinkClick r:id="rId2"/>
              </a:rPr>
              <a:t>http://docs.datastax.com/en/archived/cassandra/2.0/cassandra/dml/dml_config_consistency_c.html</a:t>
            </a: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endParaRPr lang="en-US" sz="1700" dirty="0">
              <a:sym typeface="Wingdings" panose="05000000000000000000" pitchFamily="2" charset="2"/>
            </a:endParaRPr>
          </a:p>
          <a:p>
            <a:pPr marL="336550" lvl="4" indent="0">
              <a:buNone/>
            </a:pPr>
            <a:r>
              <a:rPr lang="en-US" sz="2900" dirty="0"/>
              <a:t> </a:t>
            </a:r>
          </a:p>
          <a:p>
            <a:endParaRPr lang="en-US" dirty="0"/>
          </a:p>
        </p:txBody>
      </p:sp>
      <p:pic>
        <p:nvPicPr>
          <p:cNvPr id="5" name="Picture 4"/>
          <p:cNvPicPr>
            <a:picLocks noChangeAspect="1"/>
          </p:cNvPicPr>
          <p:nvPr/>
        </p:nvPicPr>
        <p:blipFill>
          <a:blip r:embed="rId3"/>
          <a:stretch>
            <a:fillRect/>
          </a:stretch>
        </p:blipFill>
        <p:spPr>
          <a:xfrm>
            <a:off x="4673600" y="2540000"/>
            <a:ext cx="4470399" cy="3835970"/>
          </a:xfrm>
          <a:prstGeom prst="rect">
            <a:avLst/>
          </a:prstGeom>
        </p:spPr>
      </p:pic>
      <p:pic>
        <p:nvPicPr>
          <p:cNvPr id="6" name="Picture 5"/>
          <p:cNvPicPr>
            <a:picLocks noChangeAspect="1"/>
          </p:cNvPicPr>
          <p:nvPr/>
        </p:nvPicPr>
        <p:blipFill>
          <a:blip r:embed="rId4"/>
          <a:stretch>
            <a:fillRect/>
          </a:stretch>
        </p:blipFill>
        <p:spPr>
          <a:xfrm>
            <a:off x="0" y="2540000"/>
            <a:ext cx="4673600" cy="3835970"/>
          </a:xfrm>
          <a:prstGeom prst="rect">
            <a:avLst/>
          </a:prstGeom>
        </p:spPr>
      </p:pic>
    </p:spTree>
    <p:extLst>
      <p:ext uri="{BB962C8B-B14F-4D97-AF65-F5344CB8AC3E}">
        <p14:creationId xmlns:p14="http://schemas.microsoft.com/office/powerpoint/2010/main" val="178539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23</a:t>
            </a:fld>
            <a:endParaRPr lang="en-US"/>
          </a:p>
        </p:txBody>
      </p:sp>
      <p:sp>
        <p:nvSpPr>
          <p:cNvPr id="3" name="Title 2"/>
          <p:cNvSpPr>
            <a:spLocks noGrp="1"/>
          </p:cNvSpPr>
          <p:nvPr>
            <p:ph type="title"/>
          </p:nvPr>
        </p:nvSpPr>
        <p:spPr>
          <a:xfrm>
            <a:off x="1" y="-84766"/>
            <a:ext cx="9143998" cy="440366"/>
          </a:xfrm>
        </p:spPr>
        <p:txBody>
          <a:bodyPr>
            <a:normAutofit fontScale="90000"/>
          </a:bodyPr>
          <a:lstStyle/>
          <a:p>
            <a:r>
              <a:rPr lang="en-US" dirty="0"/>
              <a:t>Hinted Handoffs</a:t>
            </a:r>
          </a:p>
        </p:txBody>
      </p:sp>
      <p:sp>
        <p:nvSpPr>
          <p:cNvPr id="4" name="Text Placeholder 3"/>
          <p:cNvSpPr>
            <a:spLocks noGrp="1"/>
          </p:cNvSpPr>
          <p:nvPr>
            <p:ph type="body" sz="quarter" idx="13"/>
          </p:nvPr>
        </p:nvSpPr>
        <p:spPr>
          <a:xfrm>
            <a:off x="0" y="355600"/>
            <a:ext cx="9144000" cy="6020370"/>
          </a:xfrm>
        </p:spPr>
        <p:txBody>
          <a:bodyPr>
            <a:normAutofit/>
          </a:bodyPr>
          <a:lstStyle/>
          <a:p>
            <a:endParaRPr lang="en-US" dirty="0"/>
          </a:p>
          <a:p>
            <a:pPr marL="457200" indent="-457200">
              <a:buFont typeface="Arial" panose="020B0604020202020204" pitchFamily="34" charset="0"/>
              <a:buChar char="•"/>
            </a:pPr>
            <a:endParaRPr lang="en-US" dirty="0"/>
          </a:p>
        </p:txBody>
      </p:sp>
      <p:pic>
        <p:nvPicPr>
          <p:cNvPr id="5" name="Picture 2" descr="Hinted Handoffs  Cassandra attempts to write a row to all replicas for that    row  If all replica nodes are not av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8" y="355600"/>
            <a:ext cx="9093951" cy="602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540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24</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CL(Q vs LQ vs EQ) and other consistencies </a:t>
            </a:r>
          </a:p>
        </p:txBody>
      </p:sp>
      <p:sp>
        <p:nvSpPr>
          <p:cNvPr id="4" name="Text Placeholder 3"/>
          <p:cNvSpPr>
            <a:spLocks noGrp="1"/>
          </p:cNvSpPr>
          <p:nvPr>
            <p:ph type="body" sz="quarter" idx="13"/>
          </p:nvPr>
        </p:nvSpPr>
        <p:spPr>
          <a:xfrm>
            <a:off x="0" y="355600"/>
            <a:ext cx="9144000" cy="6020370"/>
          </a:xfrm>
        </p:spPr>
        <p:txBody>
          <a:bodyPr>
            <a:normAutofit lnSpcReduction="10000"/>
          </a:bodyPr>
          <a:lstStyle/>
          <a:p>
            <a:pPr marL="336550" lvl="4" indent="0">
              <a:buNone/>
            </a:pPr>
            <a:r>
              <a:rPr lang="en-US" sz="1700" b="1" dirty="0"/>
              <a:t>Q(QUORUM</a:t>
            </a:r>
            <a:r>
              <a:rPr lang="en-US" sz="1600" b="1" dirty="0"/>
              <a:t>): </a:t>
            </a:r>
            <a:r>
              <a:rPr lang="en-US" sz="1600" dirty="0"/>
              <a:t>is not Cassandra concept, it is nothing but a majority, dictionary meaning is – “A gathering of the minimal number of members of an organization to conduct business”</a:t>
            </a:r>
          </a:p>
          <a:p>
            <a:pPr lvl="4">
              <a:buFont typeface="Wingdings" panose="05000000000000000000" pitchFamily="2" charset="2"/>
              <a:buChar char="à"/>
            </a:pPr>
            <a:r>
              <a:rPr lang="en-US" sz="1400" dirty="0"/>
              <a:t>A write must be written to the </a:t>
            </a:r>
            <a:r>
              <a:rPr lang="en-US" sz="1400" dirty="0">
                <a:hlinkClick r:id="rId2"/>
              </a:rPr>
              <a:t>commit log and </a:t>
            </a:r>
            <a:r>
              <a:rPr lang="en-US" sz="1400" dirty="0" err="1">
                <a:hlinkClick r:id="rId2"/>
              </a:rPr>
              <a:t>memtable</a:t>
            </a:r>
            <a:r>
              <a:rPr lang="en-US" sz="1400" dirty="0"/>
              <a:t> on a quorum of replica nodes across </a:t>
            </a:r>
            <a:r>
              <a:rPr lang="en-US" sz="1400" i="1" dirty="0"/>
              <a:t>all</a:t>
            </a:r>
            <a:r>
              <a:rPr lang="en-US" sz="1400" dirty="0"/>
              <a:t> datacenters; </a:t>
            </a:r>
          </a:p>
          <a:p>
            <a:pPr lvl="4">
              <a:buFont typeface="Wingdings" panose="05000000000000000000" pitchFamily="2" charset="2"/>
              <a:buChar char="à"/>
            </a:pPr>
            <a:r>
              <a:rPr lang="en-US" sz="1400" dirty="0"/>
              <a:t>Returns the record after a quorum of replicas from all </a:t>
            </a:r>
            <a:r>
              <a:rPr lang="en-US" sz="1400" dirty="0">
                <a:hlinkClick r:id="rId3"/>
              </a:rPr>
              <a:t>datacenters</a:t>
            </a:r>
            <a:r>
              <a:rPr lang="en-US" sz="1400" dirty="0"/>
              <a:t> has responded.</a:t>
            </a:r>
          </a:p>
          <a:p>
            <a:pPr marL="336550" lvl="4" indent="0">
              <a:buNone/>
            </a:pPr>
            <a:endParaRPr lang="en-US" sz="1400" dirty="0"/>
          </a:p>
          <a:p>
            <a:pPr marL="336550" lvl="4" indent="0">
              <a:buNone/>
            </a:pPr>
            <a:r>
              <a:rPr lang="en-US" sz="1400" dirty="0"/>
              <a:t> </a:t>
            </a:r>
          </a:p>
          <a:p>
            <a:pPr marL="336550" lvl="4" indent="0">
              <a:buNone/>
            </a:pPr>
            <a:endParaRPr lang="en-US" sz="1400" dirty="0"/>
          </a:p>
          <a:p>
            <a:pPr marL="336550" lvl="4" indent="0">
              <a:buNone/>
            </a:pPr>
            <a:r>
              <a:rPr lang="en-US" sz="1700" b="1" dirty="0"/>
              <a:t>LQ(LOCAL_QUORUM): </a:t>
            </a:r>
            <a:r>
              <a:rPr lang="en-US" sz="1600" dirty="0"/>
              <a:t>LOCAL_QUORUM level is calculated based on the replication factor of the same datacenter as the coordinator node. That is, even if the cluster has more than one datacenter, the quorum is calculated only with local replica nodes. It is Strong consistency. </a:t>
            </a:r>
          </a:p>
          <a:p>
            <a:pPr lvl="4">
              <a:buFont typeface="Wingdings" panose="05000000000000000000" pitchFamily="2" charset="2"/>
              <a:buChar char="à"/>
            </a:pPr>
            <a:r>
              <a:rPr lang="en-US" sz="1400" dirty="0"/>
              <a:t>A write must be written to the </a:t>
            </a:r>
            <a:r>
              <a:rPr lang="en-US" sz="1400" dirty="0">
                <a:hlinkClick r:id="rId2"/>
              </a:rPr>
              <a:t>commit log and </a:t>
            </a:r>
            <a:r>
              <a:rPr lang="en-US" sz="1400" dirty="0" err="1">
                <a:hlinkClick r:id="rId2"/>
              </a:rPr>
              <a:t>memtable</a:t>
            </a:r>
            <a:r>
              <a:rPr lang="en-US" sz="1400" dirty="0" err="1"/>
              <a:t>on</a:t>
            </a:r>
            <a:r>
              <a:rPr lang="en-US" sz="1400" dirty="0"/>
              <a:t> a quorum of replica nodes in the same datacenter as the </a:t>
            </a:r>
            <a:r>
              <a:rPr lang="en-US" sz="1400" dirty="0">
                <a:hlinkClick r:id="rId4"/>
              </a:rPr>
              <a:t>coordinator</a:t>
            </a:r>
            <a:r>
              <a:rPr lang="en-US" sz="1400" dirty="0"/>
              <a:t>. Avoids latency of inter-datacenter communication.</a:t>
            </a:r>
          </a:p>
          <a:p>
            <a:pPr lvl="4">
              <a:buFont typeface="Wingdings" panose="05000000000000000000" pitchFamily="2" charset="2"/>
              <a:buChar char="à"/>
            </a:pPr>
            <a:r>
              <a:rPr lang="en-US" sz="1400" dirty="0"/>
              <a:t>Returns the record after a quorum of replicas in the current datacenter as the </a:t>
            </a:r>
            <a:r>
              <a:rPr lang="en-US" sz="1400" dirty="0">
                <a:hlinkClick r:id="rId4"/>
              </a:rPr>
              <a:t>coordinator</a:t>
            </a:r>
            <a:r>
              <a:rPr lang="en-US" sz="1400" dirty="0"/>
              <a:t> has reported. Avoids latency of inter-datacenter communication</a:t>
            </a:r>
            <a:r>
              <a:rPr lang="en-US" dirty="0"/>
              <a:t>.</a:t>
            </a:r>
          </a:p>
          <a:p>
            <a:pPr marL="336550" lvl="4" indent="0">
              <a:buNone/>
            </a:pPr>
            <a:endParaRPr lang="en-US" sz="1400" dirty="0"/>
          </a:p>
          <a:p>
            <a:pPr marL="336550" lvl="4" indent="0">
              <a:buNone/>
            </a:pPr>
            <a:r>
              <a:rPr lang="en-US" sz="1700" b="1" dirty="0"/>
              <a:t>EQ(EACH_QUORUM): </a:t>
            </a:r>
            <a:r>
              <a:rPr lang="en-US" sz="1600" dirty="0"/>
              <a:t>EACH_QUORUM level is calculated based on the replication factor of the each &amp; every datacenter as the coordinator node. That is, if the cluster has more than one datacenter, the quorum is calculated with all data center replica nodes. Strong consistency.</a:t>
            </a:r>
          </a:p>
          <a:p>
            <a:pPr marL="336550" lvl="4" indent="0">
              <a:buNone/>
            </a:pPr>
            <a:r>
              <a:rPr lang="en-US" sz="1600" dirty="0"/>
              <a:t>Every datacenter in the cluster must reach a quorum based on that datacenter's replication factor in order for the read or write request to succeed. That is, for every datacenter in the cluster a quorum of replica nodes must respond to the coordinator node in order for the read or write request to succeed.</a:t>
            </a:r>
          </a:p>
          <a:p>
            <a:pPr lvl="4">
              <a:buFont typeface="Wingdings" panose="05000000000000000000" pitchFamily="2" charset="2"/>
              <a:buChar char="à"/>
            </a:pPr>
            <a:r>
              <a:rPr lang="en-US" sz="1600" dirty="0">
                <a:sym typeface="Wingdings" panose="05000000000000000000" pitchFamily="2" charset="2"/>
              </a:rPr>
              <a:t>A</a:t>
            </a:r>
            <a:r>
              <a:rPr lang="en-US" sz="1400" dirty="0"/>
              <a:t> write must be written to the </a:t>
            </a:r>
            <a:r>
              <a:rPr lang="en-US" sz="1400" dirty="0">
                <a:hlinkClick r:id="rId2"/>
              </a:rPr>
              <a:t>commit log and </a:t>
            </a:r>
            <a:r>
              <a:rPr lang="en-US" sz="1400" dirty="0" err="1">
                <a:hlinkClick r:id="rId2"/>
              </a:rPr>
              <a:t>memtable</a:t>
            </a:r>
            <a:r>
              <a:rPr lang="en-US" sz="1400" dirty="0"/>
              <a:t> on a quorum of replica nodes in </a:t>
            </a:r>
            <a:r>
              <a:rPr lang="en-US" sz="1400" dirty="0" err="1"/>
              <a:t>each</a:t>
            </a:r>
            <a:r>
              <a:rPr lang="en-US" sz="1400" dirty="0" err="1">
                <a:hlinkClick r:id="rId3"/>
              </a:rPr>
              <a:t>datacenter</a:t>
            </a:r>
            <a:r>
              <a:rPr lang="en-US" sz="1400" dirty="0"/>
              <a:t>.</a:t>
            </a:r>
          </a:p>
          <a:p>
            <a:pPr lvl="4">
              <a:buFont typeface="Wingdings" panose="05000000000000000000" pitchFamily="2" charset="2"/>
              <a:buChar char="à"/>
            </a:pPr>
            <a:r>
              <a:rPr lang="en-US" sz="1400" dirty="0"/>
              <a:t> Not supported for reads.</a:t>
            </a:r>
          </a:p>
          <a:p>
            <a:pPr marL="336550" lvl="4" indent="0">
              <a:buNone/>
            </a:pPr>
            <a:endParaRPr lang="en-US" sz="1400" dirty="0"/>
          </a:p>
          <a:p>
            <a:pPr marL="336550" lvl="4" indent="0">
              <a:buNone/>
            </a:pPr>
            <a:endParaRPr lang="en-US" sz="1400" dirty="0"/>
          </a:p>
          <a:p>
            <a:pPr marL="336550" lvl="4" indent="0">
              <a:buNone/>
            </a:pPr>
            <a:endParaRPr lang="en-US" sz="1400" dirty="0"/>
          </a:p>
          <a:p>
            <a:pPr lvl="4"/>
            <a:endParaRPr lang="en-US" sz="2900" dirty="0"/>
          </a:p>
          <a:p>
            <a:pPr lvl="4"/>
            <a:endParaRPr lang="en-US" sz="29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6186668"/>
              </p:ext>
            </p:extLst>
          </p:nvPr>
        </p:nvGraphicFramePr>
        <p:xfrm>
          <a:off x="508000" y="1587500"/>
          <a:ext cx="8343900" cy="635000"/>
        </p:xfrm>
        <a:graphic>
          <a:graphicData uri="http://schemas.openxmlformats.org/drawingml/2006/table">
            <a:tbl>
              <a:tblPr firstRow="1" bandRow="1">
                <a:tableStyleId>{5C22544A-7EE6-4342-B048-85BDC9FD1C3A}</a:tableStyleId>
              </a:tblPr>
              <a:tblGrid>
                <a:gridCol w="8343900">
                  <a:extLst>
                    <a:ext uri="{9D8B030D-6E8A-4147-A177-3AD203B41FA5}">
                      <a16:colId xmlns:a16="http://schemas.microsoft.com/office/drawing/2014/main" val="265536946"/>
                    </a:ext>
                  </a:extLst>
                </a:gridCol>
              </a:tblGrid>
              <a:tr h="635000">
                <a:tc>
                  <a:txBody>
                    <a:bodyPr/>
                    <a:lstStyle/>
                    <a:p>
                      <a:pPr marL="336550" lvl="4" indent="0">
                        <a:buNone/>
                      </a:pPr>
                      <a:r>
                        <a:rPr lang="en-US" sz="1400" dirty="0"/>
                        <a:t>quorum = (</a:t>
                      </a:r>
                      <a:r>
                        <a:rPr lang="en-US" sz="1400" dirty="0" err="1"/>
                        <a:t>sum_of_replication_factors</a:t>
                      </a:r>
                      <a:r>
                        <a:rPr lang="en-US" sz="1400" dirty="0"/>
                        <a:t> / 2) + 1</a:t>
                      </a:r>
                    </a:p>
                    <a:p>
                      <a:pPr marL="336550" lvl="4" indent="0">
                        <a:buNone/>
                      </a:pPr>
                      <a:r>
                        <a:rPr lang="en-US" sz="1400" dirty="0" err="1"/>
                        <a:t>sum_of_replication_factors</a:t>
                      </a:r>
                      <a:r>
                        <a:rPr lang="en-US" sz="1400" dirty="0"/>
                        <a:t> = datacenter1_RF + datacenter2_RF + . . . + </a:t>
                      </a:r>
                      <a:r>
                        <a:rPr lang="en-US" sz="1400" dirty="0" err="1"/>
                        <a:t>datacentern_RF</a:t>
                      </a:r>
                      <a:endParaRPr lang="en-US" sz="1400" dirty="0"/>
                    </a:p>
                  </a:txBody>
                  <a:tcPr/>
                </a:tc>
                <a:extLst>
                  <a:ext uri="{0D108BD9-81ED-4DB2-BD59-A6C34878D82A}">
                    <a16:rowId xmlns:a16="http://schemas.microsoft.com/office/drawing/2014/main" val="1623540301"/>
                  </a:ext>
                </a:extLst>
              </a:tr>
            </a:tbl>
          </a:graphicData>
        </a:graphic>
      </p:graphicFrame>
    </p:spTree>
    <p:extLst>
      <p:ext uri="{BB962C8B-B14F-4D97-AF65-F5344CB8AC3E}">
        <p14:creationId xmlns:p14="http://schemas.microsoft.com/office/powerpoint/2010/main" val="2118979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25</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CL(LQ VS Q vs EQ) and other consistencies </a:t>
            </a:r>
          </a:p>
        </p:txBody>
      </p:sp>
      <p:sp>
        <p:nvSpPr>
          <p:cNvPr id="4" name="Text Placeholder 3"/>
          <p:cNvSpPr>
            <a:spLocks noGrp="1"/>
          </p:cNvSpPr>
          <p:nvPr>
            <p:ph type="body" sz="quarter" idx="13"/>
          </p:nvPr>
        </p:nvSpPr>
        <p:spPr>
          <a:xfrm>
            <a:off x="-12700" y="355600"/>
            <a:ext cx="9144000" cy="6020370"/>
          </a:xfrm>
        </p:spPr>
        <p:txBody>
          <a:bodyPr>
            <a:normAutofit/>
          </a:bodyPr>
          <a:lstStyle/>
          <a:p>
            <a:pPr marL="336550" lvl="4" indent="0">
              <a:buNone/>
            </a:pPr>
            <a:r>
              <a:rPr lang="en-US" b="1" dirty="0"/>
              <a:t>Assuming cluster has 3 data centers with RF 3 in each dc and writing data</a:t>
            </a:r>
          </a:p>
          <a:p>
            <a:pPr marL="336550" lvl="4" indent="0">
              <a:buNone/>
            </a:pPr>
            <a:endParaRPr lang="en-US" b="1" dirty="0"/>
          </a:p>
          <a:p>
            <a:pPr marL="336550" lvl="4" indent="0">
              <a:buNone/>
            </a:pPr>
            <a:r>
              <a:rPr lang="en-US" b="1" dirty="0"/>
              <a:t>ALL: </a:t>
            </a:r>
            <a:r>
              <a:rPr lang="en-US" sz="1600" dirty="0"/>
              <a:t>Needs all 9 replicas to succeed. If any node is down the write fails.</a:t>
            </a:r>
          </a:p>
          <a:p>
            <a:pPr marL="336550" lvl="4" indent="0">
              <a:buNone/>
            </a:pPr>
            <a:r>
              <a:rPr lang="en-US" b="1" dirty="0"/>
              <a:t>EACH_QUORUM: </a:t>
            </a:r>
            <a:r>
              <a:rPr lang="en-US" sz="1600" dirty="0"/>
              <a:t>Needs 2 nodes in EACH DC to succeed. In this case 6 total nodes.</a:t>
            </a:r>
          </a:p>
          <a:p>
            <a:pPr marL="336550" lvl="4" indent="0">
              <a:buNone/>
            </a:pPr>
            <a:r>
              <a:rPr lang="en-US" b="1" dirty="0"/>
              <a:t>QUORUM: </a:t>
            </a:r>
            <a:r>
              <a:rPr lang="en-US" sz="1600" dirty="0"/>
              <a:t>Needs 5 nodes from ANY DC to succeed</a:t>
            </a:r>
          </a:p>
          <a:p>
            <a:pPr marL="336550" lvl="4" indent="0">
              <a:buNone/>
            </a:pPr>
            <a:r>
              <a:rPr lang="en-US" b="1" dirty="0"/>
              <a:t>LOCAL_QUORUM: </a:t>
            </a:r>
            <a:r>
              <a:rPr lang="en-US" sz="1600" dirty="0"/>
              <a:t>Needs 2 nodes from the LOCAL DC to succeed</a:t>
            </a:r>
          </a:p>
          <a:p>
            <a:pPr marL="336550" lvl="4" indent="0">
              <a:buNone/>
            </a:pPr>
            <a:r>
              <a:rPr lang="en-US" b="1" dirty="0"/>
              <a:t>ONE:</a:t>
            </a:r>
            <a:r>
              <a:rPr lang="en-US" dirty="0"/>
              <a:t> </a:t>
            </a:r>
            <a:r>
              <a:rPr lang="en-US" sz="1600" dirty="0"/>
              <a:t>Needs 1 node from the ANY DC to succeed</a:t>
            </a:r>
          </a:p>
          <a:p>
            <a:pPr marL="336550" lvl="4" indent="0">
              <a:buNone/>
            </a:pPr>
            <a:r>
              <a:rPr lang="en-US" b="1" dirty="0"/>
              <a:t>TWO:</a:t>
            </a:r>
            <a:r>
              <a:rPr lang="en-US" dirty="0"/>
              <a:t> </a:t>
            </a:r>
            <a:r>
              <a:rPr lang="en-US" sz="1600" dirty="0"/>
              <a:t>Needs 2 nodes from the ANY DC to succeed</a:t>
            </a:r>
          </a:p>
          <a:p>
            <a:pPr marL="336550" lvl="4" indent="0">
              <a:buNone/>
            </a:pPr>
            <a:r>
              <a:rPr lang="en-US" b="1" dirty="0"/>
              <a:t>THREE:</a:t>
            </a:r>
            <a:r>
              <a:rPr lang="en-US" dirty="0"/>
              <a:t> </a:t>
            </a:r>
            <a:r>
              <a:rPr lang="en-US" sz="1600" dirty="0"/>
              <a:t>Needs 3 nodes from the ANY DC to succeed</a:t>
            </a:r>
          </a:p>
          <a:p>
            <a:pPr marL="336550" lvl="4" indent="0">
              <a:buNone/>
            </a:pPr>
            <a:r>
              <a:rPr lang="en-US" b="1" dirty="0"/>
              <a:t>LOCAL_ONE:</a:t>
            </a:r>
            <a:r>
              <a:rPr lang="en-US" dirty="0"/>
              <a:t> </a:t>
            </a:r>
            <a:r>
              <a:rPr lang="en-US" sz="1600" dirty="0"/>
              <a:t>Needs 1 node from the LOCAL DC to succeed</a:t>
            </a:r>
          </a:p>
          <a:p>
            <a:pPr marL="336550" lvl="4" indent="0">
              <a:buNone/>
            </a:pPr>
            <a:r>
              <a:rPr lang="en-US" b="1" dirty="0"/>
              <a:t>ANY: </a:t>
            </a:r>
            <a:r>
              <a:rPr lang="en-US" sz="1600" dirty="0"/>
              <a:t>Just has to successfully write a </a:t>
            </a:r>
            <a:r>
              <a:rPr lang="en-US" sz="1600" b="1" u="sng" dirty="0"/>
              <a:t>hinted handoff</a:t>
            </a:r>
            <a:r>
              <a:rPr lang="en-US" sz="1600" dirty="0"/>
              <a:t>. Which is normally a mechanism used for making sure a write is retried by the database. </a:t>
            </a:r>
            <a:r>
              <a:rPr lang="en-US" sz="1600" u="sng" dirty="0">
                <a:solidFill>
                  <a:schemeClr val="accent6"/>
                </a:solidFill>
              </a:rPr>
              <a:t>DO NOT USE/PREFERRED</a:t>
            </a:r>
          </a:p>
          <a:p>
            <a:pPr marL="336550" lvl="4" indent="0">
              <a:buNone/>
            </a:pPr>
            <a:endParaRPr lang="en-US" sz="1600" u="sng" dirty="0">
              <a:solidFill>
                <a:schemeClr val="accent6"/>
              </a:solidFill>
            </a:endParaRPr>
          </a:p>
          <a:p>
            <a:pPr marL="336550" lvl="4" indent="0">
              <a:buNone/>
            </a:pPr>
            <a:r>
              <a:rPr lang="en-US" b="1" dirty="0"/>
              <a:t>SERIAL:</a:t>
            </a:r>
            <a:r>
              <a:rPr lang="en-US" dirty="0"/>
              <a:t> </a:t>
            </a:r>
            <a:r>
              <a:rPr lang="en-US" sz="1600" dirty="0"/>
              <a:t>Like QUORUM. Needs 5 nodes from the ANY DC to succeed. But also has a lot of extra traffic (at least 4x round trips) to enforce order and consistency.</a:t>
            </a:r>
          </a:p>
          <a:p>
            <a:pPr marL="336550" lvl="4" indent="0">
              <a:buNone/>
            </a:pPr>
            <a:r>
              <a:rPr lang="en-US" b="1" dirty="0"/>
              <a:t>LOCAL_SERIAL:</a:t>
            </a:r>
            <a:r>
              <a:rPr lang="en-US" dirty="0"/>
              <a:t> </a:t>
            </a:r>
            <a:r>
              <a:rPr lang="en-US" sz="1600" dirty="0"/>
              <a:t>LOCAL_SERIAL is like LOCAL_QUORUM</a:t>
            </a:r>
          </a:p>
          <a:p>
            <a:pPr marL="336550" lvl="4" indent="0">
              <a:buNone/>
            </a:pPr>
            <a:r>
              <a:rPr lang="en-US" sz="1100" b="1" dirty="0">
                <a:highlight>
                  <a:srgbClr val="FFFF00"/>
                </a:highlight>
              </a:rPr>
              <a:t>LOCAL_SERIAL</a:t>
            </a:r>
            <a:r>
              <a:rPr lang="en-US" sz="1100" dirty="0">
                <a:highlight>
                  <a:srgbClr val="FFFF00"/>
                </a:highlight>
              </a:rPr>
              <a:t> and </a:t>
            </a:r>
            <a:r>
              <a:rPr lang="en-US" sz="1100" b="1" dirty="0">
                <a:highlight>
                  <a:srgbClr val="FFFF00"/>
                </a:highlight>
              </a:rPr>
              <a:t>SERIAL</a:t>
            </a:r>
            <a:r>
              <a:rPr lang="en-US" sz="1100" dirty="0">
                <a:highlight>
                  <a:srgbClr val="FFFF00"/>
                </a:highlight>
              </a:rPr>
              <a:t> are used for so-called lightweight transactions (LWTs), when replicas need to coordinate between them before applying the change. </a:t>
            </a:r>
            <a:r>
              <a:rPr lang="en-US" sz="1100" b="1" dirty="0">
                <a:highlight>
                  <a:srgbClr val="FFFF00"/>
                </a:highlight>
              </a:rPr>
              <a:t>SERIAL</a:t>
            </a:r>
            <a:r>
              <a:rPr lang="en-US" sz="1100" dirty="0">
                <a:highlight>
                  <a:srgbClr val="FFFF00"/>
                </a:highlight>
              </a:rPr>
              <a:t> requires all replicas in all data centers to coordinate, and </a:t>
            </a:r>
            <a:r>
              <a:rPr lang="en-US" sz="1100" b="1" dirty="0">
                <a:highlight>
                  <a:srgbClr val="FFFF00"/>
                </a:highlight>
              </a:rPr>
              <a:t>LOCAL_SERIAL</a:t>
            </a:r>
            <a:r>
              <a:rPr lang="en-US" sz="1100" dirty="0">
                <a:highlight>
                  <a:srgbClr val="FFFF00"/>
                </a:highlight>
              </a:rPr>
              <a:t> - only replicas in the local data center.</a:t>
            </a:r>
          </a:p>
          <a:p>
            <a:pPr marL="336550" lvl="4" indent="0">
              <a:buNone/>
            </a:pPr>
            <a:endParaRPr lang="en-US" dirty="0"/>
          </a:p>
          <a:p>
            <a:pPr marL="336550" lvl="4" indent="0">
              <a:buNone/>
            </a:pPr>
            <a:endParaRPr lang="en-US" b="1" dirty="0"/>
          </a:p>
          <a:p>
            <a:pPr marL="336550" lvl="4" indent="0">
              <a:buNone/>
            </a:pPr>
            <a:endParaRPr lang="en-US" sz="1400" dirty="0"/>
          </a:p>
          <a:p>
            <a:pPr lvl="4"/>
            <a:endParaRPr lang="en-US" sz="2900" dirty="0"/>
          </a:p>
          <a:p>
            <a:pPr lvl="4"/>
            <a:endParaRPr lang="en-US" sz="29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63652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26</a:t>
            </a:fld>
            <a:endParaRPr lang="en-US"/>
          </a:p>
        </p:txBody>
      </p:sp>
      <p:sp>
        <p:nvSpPr>
          <p:cNvPr id="3" name="Title 2"/>
          <p:cNvSpPr>
            <a:spLocks noGrp="1"/>
          </p:cNvSpPr>
          <p:nvPr>
            <p:ph type="title"/>
          </p:nvPr>
        </p:nvSpPr>
        <p:spPr>
          <a:xfrm>
            <a:off x="1" y="-84766"/>
            <a:ext cx="9143998" cy="440366"/>
          </a:xfrm>
        </p:spPr>
        <p:txBody>
          <a:bodyPr>
            <a:normAutofit fontScale="90000"/>
          </a:bodyPr>
          <a:lstStyle/>
          <a:p>
            <a:r>
              <a:rPr lang="en-US" dirty="0"/>
              <a:t>Tunable Data Consistency</a:t>
            </a:r>
          </a:p>
        </p:txBody>
      </p:sp>
      <p:sp>
        <p:nvSpPr>
          <p:cNvPr id="4" name="Text Placeholder 3"/>
          <p:cNvSpPr>
            <a:spLocks noGrp="1"/>
          </p:cNvSpPr>
          <p:nvPr>
            <p:ph type="body" sz="quarter" idx="13"/>
          </p:nvPr>
        </p:nvSpPr>
        <p:spPr>
          <a:xfrm>
            <a:off x="0" y="355600"/>
            <a:ext cx="9144000" cy="6020370"/>
          </a:xfrm>
        </p:spPr>
        <p:txBody>
          <a:bodyPr>
            <a:normAutofit/>
          </a:bodyPr>
          <a:lstStyle/>
          <a:p>
            <a:endParaRPr lang="en-US" dirty="0"/>
          </a:p>
          <a:p>
            <a:pPr marL="457200" indent="-457200">
              <a:buFont typeface="Arial" panose="020B0604020202020204" pitchFamily="34" charset="0"/>
              <a:buChar char="•"/>
            </a:pPr>
            <a:endParaRPr lang="en-US" dirty="0"/>
          </a:p>
        </p:txBody>
      </p:sp>
      <p:pic>
        <p:nvPicPr>
          <p:cNvPr id="10242" name="Picture 2" descr="Tunable Data Consistency  Choose  between strong and eventual    consistency (All to any node responding)    depending 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00"/>
            <a:ext cx="9143999" cy="602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592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27</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Consistency Calculation:</a:t>
            </a:r>
          </a:p>
        </p:txBody>
      </p:sp>
      <p:sp>
        <p:nvSpPr>
          <p:cNvPr id="4" name="Text Placeholder 3"/>
          <p:cNvSpPr>
            <a:spLocks noGrp="1"/>
          </p:cNvSpPr>
          <p:nvPr>
            <p:ph type="body" sz="quarter" idx="13"/>
          </p:nvPr>
        </p:nvSpPr>
        <p:spPr>
          <a:xfrm>
            <a:off x="0" y="355600"/>
            <a:ext cx="9144000" cy="6020370"/>
          </a:xfrm>
        </p:spPr>
        <p:txBody>
          <a:bodyPr>
            <a:normAutofit/>
          </a:bodyPr>
          <a:lstStyle/>
          <a:p>
            <a:pPr marL="457200" indent="-457200">
              <a:buFont typeface="Arial" panose="020B0604020202020204" pitchFamily="34" charset="0"/>
              <a:buChar char="•"/>
            </a:pPr>
            <a:r>
              <a:rPr lang="en-US" sz="2200" dirty="0"/>
              <a:t>Reliability of read and write operations depends on the consistency used to verify the operation. </a:t>
            </a:r>
          </a:p>
          <a:p>
            <a:pPr marL="457200" indent="-457200">
              <a:buFont typeface="Arial" panose="020B0604020202020204" pitchFamily="34" charset="0"/>
              <a:buChar char="•"/>
            </a:pPr>
            <a:r>
              <a:rPr lang="en-US" sz="2200" b="1" u="sng" dirty="0"/>
              <a:t>Strong consistency</a:t>
            </a:r>
            <a:r>
              <a:rPr lang="en-US" sz="2200" dirty="0"/>
              <a:t> can be guaranteed when the following condition is true:</a:t>
            </a:r>
          </a:p>
          <a:p>
            <a:r>
              <a:rPr lang="en-US" sz="2200" dirty="0"/>
              <a:t>     </a:t>
            </a:r>
            <a:r>
              <a:rPr lang="en-US" sz="2200" b="1" dirty="0">
                <a:solidFill>
                  <a:schemeClr val="accent6"/>
                </a:solidFill>
              </a:rPr>
              <a:t>R + W &gt; N</a:t>
            </a:r>
          </a:p>
          <a:p>
            <a:pPr marL="457200" indent="-457200">
              <a:buFont typeface="Arial" panose="020B0604020202020204" pitchFamily="34" charset="0"/>
              <a:buChar char="•"/>
            </a:pPr>
            <a:r>
              <a:rPr lang="en-US" sz="2200" b="1" u="sng" dirty="0"/>
              <a:t>Eventual consistency</a:t>
            </a:r>
            <a:r>
              <a:rPr lang="en-US" sz="2200" b="1" dirty="0"/>
              <a:t> </a:t>
            </a:r>
            <a:r>
              <a:rPr lang="en-US" sz="2200" dirty="0"/>
              <a:t>occurs if the following condition is true:</a:t>
            </a:r>
          </a:p>
          <a:p>
            <a:r>
              <a:rPr lang="en-US" sz="2200" dirty="0"/>
              <a:t>	</a:t>
            </a:r>
            <a:r>
              <a:rPr lang="en-US" sz="2200" b="1" dirty="0">
                <a:solidFill>
                  <a:schemeClr val="accent6"/>
                </a:solidFill>
              </a:rPr>
              <a:t>R + W &lt;= N</a:t>
            </a:r>
          </a:p>
          <a:p>
            <a:r>
              <a:rPr lang="en-US" sz="2200" dirty="0"/>
              <a:t>Where,</a:t>
            </a:r>
          </a:p>
          <a:p>
            <a:pPr lvl="4"/>
            <a:r>
              <a:rPr lang="en-US" sz="1600" dirty="0"/>
              <a:t>R is the consistency level of read operations</a:t>
            </a:r>
          </a:p>
          <a:p>
            <a:pPr lvl="4"/>
            <a:r>
              <a:rPr lang="en-US" sz="1600" dirty="0"/>
              <a:t>W is the consistency level of write operations</a:t>
            </a:r>
          </a:p>
          <a:p>
            <a:pPr lvl="4"/>
            <a:r>
              <a:rPr lang="en-US" sz="1600" dirty="0"/>
              <a:t>N is the number of replicas(RF)</a:t>
            </a:r>
          </a:p>
          <a:p>
            <a:pPr marL="336550" lvl="4" indent="0">
              <a:buNone/>
            </a:pPr>
            <a:endParaRPr lang="en-US" sz="1600" dirty="0"/>
          </a:p>
          <a:p>
            <a:r>
              <a:rPr lang="en-US" sz="1800" dirty="0"/>
              <a:t>*Number of nodes is not that important, more important is the RF i.e. how many nodes have the copy of the data.</a:t>
            </a:r>
          </a:p>
          <a:p>
            <a:pPr marL="285750" indent="-285750">
              <a:buFont typeface="Arial" panose="020B0604020202020204" pitchFamily="34" charset="0"/>
              <a:buChar char="•"/>
            </a:pPr>
            <a:r>
              <a:rPr lang="en-US" sz="1800" dirty="0"/>
              <a:t>Strong consistency nothing but </a:t>
            </a:r>
            <a:r>
              <a:rPr lang="en-US" sz="1800" u="sng" dirty="0"/>
              <a:t>immediate consistency</a:t>
            </a:r>
            <a:r>
              <a:rPr lang="en-US" sz="1800" dirty="0"/>
              <a:t>.</a:t>
            </a:r>
          </a:p>
          <a:p>
            <a:pPr marL="285750" indent="-285750">
              <a:buFont typeface="Arial" panose="020B0604020202020204" pitchFamily="34" charset="0"/>
              <a:buChar char="•"/>
            </a:pPr>
            <a:r>
              <a:rPr lang="en-US" sz="1800" dirty="0"/>
              <a:t>Knowledge check at below URL:</a:t>
            </a:r>
            <a:endParaRPr lang="en-US" sz="1800" dirty="0">
              <a:hlinkClick r:id="rId2"/>
            </a:endParaRPr>
          </a:p>
          <a:p>
            <a:r>
              <a:rPr lang="en-US" sz="1800" dirty="0">
                <a:hlinkClick r:id="rId2"/>
              </a:rPr>
              <a:t>https://www.ecyrd.com/cassandracalculator/</a:t>
            </a:r>
            <a:endParaRPr lang="en-US" sz="1800" dirty="0"/>
          </a:p>
          <a:p>
            <a:endParaRPr lang="en-US" sz="1800" dirty="0"/>
          </a:p>
        </p:txBody>
      </p:sp>
    </p:spTree>
    <p:extLst>
      <p:ext uri="{BB962C8B-B14F-4D97-AF65-F5344CB8AC3E}">
        <p14:creationId xmlns:p14="http://schemas.microsoft.com/office/powerpoint/2010/main" val="1189883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28</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Commit Log, MemTable &amp; </a:t>
            </a:r>
            <a:r>
              <a:rPr lang="en-US" dirty="0" err="1"/>
              <a:t>SSTable</a:t>
            </a: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1600" dirty="0"/>
              <a:t>Cassandra writes are first written to the </a:t>
            </a:r>
            <a:r>
              <a:rPr lang="en-US" sz="1600" dirty="0" err="1">
                <a:hlinkClick r:id="rId2"/>
              </a:rPr>
              <a:t>CommitLog</a:t>
            </a:r>
            <a:r>
              <a:rPr lang="en-US" sz="1600" dirty="0"/>
              <a:t>, and then to a per-</a:t>
            </a:r>
            <a:r>
              <a:rPr lang="en-US" sz="1600" dirty="0" err="1"/>
              <a:t>ColumnFamily</a:t>
            </a:r>
            <a:r>
              <a:rPr lang="en-US" sz="1600" dirty="0"/>
              <a:t> structure called a </a:t>
            </a:r>
            <a:r>
              <a:rPr lang="en-US" sz="1600" dirty="0" err="1"/>
              <a:t>Memtable</a:t>
            </a:r>
            <a:r>
              <a:rPr lang="en-US" sz="1600" dirty="0"/>
              <a:t>. </a:t>
            </a:r>
          </a:p>
          <a:p>
            <a:pPr marL="336550" lvl="4" indent="0">
              <a:buNone/>
            </a:pPr>
            <a:r>
              <a:rPr lang="en-US" sz="1600" dirty="0">
                <a:sym typeface="Wingdings" panose="05000000000000000000" pitchFamily="2" charset="2"/>
              </a:rPr>
              <a:t></a:t>
            </a:r>
            <a:r>
              <a:rPr lang="en-US" sz="1600" dirty="0"/>
              <a:t>When a </a:t>
            </a:r>
            <a:r>
              <a:rPr lang="en-US" sz="1600" dirty="0" err="1"/>
              <a:t>Memtable</a:t>
            </a:r>
            <a:r>
              <a:rPr lang="en-US" sz="1600" dirty="0"/>
              <a:t> is full or </a:t>
            </a:r>
            <a:r>
              <a:rPr lang="en-US" sz="1600" dirty="0" err="1"/>
              <a:t>CommitLog</a:t>
            </a:r>
            <a:r>
              <a:rPr lang="en-US" sz="1600" dirty="0"/>
              <a:t> is reached certain threshold, then </a:t>
            </a:r>
            <a:r>
              <a:rPr lang="en-US" sz="1600" dirty="0">
                <a:hlinkClick r:id="rId3"/>
              </a:rPr>
              <a:t>it is written to disk as an </a:t>
            </a:r>
            <a:r>
              <a:rPr lang="en-US" sz="1600" dirty="0" err="1">
                <a:hlinkClick r:id="rId3"/>
              </a:rPr>
              <a:t>SSTable</a:t>
            </a:r>
            <a:r>
              <a:rPr lang="en-US" sz="1600" dirty="0"/>
              <a:t>.</a:t>
            </a:r>
            <a:endParaRPr lang="en-US" sz="1600" b="1" u="sng" dirty="0"/>
          </a:p>
          <a:p>
            <a:pPr marL="336550" lvl="4" indent="0">
              <a:buNone/>
            </a:pPr>
            <a:r>
              <a:rPr lang="en-US" b="1" u="sng" dirty="0"/>
              <a:t>Commit Log: </a:t>
            </a:r>
            <a:r>
              <a:rPr lang="en-US" sz="1600" dirty="0"/>
              <a:t>is for data recovery purpose if any failure happens. Ex: If the machine goes down or Cassandra crashes you would lose data on that node. TO avoid losing data, in addition to keeping recent changes in memory Cassandra writes the changes to its </a:t>
            </a:r>
            <a:r>
              <a:rPr lang="en-US" sz="1600" dirty="0" err="1"/>
              <a:t>CommitLog</a:t>
            </a:r>
            <a:r>
              <a:rPr lang="en-US" sz="1600" dirty="0"/>
              <a:t>.</a:t>
            </a:r>
          </a:p>
          <a:p>
            <a:pPr marL="336550" lvl="4" indent="0">
              <a:buNone/>
            </a:pPr>
            <a:r>
              <a:rPr lang="en-US" b="1" u="sng" dirty="0" err="1"/>
              <a:t>Memtable</a:t>
            </a:r>
            <a:r>
              <a:rPr lang="en-US" b="1" u="sng" dirty="0"/>
              <a:t>:</a:t>
            </a:r>
            <a:r>
              <a:rPr lang="en-US" dirty="0"/>
              <a:t> </a:t>
            </a:r>
            <a:r>
              <a:rPr lang="en-US" sz="1600" dirty="0"/>
              <a:t>A </a:t>
            </a:r>
            <a:r>
              <a:rPr lang="en-US" sz="1600" dirty="0" err="1"/>
              <a:t>Memtable</a:t>
            </a:r>
            <a:r>
              <a:rPr lang="en-US" sz="1600" dirty="0"/>
              <a:t> is basically a write-back cache of data rows that can be looked up by key -- that is, unlike a write-through cache, writes are batched up in the </a:t>
            </a:r>
            <a:r>
              <a:rPr lang="en-US" sz="1600" dirty="0" err="1"/>
              <a:t>Memtable</a:t>
            </a:r>
            <a:r>
              <a:rPr lang="en-US" sz="1600" dirty="0"/>
              <a:t> until it is full, when it is flushed.</a:t>
            </a:r>
          </a:p>
          <a:p>
            <a:pPr marL="336550" lvl="4" indent="0">
              <a:buNone/>
            </a:pPr>
            <a:r>
              <a:rPr lang="en-US" b="1" u="sng" dirty="0" err="1"/>
              <a:t>SSTable</a:t>
            </a:r>
            <a:r>
              <a:rPr lang="en-US" b="1" u="sng" dirty="0"/>
              <a:t>: </a:t>
            </a:r>
            <a:r>
              <a:rPr lang="en-US" sz="1600" dirty="0"/>
              <a:t>Cassandra creates a new </a:t>
            </a:r>
            <a:r>
              <a:rPr lang="en-US" sz="1600" dirty="0" err="1"/>
              <a:t>SSTable</a:t>
            </a:r>
            <a:r>
              <a:rPr lang="en-US" sz="1600" dirty="0"/>
              <a:t> when the data of a column family in </a:t>
            </a:r>
            <a:r>
              <a:rPr lang="en-US" sz="1600" dirty="0" err="1"/>
              <a:t>Memtable</a:t>
            </a:r>
            <a:r>
              <a:rPr lang="en-US" sz="1600" dirty="0"/>
              <a:t> is flushed to disk. </a:t>
            </a:r>
            <a:r>
              <a:rPr lang="en-US" sz="1600" dirty="0" err="1"/>
              <a:t>SSTable</a:t>
            </a:r>
            <a:r>
              <a:rPr lang="en-US" sz="1600" dirty="0"/>
              <a:t> stands for </a:t>
            </a:r>
            <a:r>
              <a:rPr lang="en-US" sz="1600" b="1" i="1" dirty="0"/>
              <a:t>S</a:t>
            </a:r>
            <a:r>
              <a:rPr lang="en-US" sz="1600" i="1" dirty="0"/>
              <a:t>orted </a:t>
            </a:r>
            <a:r>
              <a:rPr lang="en-US" sz="1600" b="1" i="1" dirty="0"/>
              <a:t>S</a:t>
            </a:r>
            <a:r>
              <a:rPr lang="en-US" sz="1600" i="1" dirty="0"/>
              <a:t>trings </a:t>
            </a:r>
            <a:r>
              <a:rPr lang="en-US" sz="1600" b="1" i="1" dirty="0"/>
              <a:t>T</a:t>
            </a:r>
            <a:r>
              <a:rPr lang="en-US" sz="1600" i="1" dirty="0"/>
              <a:t>able </a:t>
            </a:r>
            <a:r>
              <a:rPr lang="en-US" sz="1600" dirty="0"/>
              <a:t>a concept borrowed from Google </a:t>
            </a:r>
            <a:r>
              <a:rPr lang="en-US" sz="1600" dirty="0" err="1"/>
              <a:t>BigTable</a:t>
            </a:r>
            <a:r>
              <a:rPr lang="en-US" sz="1600" dirty="0"/>
              <a:t> which stores a set of </a:t>
            </a:r>
            <a:r>
              <a:rPr lang="en-US" sz="1600" b="1" dirty="0"/>
              <a:t>immutable</a:t>
            </a:r>
            <a:r>
              <a:rPr lang="en-US" sz="1600" dirty="0"/>
              <a:t> row fragments in sorted order based on row keys. </a:t>
            </a:r>
            <a:r>
              <a:rPr lang="en-US" sz="1600" dirty="0" err="1"/>
              <a:t>SSTable</a:t>
            </a:r>
            <a:r>
              <a:rPr lang="en-US" sz="1600" dirty="0"/>
              <a:t> files of a </a:t>
            </a:r>
            <a:r>
              <a:rPr lang="en-US" sz="1600" dirty="0">
                <a:solidFill>
                  <a:schemeClr val="accent6"/>
                </a:solidFill>
              </a:rPr>
              <a:t>column family are stored in its respective column family directory</a:t>
            </a:r>
            <a:r>
              <a:rPr lang="en-US" sz="1600" dirty="0"/>
              <a:t>.</a:t>
            </a:r>
          </a:p>
          <a:p>
            <a:endParaRPr lang="en-US" dirty="0"/>
          </a:p>
          <a:p>
            <a:endParaRPr lang="en-US" dirty="0"/>
          </a:p>
          <a:p>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4"/>
          <a:stretch>
            <a:fillRect/>
          </a:stretch>
        </p:blipFill>
        <p:spPr>
          <a:xfrm>
            <a:off x="-1" y="4165599"/>
            <a:ext cx="9143999" cy="2210371"/>
          </a:xfrm>
          <a:prstGeom prst="rect">
            <a:avLst/>
          </a:prstGeom>
        </p:spPr>
      </p:pic>
    </p:spTree>
    <p:extLst>
      <p:ext uri="{BB962C8B-B14F-4D97-AF65-F5344CB8AC3E}">
        <p14:creationId xmlns:p14="http://schemas.microsoft.com/office/powerpoint/2010/main" val="301071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29</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Commit Log, MemTable &amp; </a:t>
            </a:r>
            <a:r>
              <a:rPr lang="en-US" dirty="0" err="1"/>
              <a:t>SSTable</a:t>
            </a:r>
            <a:endParaRPr lang="en-US" dirty="0"/>
          </a:p>
        </p:txBody>
      </p:sp>
      <p:sp>
        <p:nvSpPr>
          <p:cNvPr id="4" name="Text Placeholder 3"/>
          <p:cNvSpPr>
            <a:spLocks noGrp="1"/>
          </p:cNvSpPr>
          <p:nvPr>
            <p:ph type="body" sz="quarter" idx="13"/>
          </p:nvPr>
        </p:nvSpPr>
        <p:spPr>
          <a:xfrm>
            <a:off x="0" y="355600"/>
            <a:ext cx="9144000" cy="6020370"/>
          </a:xfrm>
        </p:spPr>
        <p:txBody>
          <a:bodyPr>
            <a:normAutofit fontScale="70000" lnSpcReduction="20000"/>
          </a:bodyPr>
          <a:lstStyle/>
          <a:p>
            <a:r>
              <a:rPr lang="en-US" dirty="0">
                <a:sym typeface="Wingdings" panose="05000000000000000000" pitchFamily="2" charset="2"/>
              </a:rPr>
              <a:t></a:t>
            </a:r>
            <a:r>
              <a:rPr lang="en-US" dirty="0" err="1"/>
              <a:t>Memtables</a:t>
            </a:r>
            <a:r>
              <a:rPr lang="en-US" dirty="0"/>
              <a:t> and </a:t>
            </a:r>
            <a:r>
              <a:rPr lang="en-US" dirty="0" err="1"/>
              <a:t>SSTables</a:t>
            </a:r>
            <a:r>
              <a:rPr lang="en-US" dirty="0"/>
              <a:t> are maintained per table. </a:t>
            </a:r>
          </a:p>
          <a:p>
            <a:r>
              <a:rPr lang="en-US" dirty="0">
                <a:sym typeface="Wingdings" panose="05000000000000000000" pitchFamily="2" charset="2"/>
              </a:rPr>
              <a:t></a:t>
            </a:r>
            <a:r>
              <a:rPr lang="en-US" dirty="0"/>
              <a:t>The commit log is shared among tables.</a:t>
            </a:r>
          </a:p>
          <a:p>
            <a:endParaRPr lang="en-US" dirty="0"/>
          </a:p>
          <a:p>
            <a:r>
              <a:rPr lang="en-US" dirty="0"/>
              <a:t>For each </a:t>
            </a:r>
            <a:r>
              <a:rPr lang="en-US" dirty="0" err="1"/>
              <a:t>SSTable</a:t>
            </a:r>
            <a:r>
              <a:rPr lang="en-US" dirty="0"/>
              <a:t>, Cassandra creates below 10 structures/Files:</a:t>
            </a:r>
          </a:p>
          <a:p>
            <a:endParaRPr lang="en-US" dirty="0"/>
          </a:p>
          <a:p>
            <a:r>
              <a:rPr lang="en-US" dirty="0"/>
              <a:t>1. </a:t>
            </a:r>
            <a:r>
              <a:rPr lang="en-US" u="sng" dirty="0"/>
              <a:t>Data (</a:t>
            </a:r>
            <a:r>
              <a:rPr lang="en-US" u="sng" dirty="0" err="1"/>
              <a:t>Data.db</a:t>
            </a:r>
            <a:r>
              <a:rPr lang="en-US" u="sng" dirty="0"/>
              <a:t>): </a:t>
            </a:r>
            <a:r>
              <a:rPr lang="en-US" sz="2200" dirty="0"/>
              <a:t>The </a:t>
            </a:r>
            <a:r>
              <a:rPr lang="en-US" sz="2200" dirty="0" err="1"/>
              <a:t>SSTable</a:t>
            </a:r>
            <a:r>
              <a:rPr lang="en-US" sz="2200" dirty="0"/>
              <a:t> data</a:t>
            </a:r>
          </a:p>
          <a:p>
            <a:r>
              <a:rPr lang="en-US" dirty="0"/>
              <a:t>2. </a:t>
            </a:r>
            <a:r>
              <a:rPr lang="en-US" u="sng" dirty="0"/>
              <a:t>Primary Index (</a:t>
            </a:r>
            <a:r>
              <a:rPr lang="en-US" u="sng" dirty="0" err="1"/>
              <a:t>Index.db</a:t>
            </a:r>
            <a:r>
              <a:rPr lang="en-US" u="sng" dirty="0"/>
              <a:t>): </a:t>
            </a:r>
            <a:r>
              <a:rPr lang="en-US" sz="2200" dirty="0"/>
              <a:t>Index of the row keys with pointers to their positions in the data file</a:t>
            </a:r>
          </a:p>
          <a:p>
            <a:r>
              <a:rPr lang="en-US" dirty="0"/>
              <a:t>3. </a:t>
            </a:r>
            <a:r>
              <a:rPr lang="en-US" u="sng" dirty="0"/>
              <a:t>Bloom filter (</a:t>
            </a:r>
            <a:r>
              <a:rPr lang="en-US" u="sng" dirty="0" err="1"/>
              <a:t>Filter.db</a:t>
            </a:r>
            <a:r>
              <a:rPr lang="en-US" u="sng" dirty="0"/>
              <a:t>): </a:t>
            </a:r>
            <a:r>
              <a:rPr lang="en-US" sz="2200" dirty="0"/>
              <a:t>A structure stored in memory that checks if row data exists in the </a:t>
            </a:r>
            <a:r>
              <a:rPr lang="en-US" sz="2200" dirty="0" err="1"/>
              <a:t>memtable</a:t>
            </a:r>
            <a:r>
              <a:rPr lang="en-US" sz="2200" dirty="0"/>
              <a:t> before accessing </a:t>
            </a:r>
            <a:r>
              <a:rPr lang="en-US" sz="2200" dirty="0" err="1"/>
              <a:t>SSTables</a:t>
            </a:r>
            <a:r>
              <a:rPr lang="en-US" sz="2200" dirty="0"/>
              <a:t> on disk</a:t>
            </a:r>
          </a:p>
          <a:p>
            <a:r>
              <a:rPr lang="en-US" dirty="0"/>
              <a:t>4. </a:t>
            </a:r>
            <a:r>
              <a:rPr lang="en-US" u="sng" dirty="0"/>
              <a:t>Compression Information (</a:t>
            </a:r>
            <a:r>
              <a:rPr lang="en-US" u="sng" dirty="0" err="1"/>
              <a:t>CompressionInfo.db</a:t>
            </a:r>
            <a:r>
              <a:rPr lang="en-US" u="sng" dirty="0"/>
              <a:t>): </a:t>
            </a:r>
            <a:r>
              <a:rPr lang="en-US" sz="2200" dirty="0"/>
              <a:t>A file holding information about uncompressed data length, chunk offsets and other compression information</a:t>
            </a:r>
          </a:p>
          <a:p>
            <a:r>
              <a:rPr lang="en-US" dirty="0"/>
              <a:t>5. </a:t>
            </a:r>
            <a:r>
              <a:rPr lang="en-US" u="sng" dirty="0"/>
              <a:t>Statistics (</a:t>
            </a:r>
            <a:r>
              <a:rPr lang="en-US" u="sng" dirty="0" err="1"/>
              <a:t>Statistics.db</a:t>
            </a:r>
            <a:r>
              <a:rPr lang="en-US" u="sng" dirty="0"/>
              <a:t>): </a:t>
            </a:r>
            <a:r>
              <a:rPr lang="en-US" sz="2200" dirty="0"/>
              <a:t>Statistical metadata about the content of the </a:t>
            </a:r>
            <a:r>
              <a:rPr lang="en-US" sz="2200" dirty="0" err="1"/>
              <a:t>SSTable</a:t>
            </a:r>
            <a:endParaRPr lang="en-US" sz="2200" dirty="0"/>
          </a:p>
          <a:p>
            <a:r>
              <a:rPr lang="en-US" dirty="0"/>
              <a:t>6. </a:t>
            </a:r>
            <a:r>
              <a:rPr lang="en-US" u="sng" dirty="0"/>
              <a:t>Digest (Digest.crc32, Digest.adler32, Digest.sha1): </a:t>
            </a:r>
            <a:r>
              <a:rPr lang="en-US" sz="2200" dirty="0"/>
              <a:t>A file holding checksum of the data file</a:t>
            </a:r>
          </a:p>
          <a:p>
            <a:r>
              <a:rPr lang="en-US" dirty="0"/>
              <a:t>7. </a:t>
            </a:r>
            <a:r>
              <a:rPr lang="en-US" u="sng" dirty="0"/>
              <a:t>CRC (</a:t>
            </a:r>
            <a:r>
              <a:rPr lang="en-US" u="sng" dirty="0" err="1"/>
              <a:t>CRC.db</a:t>
            </a:r>
            <a:r>
              <a:rPr lang="en-US" u="sng" dirty="0"/>
              <a:t>): </a:t>
            </a:r>
            <a:r>
              <a:rPr lang="en-US" sz="2200" dirty="0"/>
              <a:t>A file holding the CRC32 for chunks in an a uncompressed file.</a:t>
            </a:r>
          </a:p>
          <a:p>
            <a:r>
              <a:rPr lang="en-US" dirty="0"/>
              <a:t>8. </a:t>
            </a:r>
            <a:r>
              <a:rPr lang="en-US" u="sng" dirty="0" err="1"/>
              <a:t>SSTable</a:t>
            </a:r>
            <a:r>
              <a:rPr lang="en-US" u="sng" dirty="0"/>
              <a:t> Index Summary (</a:t>
            </a:r>
            <a:r>
              <a:rPr lang="en-US" u="sng" dirty="0" err="1"/>
              <a:t>SUMMARY.db</a:t>
            </a:r>
            <a:r>
              <a:rPr lang="en-US" u="sng" dirty="0"/>
              <a:t>): </a:t>
            </a:r>
            <a:r>
              <a:rPr lang="en-US" sz="2000" dirty="0"/>
              <a:t>A sample of the partition index stored in memory</a:t>
            </a:r>
          </a:p>
          <a:p>
            <a:r>
              <a:rPr lang="en-US" dirty="0"/>
              <a:t>9. </a:t>
            </a:r>
            <a:r>
              <a:rPr lang="en-US" u="sng" dirty="0" err="1"/>
              <a:t>SSTable</a:t>
            </a:r>
            <a:r>
              <a:rPr lang="en-US" u="sng" dirty="0"/>
              <a:t> Table of Contents (TOC.txt): </a:t>
            </a:r>
            <a:r>
              <a:rPr lang="en-US" sz="2000" dirty="0"/>
              <a:t>A file that stores the list of all components for the </a:t>
            </a:r>
            <a:r>
              <a:rPr lang="en-US" sz="2000" dirty="0" err="1"/>
              <a:t>SSTable</a:t>
            </a:r>
            <a:r>
              <a:rPr lang="en-US" sz="2000" dirty="0"/>
              <a:t> TOC (Table of Contents)</a:t>
            </a:r>
          </a:p>
          <a:p>
            <a:r>
              <a:rPr lang="en-US" dirty="0"/>
              <a:t>10. </a:t>
            </a:r>
            <a:r>
              <a:rPr lang="en-US" u="sng" dirty="0"/>
              <a:t>Secondary Index (SI_.*.</a:t>
            </a:r>
            <a:r>
              <a:rPr lang="en-US" u="sng" dirty="0" err="1"/>
              <a:t>db</a:t>
            </a:r>
            <a:r>
              <a:rPr lang="en-US" u="sng" dirty="0"/>
              <a:t>): </a:t>
            </a:r>
            <a:r>
              <a:rPr lang="en-US" sz="2000" dirty="0"/>
              <a:t>Built-in secondary index. Multiple SIs may exist per </a:t>
            </a:r>
            <a:r>
              <a:rPr lang="en-US" sz="2000" dirty="0" err="1"/>
              <a:t>SSTable</a:t>
            </a:r>
            <a:r>
              <a:rPr lang="en-US" sz="2000" dirty="0"/>
              <a:t>.</a:t>
            </a: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153053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Agenda</a:t>
            </a:r>
          </a:p>
        </p:txBody>
      </p:sp>
      <p:sp>
        <p:nvSpPr>
          <p:cNvPr id="4" name="Text Placeholder 3"/>
          <p:cNvSpPr>
            <a:spLocks noGrp="1"/>
          </p:cNvSpPr>
          <p:nvPr>
            <p:ph type="body" sz="quarter" idx="13"/>
          </p:nvPr>
        </p:nvSpPr>
        <p:spPr>
          <a:xfrm>
            <a:off x="0" y="355600"/>
            <a:ext cx="9144000" cy="6020370"/>
          </a:xfrm>
        </p:spPr>
        <p:txBody>
          <a:bodyPr>
            <a:normAutofit fontScale="55000" lnSpcReduction="20000"/>
          </a:bodyPr>
          <a:lstStyle/>
          <a:p>
            <a:r>
              <a:rPr lang="en-US" sz="3200" u="sng" dirty="0"/>
              <a:t>Day2 (Dec.20</a:t>
            </a:r>
            <a:r>
              <a:rPr lang="en-US" sz="3200" u="sng" baseline="30000" dirty="0"/>
              <a:t>th</a:t>
            </a:r>
            <a:r>
              <a:rPr lang="en-US" sz="3200" u="sng" dirty="0"/>
              <a:t>)</a:t>
            </a:r>
          </a:p>
          <a:p>
            <a:pPr marL="457200" indent="-457200">
              <a:buFont typeface="Arial" panose="020B0604020202020204" pitchFamily="34" charset="0"/>
              <a:buChar char="•"/>
            </a:pPr>
            <a:r>
              <a:rPr lang="en-US" sz="3200" dirty="0"/>
              <a:t>Key concepts –(Continuation)</a:t>
            </a:r>
          </a:p>
          <a:p>
            <a:pPr lvl="4"/>
            <a:r>
              <a:rPr lang="en-US" sz="2900" dirty="0"/>
              <a:t>Day1 recap &amp; Exercise review </a:t>
            </a:r>
          </a:p>
          <a:p>
            <a:pPr lvl="4"/>
            <a:r>
              <a:rPr lang="en-US" sz="2900" dirty="0"/>
              <a:t>What is hot spot?</a:t>
            </a:r>
          </a:p>
          <a:p>
            <a:pPr lvl="4"/>
            <a:r>
              <a:rPr lang="en-US" sz="2900" dirty="0"/>
              <a:t>Seeds &amp; Coordinators</a:t>
            </a:r>
          </a:p>
          <a:p>
            <a:pPr lvl="4"/>
            <a:r>
              <a:rPr lang="en-US" sz="2900" dirty="0"/>
              <a:t>Consistency levels(CL)</a:t>
            </a:r>
          </a:p>
          <a:p>
            <a:pPr lvl="4"/>
            <a:r>
              <a:rPr lang="en-US" sz="2900" dirty="0"/>
              <a:t>Quorum vs Local Quorum</a:t>
            </a:r>
          </a:p>
          <a:p>
            <a:pPr lvl="4"/>
            <a:r>
              <a:rPr lang="en-US" sz="2900" dirty="0"/>
              <a:t>Commit Log</a:t>
            </a:r>
          </a:p>
          <a:p>
            <a:pPr lvl="4"/>
            <a:r>
              <a:rPr lang="en-US" sz="2900" dirty="0" err="1"/>
              <a:t>Memtable</a:t>
            </a:r>
            <a:endParaRPr lang="en-US" sz="2900" dirty="0"/>
          </a:p>
          <a:p>
            <a:pPr lvl="4"/>
            <a:r>
              <a:rPr lang="en-US" sz="2900" dirty="0" err="1"/>
              <a:t>SSTable</a:t>
            </a:r>
            <a:endParaRPr lang="en-US" sz="2900" dirty="0"/>
          </a:p>
          <a:p>
            <a:pPr lvl="4"/>
            <a:r>
              <a:rPr lang="en-US" sz="2900" dirty="0"/>
              <a:t>Write path of Cassandra</a:t>
            </a:r>
          </a:p>
          <a:p>
            <a:pPr lvl="4"/>
            <a:r>
              <a:rPr lang="en-US" sz="2900" dirty="0"/>
              <a:t>Read path of Cassandra</a:t>
            </a:r>
          </a:p>
          <a:p>
            <a:pPr lvl="4"/>
            <a:r>
              <a:rPr lang="en-US" sz="2900" dirty="0"/>
              <a:t>Hinted Handoffs</a:t>
            </a:r>
          </a:p>
          <a:p>
            <a:pPr lvl="4"/>
            <a:r>
              <a:rPr lang="en-US" sz="2900" dirty="0"/>
              <a:t>Tunable Data Consistency</a:t>
            </a:r>
          </a:p>
          <a:p>
            <a:pPr lvl="4"/>
            <a:r>
              <a:rPr lang="en-US" sz="2900" dirty="0"/>
              <a:t>Read Repair</a:t>
            </a:r>
          </a:p>
          <a:p>
            <a:pPr lvl="4"/>
            <a:r>
              <a:rPr lang="en-US" sz="2900" dirty="0"/>
              <a:t>Strong vs Eventual Consistencies</a:t>
            </a:r>
          </a:p>
          <a:p>
            <a:pPr lvl="4"/>
            <a:r>
              <a:rPr lang="en-US" sz="2900" dirty="0"/>
              <a:t>Consistency knowledge check</a:t>
            </a:r>
          </a:p>
          <a:p>
            <a:pPr lvl="4"/>
            <a:r>
              <a:rPr lang="en-US" sz="2900" dirty="0"/>
              <a:t>Compaction Strategies</a:t>
            </a:r>
          </a:p>
          <a:p>
            <a:pPr lvl="4"/>
            <a:r>
              <a:rPr lang="en-US" sz="2900" dirty="0"/>
              <a:t>Compression Techniques</a:t>
            </a:r>
          </a:p>
          <a:p>
            <a:pPr lvl="4"/>
            <a:r>
              <a:rPr lang="en-US" sz="2900" dirty="0"/>
              <a:t>Tombstones</a:t>
            </a:r>
          </a:p>
          <a:p>
            <a:pPr lvl="4"/>
            <a:r>
              <a:rPr lang="en-US" sz="2900" dirty="0"/>
              <a:t>CQL </a:t>
            </a:r>
          </a:p>
          <a:p>
            <a:pPr lvl="4"/>
            <a:r>
              <a:rPr lang="en-US" sz="2900" dirty="0"/>
              <a:t>Q &amp; A</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74018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30</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Write path of Cassandra</a:t>
            </a:r>
          </a:p>
        </p:txBody>
      </p:sp>
      <p:sp>
        <p:nvSpPr>
          <p:cNvPr id="4" name="Text Placeholder 3"/>
          <p:cNvSpPr>
            <a:spLocks noGrp="1"/>
          </p:cNvSpPr>
          <p:nvPr>
            <p:ph type="body" sz="quarter" idx="13"/>
          </p:nvPr>
        </p:nvSpPr>
        <p:spPr>
          <a:xfrm>
            <a:off x="0" y="355600"/>
            <a:ext cx="9144000" cy="6020370"/>
          </a:xfrm>
        </p:spPr>
        <p:txBody>
          <a:bodyPr>
            <a:normAutofit/>
          </a:bodyPr>
          <a:lstStyle/>
          <a:p>
            <a:pPr algn="just"/>
            <a:r>
              <a:rPr lang="en-US" sz="1600" dirty="0"/>
              <a:t>When a client issues a write operation, Cassandra writes the data into the </a:t>
            </a:r>
            <a:r>
              <a:rPr lang="en-US" sz="1600" b="1" dirty="0"/>
              <a:t>Commit log</a:t>
            </a:r>
            <a:r>
              <a:rPr lang="en-US" sz="1600" dirty="0"/>
              <a:t> as a first step (for durability) and then writes the same data to a in memory representation into the </a:t>
            </a:r>
            <a:r>
              <a:rPr lang="en-US" sz="1600" b="1" dirty="0" err="1"/>
              <a:t>memtable</a:t>
            </a:r>
            <a:r>
              <a:rPr lang="en-US" sz="1600" dirty="0"/>
              <a:t>. Once, data is written to the Commit log and the </a:t>
            </a:r>
            <a:r>
              <a:rPr lang="en-US" sz="1600" dirty="0" err="1"/>
              <a:t>memtable</a:t>
            </a:r>
            <a:r>
              <a:rPr lang="en-US" sz="1600" dirty="0"/>
              <a:t>, Cassandra sends the acknowledgement back to the client confirming the write operation (even though the data is not yet placed on the disk permanently).</a:t>
            </a:r>
          </a:p>
          <a:p>
            <a:pPr algn="just"/>
            <a:endParaRPr lang="en-US" sz="1600" dirty="0"/>
          </a:p>
          <a:p>
            <a:pPr algn="just"/>
            <a:r>
              <a:rPr lang="en-US" sz="1600" dirty="0"/>
              <a:t>Below diagram represents the write path of a Cassandra database.</a:t>
            </a:r>
          </a:p>
        </p:txBody>
      </p:sp>
      <p:pic>
        <p:nvPicPr>
          <p:cNvPr id="5" name="Picture 4"/>
          <p:cNvPicPr>
            <a:picLocks noChangeAspect="1"/>
          </p:cNvPicPr>
          <p:nvPr/>
        </p:nvPicPr>
        <p:blipFill>
          <a:blip r:embed="rId2"/>
          <a:stretch>
            <a:fillRect/>
          </a:stretch>
        </p:blipFill>
        <p:spPr>
          <a:xfrm>
            <a:off x="0" y="2362200"/>
            <a:ext cx="9143998" cy="3950271"/>
          </a:xfrm>
          <a:prstGeom prst="rect">
            <a:avLst/>
          </a:prstGeom>
        </p:spPr>
      </p:pic>
    </p:spTree>
    <p:extLst>
      <p:ext uri="{BB962C8B-B14F-4D97-AF65-F5344CB8AC3E}">
        <p14:creationId xmlns:p14="http://schemas.microsoft.com/office/powerpoint/2010/main" val="1113655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31</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Read path of Cassandra</a:t>
            </a:r>
          </a:p>
        </p:txBody>
      </p:sp>
      <p:sp>
        <p:nvSpPr>
          <p:cNvPr id="4" name="Text Placeholder 3"/>
          <p:cNvSpPr>
            <a:spLocks noGrp="1"/>
          </p:cNvSpPr>
          <p:nvPr>
            <p:ph type="body" sz="quarter" idx="13"/>
          </p:nvPr>
        </p:nvSpPr>
        <p:spPr>
          <a:xfrm>
            <a:off x="0" y="355600"/>
            <a:ext cx="9144000" cy="6020370"/>
          </a:xfrm>
        </p:spPr>
        <p:txBody>
          <a:bodyPr>
            <a:normAutofit fontScale="47500" lnSpcReduction="20000"/>
          </a:bodyPr>
          <a:lstStyle/>
          <a:p>
            <a:pPr algn="just"/>
            <a:r>
              <a:rPr lang="en-US" sz="2700" dirty="0"/>
              <a:t>The read path in Cassandra database is little more complicated (actually way more complicated) than the write path, as there are variety of components involved in reading data from a Cassandra database. </a:t>
            </a:r>
          </a:p>
          <a:p>
            <a:pPr algn="just"/>
            <a:r>
              <a:rPr lang="en-US" sz="2700" dirty="0"/>
              <a:t>In addition to the components that we have discussed in the 'Write Path' section, we must also be aware of the following components to understand the read path of a Cassandra database.</a:t>
            </a:r>
          </a:p>
          <a:p>
            <a:pPr marL="457200" indent="-457200">
              <a:buFont typeface="Arial" panose="020B0604020202020204" pitchFamily="34" charset="0"/>
              <a:buChar char="•"/>
            </a:pPr>
            <a:r>
              <a:rPr lang="en-US" sz="2700" dirty="0"/>
              <a:t>Row Cache</a:t>
            </a:r>
          </a:p>
          <a:p>
            <a:pPr marL="457200" indent="-457200">
              <a:buFont typeface="Arial" panose="020B0604020202020204" pitchFamily="34" charset="0"/>
              <a:buChar char="•"/>
            </a:pPr>
            <a:r>
              <a:rPr lang="en-US" sz="2700" dirty="0"/>
              <a:t>Bloom Filters</a:t>
            </a:r>
          </a:p>
          <a:p>
            <a:pPr marL="457200" indent="-457200">
              <a:buFont typeface="Arial" panose="020B0604020202020204" pitchFamily="34" charset="0"/>
              <a:buChar char="•"/>
            </a:pPr>
            <a:r>
              <a:rPr lang="en-US" sz="2700" dirty="0"/>
              <a:t>(Partition) Key Cache</a:t>
            </a:r>
          </a:p>
          <a:p>
            <a:pPr marL="457200" indent="-457200">
              <a:buFont typeface="Arial" panose="020B0604020202020204" pitchFamily="34" charset="0"/>
              <a:buChar char="•"/>
            </a:pPr>
            <a:r>
              <a:rPr lang="en-US" sz="2700" dirty="0"/>
              <a:t>Partition Indexes</a:t>
            </a:r>
          </a:p>
          <a:p>
            <a:pPr marL="457200" indent="-457200">
              <a:buFont typeface="Arial" panose="020B0604020202020204" pitchFamily="34" charset="0"/>
              <a:buChar char="•"/>
            </a:pPr>
            <a:r>
              <a:rPr lang="en-US" sz="2700" dirty="0"/>
              <a:t>Partition Summaries</a:t>
            </a:r>
          </a:p>
          <a:p>
            <a:pPr marL="457200" indent="-457200">
              <a:buFont typeface="Arial" panose="020B0604020202020204" pitchFamily="34" charset="0"/>
              <a:buChar char="•"/>
            </a:pPr>
            <a:r>
              <a:rPr lang="en-US" sz="2700" dirty="0"/>
              <a:t>Compression offsets</a:t>
            </a:r>
          </a:p>
          <a:p>
            <a:endParaRPr lang="en-US" sz="2700" dirty="0"/>
          </a:p>
          <a:p>
            <a:r>
              <a:rPr lang="en-US" sz="2700" dirty="0"/>
              <a:t>Let's briefly discuss about the</a:t>
            </a:r>
          </a:p>
          <a:p>
            <a:r>
              <a:rPr lang="en-US" sz="2700" dirty="0"/>
              <a:t> above mentioned components</a:t>
            </a:r>
          </a:p>
          <a:p>
            <a:r>
              <a:rPr lang="en-US" sz="2700" dirty="0"/>
              <a:t> before talking more about the</a:t>
            </a:r>
          </a:p>
          <a:p>
            <a:r>
              <a:rPr lang="en-US" sz="2700" dirty="0"/>
              <a:t> read path in Cassandra.</a:t>
            </a:r>
          </a:p>
          <a:p>
            <a:endParaRPr lang="en-US" sz="2700" dirty="0"/>
          </a:p>
          <a:p>
            <a:endParaRPr lang="en-US" sz="2700" dirty="0"/>
          </a:p>
          <a:p>
            <a:endParaRPr lang="en-US" sz="2700" dirty="0"/>
          </a:p>
          <a:p>
            <a:endParaRPr lang="en-US" sz="2700" dirty="0"/>
          </a:p>
          <a:p>
            <a:pPr algn="just"/>
            <a:r>
              <a:rPr lang="en-US" sz="2700" b="1" dirty="0"/>
              <a:t>Row Cache:</a:t>
            </a:r>
            <a:r>
              <a:rPr lang="en-US" sz="2700" dirty="0"/>
              <a:t> This is a in memory cache, which stores recently read rows (records). This is an optional component in Cassandra database.</a:t>
            </a:r>
          </a:p>
          <a:p>
            <a:pPr algn="just"/>
            <a:r>
              <a:rPr lang="en-US" sz="2700" b="1" dirty="0"/>
              <a:t>Bloom Filters:</a:t>
            </a:r>
            <a:r>
              <a:rPr lang="en-US" sz="2700" dirty="0"/>
              <a:t> Bloom filters helps to point if a partition key may be (exists) in its corresponding </a:t>
            </a:r>
            <a:r>
              <a:rPr lang="en-US" sz="2700" dirty="0" err="1"/>
              <a:t>SSTable</a:t>
            </a:r>
            <a:r>
              <a:rPr lang="en-US" sz="2700" dirty="0"/>
              <a:t>.</a:t>
            </a:r>
          </a:p>
          <a:p>
            <a:pPr algn="just"/>
            <a:r>
              <a:rPr lang="en-US" sz="2700" b="1" dirty="0"/>
              <a:t>(Partition) Key Cache:</a:t>
            </a:r>
            <a:r>
              <a:rPr lang="en-US" sz="2700" dirty="0"/>
              <a:t> Key Cache maps recently read partition keys to specific </a:t>
            </a:r>
            <a:r>
              <a:rPr lang="en-US" sz="2700" dirty="0" err="1"/>
              <a:t>SSTable</a:t>
            </a:r>
            <a:r>
              <a:rPr lang="en-US" sz="2700" dirty="0"/>
              <a:t> offset.</a:t>
            </a:r>
          </a:p>
          <a:p>
            <a:pPr algn="just"/>
            <a:r>
              <a:rPr lang="en-US" sz="2700" b="1" dirty="0"/>
              <a:t>Partition Indexes</a:t>
            </a:r>
            <a:r>
              <a:rPr lang="en-US" sz="2700" dirty="0"/>
              <a:t>: These are sorted partition keys mapped to their </a:t>
            </a:r>
            <a:r>
              <a:rPr lang="en-US" sz="2700" dirty="0" err="1"/>
              <a:t>SSTable</a:t>
            </a:r>
            <a:r>
              <a:rPr lang="en-US" sz="2700" dirty="0"/>
              <a:t> offsets. Partition Indexes are created as part of the </a:t>
            </a:r>
            <a:r>
              <a:rPr lang="en-US" sz="2700" dirty="0" err="1"/>
              <a:t>SSTable</a:t>
            </a:r>
            <a:r>
              <a:rPr lang="en-US" sz="2700" dirty="0"/>
              <a:t> creation and resides on the disk.</a:t>
            </a:r>
          </a:p>
          <a:p>
            <a:pPr algn="just"/>
            <a:r>
              <a:rPr lang="en-US" sz="2700" b="1" dirty="0"/>
              <a:t>Partition Summaries: </a:t>
            </a:r>
            <a:r>
              <a:rPr lang="en-US" sz="2700" dirty="0"/>
              <a:t>This is an off-heap in-memory sampling of the Partition Indexes and is used to speed up the access to index on disk.</a:t>
            </a:r>
          </a:p>
          <a:p>
            <a:pPr algn="just"/>
            <a:r>
              <a:rPr lang="en-US" sz="2700" b="1" dirty="0"/>
              <a:t>Compression offsets:</a:t>
            </a:r>
            <a:r>
              <a:rPr lang="en-US" sz="2700" dirty="0"/>
              <a:t> Compaction offsets keeps the offset mapping information for compressed blocks. By default all tables in Cassandra are compressed and when Cassandra needs to read data, it looks into the in-memory compression offset maps and unpacks the data chunks.</a:t>
            </a:r>
          </a:p>
        </p:txBody>
      </p:sp>
      <p:pic>
        <p:nvPicPr>
          <p:cNvPr id="6" name="Picture 5"/>
          <p:cNvPicPr>
            <a:picLocks noChangeAspect="1"/>
          </p:cNvPicPr>
          <p:nvPr/>
        </p:nvPicPr>
        <p:blipFill>
          <a:blip r:embed="rId2"/>
          <a:stretch>
            <a:fillRect/>
          </a:stretch>
        </p:blipFill>
        <p:spPr>
          <a:xfrm>
            <a:off x="2438400" y="1092200"/>
            <a:ext cx="6705599" cy="2806700"/>
          </a:xfrm>
          <a:prstGeom prst="rect">
            <a:avLst/>
          </a:prstGeom>
        </p:spPr>
      </p:pic>
    </p:spTree>
    <p:extLst>
      <p:ext uri="{BB962C8B-B14F-4D97-AF65-F5344CB8AC3E}">
        <p14:creationId xmlns:p14="http://schemas.microsoft.com/office/powerpoint/2010/main" val="324325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32</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Read path of Cassandra</a:t>
            </a:r>
          </a:p>
        </p:txBody>
      </p:sp>
      <p:sp>
        <p:nvSpPr>
          <p:cNvPr id="4" name="Text Placeholder 3"/>
          <p:cNvSpPr>
            <a:spLocks noGrp="1"/>
          </p:cNvSpPr>
          <p:nvPr>
            <p:ph type="body" sz="quarter" idx="13"/>
          </p:nvPr>
        </p:nvSpPr>
        <p:spPr>
          <a:xfrm>
            <a:off x="0" y="355600"/>
            <a:ext cx="9144000" cy="6020370"/>
          </a:xfrm>
        </p:spPr>
        <p:txBody>
          <a:bodyPr>
            <a:normAutofit fontScale="47500" lnSpcReduction="20000"/>
          </a:bodyPr>
          <a:lstStyle/>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endParaRPr lang="en-US" sz="2700" dirty="0"/>
          </a:p>
          <a:p>
            <a:pPr algn="just"/>
            <a:endParaRPr lang="en-US" sz="2700" b="1" dirty="0"/>
          </a:p>
          <a:p>
            <a:pPr algn="just"/>
            <a:endParaRPr lang="en-US" sz="2700" b="1" dirty="0"/>
          </a:p>
          <a:p>
            <a:pPr algn="just"/>
            <a:endParaRPr lang="en-US" sz="2700" b="1" dirty="0"/>
          </a:p>
          <a:p>
            <a:pPr algn="just"/>
            <a:r>
              <a:rPr lang="en-US" sz="2900" b="1" dirty="0"/>
              <a:t>Row Cache:</a:t>
            </a:r>
            <a:r>
              <a:rPr lang="en-US" sz="2900" dirty="0"/>
              <a:t> This is a in memory cache, which stores recently read rows (records). This is an optional component in Cassandra database.</a:t>
            </a:r>
          </a:p>
          <a:p>
            <a:pPr algn="just"/>
            <a:r>
              <a:rPr lang="en-US" sz="2900" b="1" dirty="0"/>
              <a:t>Bloom Filters:</a:t>
            </a:r>
            <a:r>
              <a:rPr lang="en-US" sz="2900" dirty="0"/>
              <a:t> Bloom filters helps to point if a partition key may be (exists) in its corresponding </a:t>
            </a:r>
            <a:r>
              <a:rPr lang="en-US" sz="2900" dirty="0" err="1"/>
              <a:t>SSTable</a:t>
            </a:r>
            <a:r>
              <a:rPr lang="en-US" sz="2900" dirty="0"/>
              <a:t>.</a:t>
            </a:r>
          </a:p>
          <a:p>
            <a:pPr algn="just"/>
            <a:r>
              <a:rPr lang="en-US" sz="2900" b="1" dirty="0"/>
              <a:t>(Partition) Key Cache:</a:t>
            </a:r>
            <a:r>
              <a:rPr lang="en-US" sz="2900" dirty="0"/>
              <a:t> Key Cache maps recently read partition keys to specific </a:t>
            </a:r>
            <a:r>
              <a:rPr lang="en-US" sz="2900" dirty="0" err="1"/>
              <a:t>SSTable</a:t>
            </a:r>
            <a:r>
              <a:rPr lang="en-US" sz="2900" dirty="0"/>
              <a:t> offset.</a:t>
            </a:r>
          </a:p>
          <a:p>
            <a:pPr algn="just"/>
            <a:r>
              <a:rPr lang="en-US" sz="2900" b="1" dirty="0"/>
              <a:t>Partition Indexes</a:t>
            </a:r>
            <a:r>
              <a:rPr lang="en-US" sz="2900" dirty="0"/>
              <a:t>: These are sorted partition keys mapped to their </a:t>
            </a:r>
            <a:r>
              <a:rPr lang="en-US" sz="2900" dirty="0" err="1"/>
              <a:t>SSTable</a:t>
            </a:r>
            <a:r>
              <a:rPr lang="en-US" sz="2900" dirty="0"/>
              <a:t> offsets. Partition Indexes are created as part of the </a:t>
            </a:r>
            <a:r>
              <a:rPr lang="en-US" sz="2900" dirty="0" err="1"/>
              <a:t>SSTable</a:t>
            </a:r>
            <a:r>
              <a:rPr lang="en-US" sz="2900" dirty="0"/>
              <a:t> creation and resides on the disk.</a:t>
            </a:r>
          </a:p>
          <a:p>
            <a:pPr algn="just"/>
            <a:r>
              <a:rPr lang="en-US" sz="2900" b="1" dirty="0"/>
              <a:t>Partition Summaries: </a:t>
            </a:r>
            <a:r>
              <a:rPr lang="en-US" sz="2900" dirty="0"/>
              <a:t>This is an off-heap in-memory sampling of the Partition Indexes and is used to speed up the access to index on disk.</a:t>
            </a:r>
          </a:p>
          <a:p>
            <a:pPr algn="just"/>
            <a:r>
              <a:rPr lang="en-US" sz="2900" b="1" dirty="0"/>
              <a:t>Compression offsets:</a:t>
            </a:r>
            <a:r>
              <a:rPr lang="en-US" sz="2900" dirty="0"/>
              <a:t> Compaction offsets keeps the offset mapping information for compressed blocks. By default all tables in Cassandra are compressed and when Cassandra needs to read data, it looks into the in-memory compression offset maps and unpacks the data chunks.</a:t>
            </a:r>
          </a:p>
        </p:txBody>
      </p:sp>
      <p:pic>
        <p:nvPicPr>
          <p:cNvPr id="6" name="Picture 5"/>
          <p:cNvPicPr>
            <a:picLocks noChangeAspect="1"/>
          </p:cNvPicPr>
          <p:nvPr/>
        </p:nvPicPr>
        <p:blipFill>
          <a:blip r:embed="rId2"/>
          <a:stretch>
            <a:fillRect/>
          </a:stretch>
        </p:blipFill>
        <p:spPr>
          <a:xfrm>
            <a:off x="0" y="355600"/>
            <a:ext cx="9144000" cy="3695700"/>
          </a:xfrm>
          <a:prstGeom prst="rect">
            <a:avLst/>
          </a:prstGeom>
        </p:spPr>
      </p:pic>
    </p:spTree>
    <p:extLst>
      <p:ext uri="{BB962C8B-B14F-4D97-AF65-F5344CB8AC3E}">
        <p14:creationId xmlns:p14="http://schemas.microsoft.com/office/powerpoint/2010/main" val="917508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33</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Read Repair</a:t>
            </a:r>
          </a:p>
        </p:txBody>
      </p:sp>
      <p:sp>
        <p:nvSpPr>
          <p:cNvPr id="4" name="Text Placeholder 3"/>
          <p:cNvSpPr>
            <a:spLocks noGrp="1"/>
          </p:cNvSpPr>
          <p:nvPr>
            <p:ph type="body" sz="quarter" idx="13"/>
          </p:nvPr>
        </p:nvSpPr>
        <p:spPr>
          <a:xfrm>
            <a:off x="0" y="355600"/>
            <a:ext cx="9144000" cy="6020370"/>
          </a:xfrm>
        </p:spPr>
        <p:txBody>
          <a:bodyPr>
            <a:normAutofit/>
          </a:bodyPr>
          <a:lstStyle/>
          <a:p>
            <a:endParaRPr lang="en-US" dirty="0"/>
          </a:p>
          <a:p>
            <a:pPr marL="457200" indent="-457200">
              <a:buFont typeface="Arial" panose="020B0604020202020204" pitchFamily="34" charset="0"/>
              <a:buChar char="•"/>
            </a:pPr>
            <a:endParaRPr lang="en-US" dirty="0"/>
          </a:p>
        </p:txBody>
      </p:sp>
      <p:pic>
        <p:nvPicPr>
          <p:cNvPr id="12290" name="Picture 2" descr="Read Repair  Cassandra ensures that frequently-read data remains    consistent  When a read is done, the coordinator 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600"/>
            <a:ext cx="9144000" cy="602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69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34</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Compaction Strategies:</a:t>
            </a:r>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1600" dirty="0">
                <a:sym typeface="Wingdings" panose="05000000000000000000" pitchFamily="2" charset="2"/>
              </a:rPr>
              <a:t></a:t>
            </a:r>
            <a:r>
              <a:rPr lang="en-US" sz="1600" dirty="0"/>
              <a:t>The concept of compaction is used for different kinds of operations in Cassandra, the common thing about these operations is that it takes one or more </a:t>
            </a:r>
            <a:r>
              <a:rPr lang="en-US" sz="1600" dirty="0" err="1"/>
              <a:t>sstables</a:t>
            </a:r>
            <a:r>
              <a:rPr lang="en-US" sz="1600" dirty="0"/>
              <a:t> and output new </a:t>
            </a:r>
            <a:r>
              <a:rPr lang="en-US" sz="1600" dirty="0" err="1"/>
              <a:t>sstables</a:t>
            </a:r>
            <a:r>
              <a:rPr lang="en-US" sz="1600" dirty="0"/>
              <a:t>. </a:t>
            </a:r>
          </a:p>
          <a:p>
            <a:pPr marL="336550" lvl="4" indent="0">
              <a:buNone/>
            </a:pPr>
            <a:r>
              <a:rPr lang="en-US" sz="1600" dirty="0">
                <a:sym typeface="Wingdings" panose="05000000000000000000" pitchFamily="2" charset="2"/>
              </a:rPr>
              <a:t></a:t>
            </a:r>
            <a:r>
              <a:rPr lang="en-US" sz="1600" dirty="0"/>
              <a:t>The compaction process merges keys, combines columns, evicts tombstones, consolidates </a:t>
            </a:r>
            <a:r>
              <a:rPr lang="en-US" sz="1600" dirty="0" err="1"/>
              <a:t>SSTables</a:t>
            </a:r>
            <a:r>
              <a:rPr lang="en-US" sz="1600" dirty="0"/>
              <a:t>, and creates a new index in the merged </a:t>
            </a:r>
            <a:r>
              <a:rPr lang="en-US" sz="1600" dirty="0" err="1"/>
              <a:t>SSTable</a:t>
            </a:r>
            <a:r>
              <a:rPr lang="en-US" sz="1600" dirty="0"/>
              <a:t>.</a:t>
            </a:r>
          </a:p>
          <a:p>
            <a:pPr marL="336550" lvl="4" indent="0">
              <a:buNone/>
            </a:pPr>
            <a:r>
              <a:rPr lang="en-US" sz="1600" dirty="0"/>
              <a:t>The </a:t>
            </a:r>
            <a:r>
              <a:rPr lang="en-US" sz="1600" u="sng" dirty="0"/>
              <a:t>types of compactions are</a:t>
            </a:r>
            <a:r>
              <a:rPr lang="en-US" sz="1600" dirty="0"/>
              <a:t>:</a:t>
            </a:r>
          </a:p>
          <a:p>
            <a:pPr lvl="4"/>
            <a:r>
              <a:rPr lang="en-US" sz="1600" b="1" dirty="0"/>
              <a:t>Minor compaction: </a:t>
            </a:r>
            <a:r>
              <a:rPr lang="en-US" sz="1600" dirty="0"/>
              <a:t>Triggered automatically in Cassandra. (if it reaches thresholds)</a:t>
            </a:r>
          </a:p>
          <a:p>
            <a:pPr lvl="4"/>
            <a:r>
              <a:rPr lang="en-US" sz="1600" b="1" dirty="0"/>
              <a:t>Major compaction: </a:t>
            </a:r>
            <a:r>
              <a:rPr lang="en-US" sz="1600" dirty="0"/>
              <a:t>A user executes a compaction over all </a:t>
            </a:r>
            <a:r>
              <a:rPr lang="en-US" sz="1600" dirty="0" err="1"/>
              <a:t>sstables</a:t>
            </a:r>
            <a:r>
              <a:rPr lang="en-US" sz="1600" dirty="0"/>
              <a:t> on the node.(All CFS/KS)</a:t>
            </a:r>
          </a:p>
          <a:p>
            <a:pPr lvl="4"/>
            <a:r>
              <a:rPr lang="en-US" sz="1600" b="1" dirty="0"/>
              <a:t>User defined compaction: </a:t>
            </a:r>
            <a:r>
              <a:rPr lang="en-US" sz="1600" dirty="0"/>
              <a:t>A user triggers a compaction on a given set of </a:t>
            </a:r>
            <a:r>
              <a:rPr lang="en-US" sz="1600" dirty="0" err="1"/>
              <a:t>sstables</a:t>
            </a:r>
            <a:r>
              <a:rPr lang="en-US" sz="1600" dirty="0"/>
              <a:t>. (specific to CF/table)</a:t>
            </a:r>
          </a:p>
          <a:p>
            <a:pPr marL="336550" lvl="4" indent="0">
              <a:buNone/>
            </a:pPr>
            <a:endParaRPr lang="en-US" sz="1600" dirty="0"/>
          </a:p>
          <a:p>
            <a:pPr lvl="4"/>
            <a:r>
              <a:rPr lang="en-US" sz="1600" dirty="0"/>
              <a:t>Cassandra supports the following compaction strategies, which you can configure using CQL:</a:t>
            </a:r>
          </a:p>
          <a:p>
            <a:pPr lvl="4">
              <a:buFont typeface="Wingdings" panose="05000000000000000000" pitchFamily="2" charset="2"/>
              <a:buChar char="à"/>
            </a:pPr>
            <a:r>
              <a:rPr lang="en-US" sz="1600" dirty="0" err="1"/>
              <a:t>SizeTieredCompactionStrategy</a:t>
            </a:r>
            <a:r>
              <a:rPr lang="en-US" sz="1600" dirty="0"/>
              <a:t> (</a:t>
            </a:r>
            <a:r>
              <a:rPr lang="en-US" sz="1600" b="1" dirty="0"/>
              <a:t>STCS</a:t>
            </a:r>
            <a:r>
              <a:rPr lang="en-US" sz="1600" dirty="0"/>
              <a:t>) </a:t>
            </a:r>
          </a:p>
          <a:p>
            <a:pPr lvl="4">
              <a:buFont typeface="Wingdings" panose="05000000000000000000" pitchFamily="2" charset="2"/>
              <a:buChar char="à"/>
            </a:pPr>
            <a:r>
              <a:rPr lang="en-US" sz="1600" dirty="0" err="1"/>
              <a:t>LeveledCompactionStrategy</a:t>
            </a:r>
            <a:r>
              <a:rPr lang="en-US" sz="1600" dirty="0"/>
              <a:t> (</a:t>
            </a:r>
            <a:r>
              <a:rPr lang="en-US" sz="1600" b="1" dirty="0"/>
              <a:t>LCS</a:t>
            </a:r>
            <a:r>
              <a:rPr lang="en-US" sz="1600" dirty="0"/>
              <a:t>)</a:t>
            </a:r>
          </a:p>
          <a:p>
            <a:pPr lvl="4">
              <a:buFont typeface="Wingdings" panose="05000000000000000000" pitchFamily="2" charset="2"/>
              <a:buChar char="à"/>
            </a:pPr>
            <a:r>
              <a:rPr lang="en-US" sz="1600" i="1" dirty="0" err="1"/>
              <a:t>DateTieredCompactionStrategy</a:t>
            </a:r>
            <a:r>
              <a:rPr lang="en-US" sz="1600" i="1" dirty="0"/>
              <a:t> (</a:t>
            </a:r>
            <a:r>
              <a:rPr lang="en-US" sz="1600" b="1" i="1" dirty="0"/>
              <a:t>DTCS</a:t>
            </a:r>
            <a:r>
              <a:rPr lang="en-US" sz="1600" i="1" dirty="0"/>
              <a:t>): </a:t>
            </a:r>
            <a:r>
              <a:rPr lang="en-US" sz="1600" dirty="0"/>
              <a:t>It is deprecated in Cassandra 3.0.8/3.8 and later. This strategy is for time series data. Write amplification is when the same data is rewritten over and over instead of just once. Writing data many times over results in increased I/O, decreases disk lifetime, and blocks other processes from using the disk.</a:t>
            </a:r>
          </a:p>
          <a:p>
            <a:pPr lvl="4">
              <a:buFont typeface="Wingdings" panose="05000000000000000000" pitchFamily="2" charset="2"/>
              <a:buChar char="à"/>
            </a:pPr>
            <a:r>
              <a:rPr lang="en-US" sz="1600" dirty="0" err="1"/>
              <a:t>TimeWindowCompactionStrategy</a:t>
            </a:r>
            <a:r>
              <a:rPr lang="en-US" sz="1600" dirty="0"/>
              <a:t> (</a:t>
            </a:r>
            <a:r>
              <a:rPr lang="en-US" sz="1600" b="1" dirty="0"/>
              <a:t>TWCS</a:t>
            </a:r>
            <a:r>
              <a:rPr lang="en-US" sz="1600" dirty="0"/>
              <a:t>)</a:t>
            </a:r>
          </a:p>
          <a:p>
            <a:pPr lvl="4">
              <a:buFont typeface="Wingdings" panose="05000000000000000000" pitchFamily="2" charset="2"/>
              <a:buChar char="à"/>
            </a:pPr>
            <a:endParaRPr lang="en-US" dirty="0"/>
          </a:p>
          <a:p>
            <a:pPr lvl="4">
              <a:buFont typeface="Wingdings" panose="05000000000000000000" pitchFamily="2" charset="2"/>
              <a:buChar char="à"/>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058803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35</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Compaction Strategies:</a:t>
            </a:r>
          </a:p>
        </p:txBody>
      </p:sp>
      <p:sp>
        <p:nvSpPr>
          <p:cNvPr id="4" name="Text Placeholder 3"/>
          <p:cNvSpPr>
            <a:spLocks noGrp="1"/>
          </p:cNvSpPr>
          <p:nvPr>
            <p:ph type="body" sz="quarter" idx="13"/>
          </p:nvPr>
        </p:nvSpPr>
        <p:spPr>
          <a:xfrm>
            <a:off x="0" y="355600"/>
            <a:ext cx="9144000" cy="6020370"/>
          </a:xfrm>
        </p:spPr>
        <p:txBody>
          <a:bodyPr>
            <a:normAutofit fontScale="92500" lnSpcReduction="10000"/>
          </a:bodyPr>
          <a:lstStyle/>
          <a:p>
            <a:pPr lvl="4" algn="just">
              <a:buFont typeface="Wingdings" panose="05000000000000000000" pitchFamily="2" charset="2"/>
              <a:buChar char="à"/>
            </a:pPr>
            <a:r>
              <a:rPr lang="en-US" b="1" u="sng" dirty="0" err="1"/>
              <a:t>SizeTieredCompactionStrategy</a:t>
            </a:r>
            <a:r>
              <a:rPr lang="en-US" b="1" u="sng" dirty="0"/>
              <a:t> (STCS):</a:t>
            </a:r>
            <a:r>
              <a:rPr lang="en-US" dirty="0"/>
              <a:t> STCS is the default compaction strategy. This compaction strategy triggers a compaction when multiple </a:t>
            </a:r>
            <a:r>
              <a:rPr lang="en-US" dirty="0" err="1"/>
              <a:t>SSTables</a:t>
            </a:r>
            <a:r>
              <a:rPr lang="en-US" dirty="0"/>
              <a:t> of a similar size are present. Additional of parameters allow STCS to be tuned to increase or decrease the number of compactions it performs and how tombstones are handled. </a:t>
            </a:r>
          </a:p>
          <a:p>
            <a:pPr marL="336550" lvl="4" indent="0" algn="just">
              <a:buNone/>
            </a:pPr>
            <a:r>
              <a:rPr lang="en-US" b="1" u="sng" dirty="0"/>
              <a:t>When to use </a:t>
            </a:r>
            <a:r>
              <a:rPr lang="en-US" dirty="0"/>
              <a:t>:This compaction strategy is good for insert-heavy and general workloads.</a:t>
            </a:r>
          </a:p>
          <a:p>
            <a:pPr marL="336550" lvl="4" indent="0">
              <a:buNone/>
            </a:pPr>
            <a:endParaRPr lang="en-US" dirty="0"/>
          </a:p>
          <a:p>
            <a:pPr lvl="4" algn="just">
              <a:buFont typeface="Wingdings" panose="05000000000000000000" pitchFamily="2" charset="2"/>
              <a:buChar char="à"/>
            </a:pPr>
            <a:r>
              <a:rPr lang="en-US" b="1" u="sng" dirty="0" err="1"/>
              <a:t>LeveledCompactionStrategy</a:t>
            </a:r>
            <a:r>
              <a:rPr lang="en-US" b="1" u="sng" dirty="0"/>
              <a:t> (LCS):</a:t>
            </a:r>
            <a:r>
              <a:rPr lang="en-US" b="1" dirty="0"/>
              <a:t> </a:t>
            </a:r>
            <a:r>
              <a:rPr lang="en-US" dirty="0"/>
              <a:t>LCS is leveled compaction strategy creates </a:t>
            </a:r>
            <a:r>
              <a:rPr lang="en-US" dirty="0" err="1"/>
              <a:t>SSTables</a:t>
            </a:r>
            <a:r>
              <a:rPr lang="en-US" dirty="0"/>
              <a:t> of a fixed, relatively small size (160 MB by default) that are grouped into levels. Within each level, </a:t>
            </a:r>
            <a:r>
              <a:rPr lang="en-US" dirty="0" err="1"/>
              <a:t>SSTables</a:t>
            </a:r>
            <a:r>
              <a:rPr lang="en-US" dirty="0"/>
              <a:t> are guaranteed to be non-overlapping. Each level (L0, L1, L2 and so on) is 10 times as large as the previous. Disk I/O is more uniform and predictable on higher than on lower levels as </a:t>
            </a:r>
            <a:r>
              <a:rPr lang="en-US" dirty="0" err="1"/>
              <a:t>SSTables</a:t>
            </a:r>
            <a:r>
              <a:rPr lang="en-US" dirty="0"/>
              <a:t> are continuously being compacted into progressively larger levels. At each level, row keys are merged into non-overlapping </a:t>
            </a:r>
            <a:r>
              <a:rPr lang="en-US" dirty="0" err="1"/>
              <a:t>SSTables</a:t>
            </a:r>
            <a:r>
              <a:rPr lang="en-US" dirty="0"/>
              <a:t> in the next level. This process can improve performance for reads, because Cassandra can determine which </a:t>
            </a:r>
            <a:r>
              <a:rPr lang="en-US" dirty="0" err="1"/>
              <a:t>SSTables</a:t>
            </a:r>
            <a:r>
              <a:rPr lang="en-US" dirty="0"/>
              <a:t> in each level to check for the existence of row key data. This compaction strategy is modeled after Google's </a:t>
            </a:r>
            <a:r>
              <a:rPr lang="en-US" dirty="0" err="1"/>
              <a:t>LevelDB</a:t>
            </a:r>
            <a:r>
              <a:rPr lang="en-US" dirty="0"/>
              <a:t> implementation.</a:t>
            </a:r>
          </a:p>
          <a:p>
            <a:pPr marL="336550" lvl="4" indent="0">
              <a:buNone/>
            </a:pPr>
            <a:r>
              <a:rPr lang="en-US" b="1" u="sng" dirty="0"/>
              <a:t>When to use :</a:t>
            </a:r>
            <a:r>
              <a:rPr lang="en-US" dirty="0"/>
              <a:t> This compaction strategy is the best for read-heavy workloads (because tables within a level are non-overlapping, LCS guarantees that 90% of all reads can be satisfied from a single </a:t>
            </a:r>
            <a:r>
              <a:rPr lang="en-US" dirty="0" err="1"/>
              <a:t>SSTable</a:t>
            </a:r>
            <a:r>
              <a:rPr lang="en-US" dirty="0"/>
              <a:t>) or workloads where there are more updates than there are inserts.</a:t>
            </a:r>
          </a:p>
          <a:p>
            <a:pPr marL="336550" lvl="4" indent="0">
              <a:buNone/>
            </a:pPr>
            <a:endParaRPr lang="en-US" dirty="0"/>
          </a:p>
          <a:p>
            <a:pPr marL="336550" lvl="4" indent="0">
              <a:buNone/>
            </a:pPr>
            <a:r>
              <a:rPr lang="en-US" dirty="0">
                <a:hlinkClick r:id="rId2"/>
              </a:rPr>
              <a:t>https://docs.datastax.com/en/cql/3.3/cql/cql_reference/cqlCreateTable.html#compactSubprop__compactionSubpropertiesSTCS</a:t>
            </a:r>
            <a:endParaRPr lang="en-US" dirty="0"/>
          </a:p>
          <a:p>
            <a:pPr marL="336550" lvl="4" indent="0">
              <a:buNone/>
            </a:pPr>
            <a:endParaRPr lang="en-US" dirty="0"/>
          </a:p>
          <a:p>
            <a:pPr marL="336550" lvl="4" indent="0">
              <a:buNone/>
            </a:pPr>
            <a:endParaRPr lang="en-US" dirty="0"/>
          </a:p>
          <a:p>
            <a:pPr marL="336550" lvl="4" indent="0">
              <a:buNone/>
            </a:pPr>
            <a:endParaRPr lang="en-US" dirty="0"/>
          </a:p>
          <a:p>
            <a:pPr lvl="4">
              <a:buFont typeface="Wingdings" panose="05000000000000000000" pitchFamily="2" charset="2"/>
              <a:buChar char="à"/>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83044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36</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Compaction Strategies:</a:t>
            </a:r>
          </a:p>
        </p:txBody>
      </p:sp>
      <p:sp>
        <p:nvSpPr>
          <p:cNvPr id="4" name="Text Placeholder 3"/>
          <p:cNvSpPr>
            <a:spLocks noGrp="1"/>
          </p:cNvSpPr>
          <p:nvPr>
            <p:ph type="body" sz="quarter" idx="13"/>
          </p:nvPr>
        </p:nvSpPr>
        <p:spPr>
          <a:xfrm>
            <a:off x="0" y="355600"/>
            <a:ext cx="9144000" cy="6020370"/>
          </a:xfrm>
        </p:spPr>
        <p:txBody>
          <a:bodyPr>
            <a:normAutofit/>
          </a:bodyPr>
          <a:lstStyle/>
          <a:p>
            <a:pPr lvl="4" algn="just">
              <a:buFont typeface="Wingdings" panose="05000000000000000000" pitchFamily="2" charset="2"/>
              <a:buChar char="à"/>
            </a:pPr>
            <a:r>
              <a:rPr lang="en-US" b="1" u="sng" dirty="0" err="1"/>
              <a:t>TimeWindowCompactionStrategy</a:t>
            </a:r>
            <a:r>
              <a:rPr lang="en-US" b="1" u="sng" dirty="0"/>
              <a:t> (TWCS):</a:t>
            </a:r>
            <a:r>
              <a:rPr lang="en-US" dirty="0"/>
              <a:t> This strategy is an alternative for </a:t>
            </a:r>
            <a:r>
              <a:rPr lang="en-US" u="sng" dirty="0"/>
              <a:t>time series data. </a:t>
            </a:r>
            <a:r>
              <a:rPr lang="en-US" dirty="0"/>
              <a:t>TWCS compacts </a:t>
            </a:r>
            <a:r>
              <a:rPr lang="en-US" dirty="0" err="1"/>
              <a:t>SSTables</a:t>
            </a:r>
            <a:r>
              <a:rPr lang="en-US" dirty="0"/>
              <a:t> using a series of </a:t>
            </a:r>
            <a:r>
              <a:rPr lang="en-US" i="1" dirty="0"/>
              <a:t>time windows</a:t>
            </a:r>
            <a:r>
              <a:rPr lang="en-US" dirty="0"/>
              <a:t>. While with a time window, TWCS compacts all </a:t>
            </a:r>
            <a:r>
              <a:rPr lang="en-US" dirty="0" err="1"/>
              <a:t>SSTables</a:t>
            </a:r>
            <a:r>
              <a:rPr lang="en-US" dirty="0"/>
              <a:t> flushed from memory into larger </a:t>
            </a:r>
            <a:r>
              <a:rPr lang="en-US" dirty="0" err="1"/>
              <a:t>SSTables</a:t>
            </a:r>
            <a:r>
              <a:rPr lang="en-US" dirty="0"/>
              <a:t> using STCS. At the end of the time window, all of these </a:t>
            </a:r>
            <a:r>
              <a:rPr lang="en-US" dirty="0" err="1"/>
              <a:t>SSTables</a:t>
            </a:r>
            <a:r>
              <a:rPr lang="en-US" dirty="0"/>
              <a:t> are compacted into a single </a:t>
            </a:r>
            <a:r>
              <a:rPr lang="en-US" dirty="0" err="1"/>
              <a:t>SSTable</a:t>
            </a:r>
            <a:r>
              <a:rPr lang="en-US" dirty="0"/>
              <a:t>. Then the next time window starts and the process repeats. The duration of the time window is the only setting required.</a:t>
            </a:r>
          </a:p>
          <a:p>
            <a:pPr marL="336550" lvl="4" indent="0" algn="just">
              <a:buNone/>
            </a:pPr>
            <a:r>
              <a:rPr lang="en-US" dirty="0"/>
              <a:t>TWCS aims at simplifying DTCS by creating time windowed buckets of </a:t>
            </a:r>
            <a:r>
              <a:rPr lang="en-US" dirty="0" err="1"/>
              <a:t>SSTables</a:t>
            </a:r>
            <a:r>
              <a:rPr lang="en-US" dirty="0"/>
              <a:t> that are compacted with each other using the Size Tiered Compaction Strategy. TWCS uses simple parameters to avoid configuration complexity, and inherits STCS parameters.</a:t>
            </a:r>
          </a:p>
          <a:p>
            <a:pPr marL="336550" lvl="4" indent="0">
              <a:buNone/>
            </a:pPr>
            <a:endParaRPr lang="en-US" dirty="0"/>
          </a:p>
          <a:p>
            <a:pPr lvl="4">
              <a:buFont typeface="Wingdings" panose="05000000000000000000" pitchFamily="2" charset="2"/>
              <a:buChar char="à"/>
            </a:pPr>
            <a:endParaRPr lang="en-US" dirty="0"/>
          </a:p>
          <a:p>
            <a:endParaRPr lang="en-US" dirty="0"/>
          </a:p>
        </p:txBody>
      </p:sp>
      <p:pic>
        <p:nvPicPr>
          <p:cNvPr id="5" name="Picture 4"/>
          <p:cNvPicPr>
            <a:picLocks noChangeAspect="1"/>
          </p:cNvPicPr>
          <p:nvPr/>
        </p:nvPicPr>
        <p:blipFill>
          <a:blip r:embed="rId2"/>
          <a:stretch>
            <a:fillRect/>
          </a:stretch>
        </p:blipFill>
        <p:spPr>
          <a:xfrm>
            <a:off x="0" y="3251200"/>
            <a:ext cx="9143999" cy="3073400"/>
          </a:xfrm>
          <a:prstGeom prst="rect">
            <a:avLst/>
          </a:prstGeom>
        </p:spPr>
      </p:pic>
    </p:spTree>
    <p:extLst>
      <p:ext uri="{BB962C8B-B14F-4D97-AF65-F5344CB8AC3E}">
        <p14:creationId xmlns:p14="http://schemas.microsoft.com/office/powerpoint/2010/main" val="3161215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37</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Compression Techniques</a:t>
            </a:r>
          </a:p>
        </p:txBody>
      </p:sp>
      <p:sp>
        <p:nvSpPr>
          <p:cNvPr id="4" name="Text Placeholder 3"/>
          <p:cNvSpPr>
            <a:spLocks noGrp="1"/>
          </p:cNvSpPr>
          <p:nvPr>
            <p:ph type="body" sz="quarter" idx="13"/>
          </p:nvPr>
        </p:nvSpPr>
        <p:spPr>
          <a:xfrm>
            <a:off x="0" y="355600"/>
            <a:ext cx="9144000" cy="6020370"/>
          </a:xfrm>
        </p:spPr>
        <p:txBody>
          <a:bodyPr>
            <a:normAutofit fontScale="92500" lnSpcReduction="10000"/>
          </a:bodyPr>
          <a:lstStyle/>
          <a:p>
            <a:r>
              <a:rPr lang="en-US" sz="1700" dirty="0"/>
              <a:t>Compression maximizes the storage capacity of Cassandra nodes by reducing the volume of data on disk and disk I/O, particularly for read-dominated workloads.</a:t>
            </a:r>
          </a:p>
          <a:p>
            <a:r>
              <a:rPr lang="en-US" sz="1700" dirty="0"/>
              <a:t>In Cassandra 2.2 and later, the commit log can also be compressed and write performance can be improved 6-12%.</a:t>
            </a:r>
          </a:p>
          <a:p>
            <a:r>
              <a:rPr lang="en-US" sz="1700" dirty="0">
                <a:hlinkClick r:id="rId2"/>
              </a:rPr>
              <a:t>When to compress data</a:t>
            </a:r>
            <a:r>
              <a:rPr lang="en-US" sz="1700" dirty="0"/>
              <a:t> Compression is best suited for tables that have many rows and each row has the same columns, or at least as many columns, as other rows.</a:t>
            </a:r>
          </a:p>
          <a:p>
            <a:endParaRPr lang="en-US" sz="1700" dirty="0"/>
          </a:p>
          <a:p>
            <a:r>
              <a:rPr lang="en-US" sz="1700" dirty="0"/>
              <a:t>Cassandra provides the following built-in classes:</a:t>
            </a:r>
          </a:p>
          <a:p>
            <a:pPr marL="457200" indent="-457200">
              <a:buFont typeface="Arial" panose="020B0604020202020204" pitchFamily="34" charset="0"/>
              <a:buChar char="•"/>
            </a:pPr>
            <a:r>
              <a:rPr lang="en-US" sz="1600" dirty="0"/>
              <a:t>LZ4Compressor </a:t>
            </a:r>
          </a:p>
          <a:p>
            <a:pPr marL="457200" indent="-457200">
              <a:buFont typeface="Arial" panose="020B0604020202020204" pitchFamily="34" charset="0"/>
              <a:buChar char="•"/>
            </a:pPr>
            <a:r>
              <a:rPr lang="en-US" sz="1600" dirty="0" err="1"/>
              <a:t>SnappyCompressor</a:t>
            </a:r>
            <a:endParaRPr lang="en-US" sz="1600" dirty="0"/>
          </a:p>
          <a:p>
            <a:pPr marL="457200" indent="-457200">
              <a:buFont typeface="Arial" panose="020B0604020202020204" pitchFamily="34" charset="0"/>
              <a:buChar char="•"/>
            </a:pPr>
            <a:r>
              <a:rPr lang="en-US" sz="1600" dirty="0" err="1"/>
              <a:t>DeflateCompressor</a:t>
            </a:r>
            <a:endParaRPr lang="en-US" sz="1600" dirty="0"/>
          </a:p>
          <a:p>
            <a:endParaRPr lang="en-US" sz="1600" dirty="0"/>
          </a:p>
          <a:p>
            <a:r>
              <a:rPr lang="en-US" sz="1600" b="1" dirty="0"/>
              <a:t>Default: </a:t>
            </a:r>
            <a:r>
              <a:rPr lang="en-US" sz="1600" dirty="0"/>
              <a:t>LZ4Compressor.</a:t>
            </a:r>
          </a:p>
          <a:p>
            <a:endParaRPr lang="en-US" sz="1600" dirty="0"/>
          </a:p>
          <a:p>
            <a:r>
              <a:rPr lang="en-US" sz="1400" dirty="0"/>
              <a:t>25-33% reduction in data size</a:t>
            </a:r>
          </a:p>
          <a:p>
            <a:r>
              <a:rPr lang="en-US" sz="1400" dirty="0"/>
              <a:t>25-35% performance improvement on reads</a:t>
            </a:r>
          </a:p>
          <a:p>
            <a:r>
              <a:rPr lang="en-US" sz="1400" dirty="0"/>
              <a:t>5-10% performance improvement on writes</a:t>
            </a:r>
          </a:p>
          <a:p>
            <a:endParaRPr lang="en-US" sz="1400" dirty="0"/>
          </a:p>
          <a:p>
            <a:endParaRPr lang="en-US" sz="1400" dirty="0"/>
          </a:p>
          <a:p>
            <a:endParaRPr lang="en-US" sz="1400" dirty="0"/>
          </a:p>
          <a:p>
            <a:endParaRPr lang="en-US" sz="1400" dirty="0"/>
          </a:p>
          <a:p>
            <a:endParaRPr lang="en-US" sz="1400" dirty="0"/>
          </a:p>
          <a:p>
            <a:endParaRPr lang="en-US" sz="1400" dirty="0"/>
          </a:p>
          <a:p>
            <a:r>
              <a:rPr lang="en-US" sz="1700" dirty="0">
                <a:hlinkClick r:id="rId3"/>
              </a:rPr>
              <a:t>http://java-performance.info/performance-general-compression/</a:t>
            </a:r>
            <a:endParaRPr lang="en-US" sz="1700" dirty="0"/>
          </a:p>
          <a:p>
            <a:endParaRPr lang="en-US" dirty="0"/>
          </a:p>
        </p:txBody>
      </p:sp>
      <p:pic>
        <p:nvPicPr>
          <p:cNvPr id="6" name="Picture 2" descr="Data Compression Uses Google’s Snappy data compression  algorithm Compresses data on a per column family level Intern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1" y="2387600"/>
            <a:ext cx="5587998" cy="3264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82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38</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Tombstones</a:t>
            </a:r>
          </a:p>
        </p:txBody>
      </p:sp>
      <p:sp>
        <p:nvSpPr>
          <p:cNvPr id="4" name="Text Placeholder 3"/>
          <p:cNvSpPr>
            <a:spLocks noGrp="1"/>
          </p:cNvSpPr>
          <p:nvPr>
            <p:ph type="body" sz="quarter" idx="13"/>
          </p:nvPr>
        </p:nvSpPr>
        <p:spPr>
          <a:xfrm>
            <a:off x="0" y="355600"/>
            <a:ext cx="9144000" cy="6020370"/>
          </a:xfrm>
        </p:spPr>
        <p:txBody>
          <a:bodyPr>
            <a:normAutofit/>
          </a:bodyPr>
          <a:lstStyle/>
          <a:p>
            <a:r>
              <a:rPr lang="en-US" sz="1700" dirty="0"/>
              <a:t>Tombstones, it’s very common problems with Cassandra. </a:t>
            </a:r>
            <a:r>
              <a:rPr lang="en-US" sz="1700" dirty="0">
                <a:sym typeface="Wingdings" panose="05000000000000000000" pitchFamily="2" charset="2"/>
              </a:rPr>
              <a:t>When it get created/appeared:</a:t>
            </a:r>
          </a:p>
          <a:p>
            <a:r>
              <a:rPr lang="en-US" sz="1700" dirty="0">
                <a:sym typeface="Wingdings" panose="05000000000000000000" pitchFamily="2" charset="2"/>
              </a:rPr>
              <a:t>When the client issues DELETE statements to Cassandra.</a:t>
            </a:r>
          </a:p>
          <a:p>
            <a:r>
              <a:rPr lang="en-US" sz="1700" dirty="0">
                <a:sym typeface="Wingdings" panose="05000000000000000000" pitchFamily="2" charset="2"/>
              </a:rPr>
              <a:t>Inserting null values, </a:t>
            </a:r>
          </a:p>
          <a:p>
            <a:r>
              <a:rPr lang="en-US" sz="1700" dirty="0">
                <a:sym typeface="Wingdings" panose="05000000000000000000" pitchFamily="2" charset="2"/>
              </a:rPr>
              <a:t>Inserting collections,</a:t>
            </a:r>
          </a:p>
          <a:p>
            <a:r>
              <a:rPr lang="en-US" sz="1700" dirty="0">
                <a:sym typeface="Wingdings" panose="05000000000000000000" pitchFamily="2" charset="2"/>
              </a:rPr>
              <a:t>Expiring data using TTL are common sources of tombstones, and</a:t>
            </a:r>
          </a:p>
          <a:p>
            <a:r>
              <a:rPr lang="en-US" sz="1700" dirty="0">
                <a:sym typeface="Wingdings" panose="05000000000000000000" pitchFamily="2" charset="2"/>
              </a:rPr>
              <a:t>Materialized views. </a:t>
            </a:r>
          </a:p>
          <a:p>
            <a:endParaRPr lang="en-US" sz="1700" dirty="0"/>
          </a:p>
          <a:p>
            <a:r>
              <a:rPr lang="en-US" sz="1700" dirty="0">
                <a:sym typeface="Wingdings" panose="05000000000000000000" pitchFamily="2" charset="2"/>
              </a:rPr>
              <a:t></a:t>
            </a:r>
            <a:r>
              <a:rPr lang="en-US" sz="1700" dirty="0"/>
              <a:t>Tombstones are not necessarily a bad thing that we should avoid at all cost.</a:t>
            </a:r>
          </a:p>
          <a:p>
            <a:r>
              <a:rPr lang="en-US" sz="1700" dirty="0">
                <a:sym typeface="Wingdings" panose="05000000000000000000" pitchFamily="2" charset="2"/>
              </a:rPr>
              <a:t></a:t>
            </a:r>
            <a:r>
              <a:rPr lang="en-US" sz="1700" dirty="0"/>
              <a:t> However it can affect performance, so you’d better be aware when they are generated when designing your data model and queries.</a:t>
            </a:r>
            <a:endParaRPr lang="en-US" sz="1700" dirty="0">
              <a:sym typeface="Wingdings" panose="05000000000000000000" pitchFamily="2" charset="2"/>
            </a:endParaRPr>
          </a:p>
          <a:p>
            <a:r>
              <a:rPr lang="en-US" sz="1700" dirty="0">
                <a:sym typeface="Wingdings" panose="05000000000000000000" pitchFamily="2" charset="2"/>
              </a:rPr>
              <a:t></a:t>
            </a:r>
            <a:r>
              <a:rPr lang="en-US" sz="1700" dirty="0"/>
              <a:t>Large Number of Tombstones Causes Latency and Heap Pressure and it leads performance issues. And nodes may go down, and will may lead cluster down if not handled diligently on time.. </a:t>
            </a:r>
          </a:p>
          <a:p>
            <a:r>
              <a:rPr lang="en-US" sz="1700" dirty="0">
                <a:sym typeface="Wingdings" panose="05000000000000000000" pitchFamily="2" charset="2"/>
              </a:rPr>
              <a:t></a:t>
            </a:r>
            <a:r>
              <a:rPr lang="en-US" sz="1700" dirty="0"/>
              <a:t>If you use the java driver the query fails if more than 100,000 tombstones are seen; Hope with this knowledge you should be able to limit their generation only when necessary.</a:t>
            </a:r>
          </a:p>
          <a:p>
            <a:endParaRPr lang="en-US" sz="1700" dirty="0"/>
          </a:p>
          <a:p>
            <a:r>
              <a:rPr lang="en-US" sz="1700" dirty="0">
                <a:hlinkClick r:id="rId2"/>
              </a:rPr>
              <a:t>https://docs.datastax.com/en/cassandra/3.0/cassandra/dml/dmlAboutDeletes.html</a:t>
            </a:r>
            <a:endParaRPr lang="en-US" sz="1700" dirty="0"/>
          </a:p>
          <a:p>
            <a:r>
              <a:rPr lang="en-US" sz="1700" dirty="0">
                <a:hlinkClick r:id="rId3"/>
              </a:rPr>
              <a:t>https://opencredo.com/cassandra-tombstones-common-issues/</a:t>
            </a:r>
            <a:endParaRPr lang="en-US" sz="1700" dirty="0"/>
          </a:p>
          <a:p>
            <a:r>
              <a:rPr lang="en-US" sz="1700" dirty="0">
                <a:hlinkClick r:id="rId4"/>
              </a:rPr>
              <a:t>https://www.beyondthelines.net/databases/cassandra-tombstones/</a:t>
            </a:r>
            <a:endParaRPr lang="en-US" sz="1700" dirty="0"/>
          </a:p>
          <a:p>
            <a:endParaRPr lang="en-US" sz="1700" dirty="0"/>
          </a:p>
          <a:p>
            <a:endParaRPr lang="en-US" sz="1700" dirty="0"/>
          </a:p>
          <a:p>
            <a:endParaRPr lang="en-US" sz="1700" dirty="0"/>
          </a:p>
          <a:p>
            <a:endParaRPr lang="en-US" dirty="0"/>
          </a:p>
        </p:txBody>
      </p:sp>
    </p:spTree>
    <p:extLst>
      <p:ext uri="{BB962C8B-B14F-4D97-AF65-F5344CB8AC3E}">
        <p14:creationId xmlns:p14="http://schemas.microsoft.com/office/powerpoint/2010/main" val="102272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39</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Day2 (Dec.20</a:t>
            </a:r>
            <a:r>
              <a:rPr lang="en-US" baseline="30000" dirty="0"/>
              <a:t>th</a:t>
            </a:r>
            <a:r>
              <a:rPr lang="en-US" dirty="0"/>
              <a:t>) – Agenda  Ends</a:t>
            </a:r>
          </a:p>
        </p:txBody>
      </p:sp>
      <p:sp>
        <p:nvSpPr>
          <p:cNvPr id="4" name="Text Placeholder 3"/>
          <p:cNvSpPr>
            <a:spLocks noGrp="1"/>
          </p:cNvSpPr>
          <p:nvPr>
            <p:ph type="body" sz="quarter" idx="13"/>
          </p:nvPr>
        </p:nvSpPr>
        <p:spPr>
          <a:xfrm>
            <a:off x="0" y="355600"/>
            <a:ext cx="9144000" cy="6020370"/>
          </a:xfrm>
        </p:spPr>
        <p:txBody>
          <a:bodyPr>
            <a:normAutofit/>
          </a:bodyPr>
          <a:lstStyle/>
          <a:p>
            <a:pPr algn="ctr"/>
            <a:endParaRPr lang="en-US" sz="3800" dirty="0"/>
          </a:p>
          <a:p>
            <a:pPr algn="ctr"/>
            <a:endParaRPr lang="en-US" sz="3800" dirty="0"/>
          </a:p>
          <a:p>
            <a:pPr algn="ctr"/>
            <a:r>
              <a:rPr lang="en-US" sz="3800" dirty="0"/>
              <a:t>Any Q</a:t>
            </a:r>
          </a:p>
          <a:p>
            <a:pPr algn="ctr"/>
            <a:r>
              <a:rPr lang="en-US" sz="3800" dirty="0"/>
              <a:t>?</a:t>
            </a:r>
          </a:p>
          <a:p>
            <a:endParaRPr lang="en-US" sz="2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367442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Agenda</a:t>
            </a:r>
          </a:p>
        </p:txBody>
      </p:sp>
      <p:sp>
        <p:nvSpPr>
          <p:cNvPr id="4" name="Text Placeholder 3"/>
          <p:cNvSpPr>
            <a:spLocks noGrp="1"/>
          </p:cNvSpPr>
          <p:nvPr>
            <p:ph type="body" sz="quarter" idx="13"/>
          </p:nvPr>
        </p:nvSpPr>
        <p:spPr>
          <a:xfrm>
            <a:off x="0" y="355600"/>
            <a:ext cx="9144000" cy="6020370"/>
          </a:xfrm>
        </p:spPr>
        <p:txBody>
          <a:bodyPr>
            <a:normAutofit/>
          </a:bodyPr>
          <a:lstStyle/>
          <a:p>
            <a:r>
              <a:rPr lang="en-US" u="sng" dirty="0"/>
              <a:t>Day3 (Dec.21</a:t>
            </a:r>
            <a:r>
              <a:rPr lang="en-US" u="sng" baseline="30000" dirty="0"/>
              <a:t>st</a:t>
            </a:r>
            <a:r>
              <a:rPr lang="en-US" u="sng" dirty="0"/>
              <a:t>)</a:t>
            </a:r>
          </a:p>
          <a:p>
            <a:pPr lvl="4"/>
            <a:r>
              <a:rPr lang="en-US" sz="2600" dirty="0"/>
              <a:t>CQL Commands (Continuation)</a:t>
            </a:r>
          </a:p>
          <a:p>
            <a:pPr lvl="4"/>
            <a:r>
              <a:rPr lang="en-US" sz="2600" dirty="0"/>
              <a:t>Day1&amp; 2 recap &amp; review </a:t>
            </a:r>
          </a:p>
          <a:p>
            <a:pPr lvl="4"/>
            <a:r>
              <a:rPr lang="en-US" sz="2600" dirty="0"/>
              <a:t>YML file configurations &amp; key parameters</a:t>
            </a:r>
          </a:p>
          <a:p>
            <a:pPr lvl="4"/>
            <a:r>
              <a:rPr lang="en-US" sz="2600" dirty="0"/>
              <a:t>Sample Java snippets to connect Cassandra</a:t>
            </a:r>
          </a:p>
          <a:p>
            <a:pPr lvl="4"/>
            <a:r>
              <a:rPr lang="en-US" sz="2800" dirty="0"/>
              <a:t>Issues, Retry &amp; Load balancing Policies </a:t>
            </a:r>
          </a:p>
          <a:p>
            <a:pPr lvl="4"/>
            <a:r>
              <a:rPr lang="en-US" sz="2800" dirty="0"/>
              <a:t>Data Migrations</a:t>
            </a:r>
            <a:r>
              <a:rPr lang="en-US" dirty="0"/>
              <a:t>(COPY TO/FROM,SQOOP(DSE), SSTABLELOADER)</a:t>
            </a:r>
          </a:p>
          <a:p>
            <a:pPr lvl="4"/>
            <a:r>
              <a:rPr lang="en-US" sz="2800" dirty="0"/>
              <a:t>Tools</a:t>
            </a:r>
            <a:r>
              <a:rPr lang="en-US" dirty="0"/>
              <a:t>(Node, DSE &amp; Cassandra-stress)</a:t>
            </a:r>
          </a:p>
          <a:p>
            <a:pPr lvl="4"/>
            <a:r>
              <a:rPr lang="en-US" sz="2600" dirty="0" err="1"/>
              <a:t>DevCenter</a:t>
            </a:r>
            <a:endParaRPr lang="en-US" sz="2600" dirty="0"/>
          </a:p>
          <a:p>
            <a:pPr lvl="4"/>
            <a:r>
              <a:rPr lang="en-US" sz="2600" dirty="0" err="1"/>
              <a:t>OpsCenter</a:t>
            </a:r>
            <a:endParaRPr lang="en-US" sz="2600" dirty="0"/>
          </a:p>
          <a:p>
            <a:pPr lvl="4"/>
            <a:r>
              <a:rPr lang="en-US" sz="2600" dirty="0"/>
              <a:t>Q &amp; A</a:t>
            </a:r>
          </a:p>
          <a:p>
            <a:pPr lvl="4"/>
            <a:r>
              <a:rPr lang="en-US" sz="2600" dirty="0"/>
              <a:t>Appendix</a:t>
            </a:r>
            <a:endParaRPr lang="en-US" sz="1800" dirty="0"/>
          </a:p>
          <a:p>
            <a:pPr marL="630238" lvl="2" indent="-342900">
              <a:buFont typeface="+mj-lt"/>
              <a:buAutoNum type="arabicPeriod"/>
            </a:pPr>
            <a:endParaRPr lang="en-US" sz="1800" dirty="0"/>
          </a:p>
          <a:p>
            <a:pPr marL="336550" lvl="4" indent="0">
              <a:buNone/>
            </a:pPr>
            <a:endParaRPr lang="en-US" sz="2600" dirty="0"/>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554244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40</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Day3 (Dec.21</a:t>
            </a:r>
            <a:r>
              <a:rPr lang="en-US" baseline="30000" dirty="0"/>
              <a:t>st</a:t>
            </a:r>
            <a:r>
              <a:rPr lang="en-US" dirty="0"/>
              <a:t> ) – Agenda</a:t>
            </a:r>
          </a:p>
        </p:txBody>
      </p:sp>
      <p:sp>
        <p:nvSpPr>
          <p:cNvPr id="4" name="Text Placeholder 3"/>
          <p:cNvSpPr>
            <a:spLocks noGrp="1"/>
          </p:cNvSpPr>
          <p:nvPr>
            <p:ph type="body" sz="quarter" idx="13"/>
          </p:nvPr>
        </p:nvSpPr>
        <p:spPr>
          <a:xfrm>
            <a:off x="0" y="355600"/>
            <a:ext cx="9144000" cy="6020370"/>
          </a:xfrm>
        </p:spPr>
        <p:txBody>
          <a:bodyPr>
            <a:normAutofit fontScale="92500" lnSpcReduction="10000"/>
          </a:bodyPr>
          <a:lstStyle/>
          <a:p>
            <a:pPr lvl="4"/>
            <a:r>
              <a:rPr lang="en-US" sz="2900" dirty="0"/>
              <a:t>Day2 Review</a:t>
            </a:r>
          </a:p>
          <a:p>
            <a:pPr lvl="4"/>
            <a:r>
              <a:rPr lang="en-US" sz="2900" dirty="0"/>
              <a:t>CQL Commands</a:t>
            </a:r>
          </a:p>
          <a:p>
            <a:pPr lvl="4"/>
            <a:r>
              <a:rPr lang="en-US" sz="2900" dirty="0"/>
              <a:t>YML file configurations</a:t>
            </a:r>
          </a:p>
          <a:p>
            <a:pPr lvl="4"/>
            <a:r>
              <a:rPr lang="en-US" sz="2900" dirty="0"/>
              <a:t>Sample Java snippets to connect Cassandra</a:t>
            </a:r>
          </a:p>
          <a:p>
            <a:pPr lvl="4"/>
            <a:r>
              <a:rPr lang="en-US" sz="2900" dirty="0"/>
              <a:t>Issues, Retry &amp; Load balancing Policies </a:t>
            </a:r>
          </a:p>
          <a:p>
            <a:pPr lvl="4"/>
            <a:r>
              <a:rPr lang="en-US" sz="2900" dirty="0"/>
              <a:t>Data Migrations (COPY TO/FROM,SQOOP(DSE), SSTABLELOADER)</a:t>
            </a:r>
          </a:p>
          <a:p>
            <a:pPr lvl="4"/>
            <a:r>
              <a:rPr lang="en-US" sz="2900" dirty="0"/>
              <a:t>Tools(</a:t>
            </a:r>
            <a:r>
              <a:rPr lang="en-US" sz="2900" dirty="0" err="1"/>
              <a:t>Node,DSE</a:t>
            </a:r>
            <a:r>
              <a:rPr lang="en-US" sz="2900" dirty="0"/>
              <a:t> &amp; Cassandra-stress)</a:t>
            </a:r>
          </a:p>
          <a:p>
            <a:pPr lvl="4"/>
            <a:r>
              <a:rPr lang="en-US" sz="2900" dirty="0" err="1"/>
              <a:t>DevCenter</a:t>
            </a:r>
            <a:endParaRPr lang="en-US" sz="2900" dirty="0"/>
          </a:p>
          <a:p>
            <a:pPr lvl="4"/>
            <a:r>
              <a:rPr lang="en-US" sz="2900" dirty="0" err="1"/>
              <a:t>OpsCenter</a:t>
            </a:r>
            <a:endParaRPr lang="en-US" sz="2900" dirty="0"/>
          </a:p>
          <a:p>
            <a:pPr lvl="4"/>
            <a:r>
              <a:rPr lang="en-US" sz="2900" dirty="0"/>
              <a:t>Q &amp; A</a:t>
            </a:r>
          </a:p>
          <a:p>
            <a:pPr lvl="4"/>
            <a:r>
              <a:rPr lang="en-US" sz="2900" dirty="0"/>
              <a:t>Appendix </a:t>
            </a:r>
          </a:p>
          <a:p>
            <a:pPr marL="336550" lvl="4" indent="0">
              <a:buNone/>
            </a:pPr>
            <a:r>
              <a:rPr lang="en-US" sz="2900" dirty="0"/>
              <a:t>	</a:t>
            </a:r>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66720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41</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CQL Commands</a:t>
            </a:r>
          </a:p>
        </p:txBody>
      </p:sp>
      <p:sp>
        <p:nvSpPr>
          <p:cNvPr id="10" name="Text Placeholder 3"/>
          <p:cNvSpPr txBox="1">
            <a:spLocks/>
          </p:cNvSpPr>
          <p:nvPr/>
        </p:nvSpPr>
        <p:spPr>
          <a:xfrm>
            <a:off x="-166899" y="837630"/>
            <a:ext cx="12158224" cy="6020370"/>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rgbClr val="141414"/>
                </a:solidFill>
                <a:latin typeface="+mn-lt"/>
                <a:ea typeface="+mn-ea"/>
                <a:cs typeface="+mn-cs"/>
              </a:defRPr>
            </a:lvl1pPr>
            <a:lvl2pPr marL="228600" indent="-227013" algn="l" defTabSz="457200" rtl="0" eaLnBrk="1" latinLnBrk="0" hangingPunct="1">
              <a:spcBef>
                <a:spcPct val="20000"/>
              </a:spcBef>
              <a:buClr>
                <a:schemeClr val="accent2"/>
              </a:buClr>
              <a:buFont typeface="Arial"/>
              <a:buChar char="•"/>
              <a:defRPr sz="2400" kern="1200">
                <a:solidFill>
                  <a:srgbClr val="141414"/>
                </a:solidFill>
                <a:latin typeface="+mn-lt"/>
                <a:ea typeface="+mn-ea"/>
                <a:cs typeface="+mn-cs"/>
              </a:defRPr>
            </a:lvl2pPr>
            <a:lvl3pPr marL="287338" indent="-166688" algn="l" defTabSz="457200" rtl="0" eaLnBrk="1" latinLnBrk="0" hangingPunct="1">
              <a:spcBef>
                <a:spcPct val="20000"/>
              </a:spcBef>
              <a:buClr>
                <a:schemeClr val="accent2"/>
              </a:buClr>
              <a:buFont typeface="Arial"/>
              <a:buChar char="•"/>
              <a:defRPr sz="2000" kern="1200">
                <a:solidFill>
                  <a:srgbClr val="141414"/>
                </a:solidFill>
                <a:latin typeface="+mn-lt"/>
                <a:ea typeface="+mn-ea"/>
                <a:cs typeface="+mn-cs"/>
              </a:defRPr>
            </a:lvl3pPr>
            <a:lvl4pPr marL="393700" indent="-176213" algn="l" defTabSz="457200" rtl="0" eaLnBrk="1" latinLnBrk="0" hangingPunct="1">
              <a:spcBef>
                <a:spcPct val="20000"/>
              </a:spcBef>
              <a:buClr>
                <a:schemeClr val="accent2"/>
              </a:buClr>
              <a:buFont typeface="Arial"/>
              <a:buChar char="•"/>
              <a:defRPr sz="1800" kern="1200">
                <a:solidFill>
                  <a:srgbClr val="141414"/>
                </a:solidFill>
                <a:latin typeface="+mn-lt"/>
                <a:ea typeface="+mn-ea"/>
                <a:cs typeface="+mn-cs"/>
              </a:defRPr>
            </a:lvl4pPr>
            <a:lvl5pPr marL="512763" indent="-176213" algn="l" defTabSz="457200" rtl="0" eaLnBrk="1" latinLnBrk="0" hangingPunct="1">
              <a:spcBef>
                <a:spcPct val="20000"/>
              </a:spcBef>
              <a:buClr>
                <a:schemeClr val="accent2"/>
              </a:buClr>
              <a:buFont typeface="Arial"/>
              <a:buChar char="•"/>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36550" lvl="4" indent="0">
              <a:buFont typeface="Arial"/>
              <a:buNone/>
            </a:pPr>
            <a:endParaRPr lang="en-US" sz="2900"/>
          </a:p>
          <a:p>
            <a:pPr lvl="4"/>
            <a:endParaRPr lang="en-US" sz="2900"/>
          </a:p>
          <a:p>
            <a:pPr lvl="4"/>
            <a:endParaRPr lang="en-US" sz="2900"/>
          </a:p>
          <a:p>
            <a:pPr lvl="4"/>
            <a:endParaRPr lang="en-US"/>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dirty="0"/>
          </a:p>
        </p:txBody>
      </p:sp>
      <p:pic>
        <p:nvPicPr>
          <p:cNvPr id="11"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90" y="486792"/>
            <a:ext cx="8824510" cy="584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9521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42</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YAML file configurations</a:t>
            </a:r>
            <a:br>
              <a:rPr lang="en-US" dirty="0"/>
            </a:b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2900" dirty="0">
                <a:hlinkClick r:id="rId2"/>
              </a:rPr>
              <a:t>https://docs.datastax.com/en/cassandra/2.1/cassandra/configuration/configCassandra_yaml_r.html</a:t>
            </a:r>
            <a:endParaRPr lang="en-US" sz="2900" dirty="0"/>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306516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43</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Sample Java snippets to connect Cassandra</a:t>
            </a:r>
            <a:br>
              <a:rPr lang="en-US" dirty="0"/>
            </a:b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pPr lvl="4"/>
            <a:r>
              <a:rPr lang="en-US" sz="2900" dirty="0"/>
              <a:t>Connecting to Cluster &amp; Key Space</a:t>
            </a:r>
          </a:p>
          <a:p>
            <a:pPr lvl="4"/>
            <a:r>
              <a:rPr lang="en-US" sz="2900" dirty="0"/>
              <a:t>Prepare &amp; Bind</a:t>
            </a:r>
          </a:p>
          <a:p>
            <a:pPr lvl="4"/>
            <a:r>
              <a:rPr lang="en-US" sz="2900" dirty="0"/>
              <a:t>Execute &amp; Capture Result Set </a:t>
            </a:r>
          </a:p>
          <a:p>
            <a:pPr lvl="4"/>
            <a:r>
              <a:rPr lang="en-US" sz="2900" dirty="0"/>
              <a:t>Manipulations on Results for further</a:t>
            </a:r>
          </a:p>
          <a:p>
            <a:pPr lvl="4"/>
            <a:r>
              <a:rPr lang="en-US" sz="2900" dirty="0"/>
              <a:t>Cole connections.</a:t>
            </a:r>
          </a:p>
          <a:p>
            <a:pPr marL="336550" lvl="4" indent="0" algn="just">
              <a:buNone/>
            </a:pPr>
            <a:r>
              <a:rPr lang="en-US" sz="1900" u="sng" dirty="0"/>
              <a:t>Connection pooling:</a:t>
            </a:r>
          </a:p>
          <a:p>
            <a:pPr marL="336550" lvl="4" indent="0" algn="just">
              <a:buNone/>
            </a:pPr>
            <a:r>
              <a:rPr lang="en-US" sz="1900" dirty="0">
                <a:hlinkClick r:id="rId2"/>
              </a:rPr>
              <a:t>http://docs.datastax.com/en/developer/java-driver/2.1/manual/pooling/</a:t>
            </a:r>
            <a:endParaRPr lang="en-US" sz="1900" dirty="0"/>
          </a:p>
          <a:p>
            <a:pPr marL="336550" lvl="4" indent="0" algn="just">
              <a:buNone/>
            </a:pPr>
            <a:endParaRPr lang="en-US" sz="1900" dirty="0"/>
          </a:p>
          <a:p>
            <a:pPr marL="336550" lvl="4" indent="0" algn="just">
              <a:buNone/>
            </a:pPr>
            <a:r>
              <a:rPr lang="en-US" sz="1900" u="sng" dirty="0"/>
              <a:t>Load Balancing Policies:</a:t>
            </a:r>
          </a:p>
          <a:p>
            <a:pPr marL="336550" lvl="4" indent="0" algn="just">
              <a:buNone/>
            </a:pPr>
            <a:r>
              <a:rPr lang="en-US" sz="1900" dirty="0">
                <a:hlinkClick r:id="rId3"/>
              </a:rPr>
              <a:t>http://docs.datastax.com/en/drivers/python/3.2/api/cassandra/policies.html</a:t>
            </a:r>
            <a:endParaRPr lang="en-US" sz="2900" dirty="0"/>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30902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44</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Issues, Retry &amp; Load balancing Policies </a:t>
            </a:r>
            <a:br>
              <a:rPr lang="en-US" dirty="0"/>
            </a:br>
            <a:br>
              <a:rPr lang="en-US" dirty="0"/>
            </a:b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2900" dirty="0"/>
              <a:t>We do have 3 types of issues in Cassandra:</a:t>
            </a:r>
          </a:p>
          <a:p>
            <a:pPr marL="850900" lvl="4" indent="-514350">
              <a:buFont typeface="+mj-lt"/>
              <a:buAutoNum type="arabicPeriod"/>
            </a:pPr>
            <a:r>
              <a:rPr lang="en-US" sz="2400" dirty="0"/>
              <a:t>Invalid Requests (Application issues): Developer is responsible </a:t>
            </a:r>
          </a:p>
          <a:p>
            <a:pPr marL="850900" lvl="4" indent="-514350">
              <a:buFont typeface="+mj-lt"/>
              <a:buAutoNum type="arabicPeriod"/>
            </a:pPr>
            <a:r>
              <a:rPr lang="en-US" sz="2400" dirty="0"/>
              <a:t>Time outs (Network issues): Retry </a:t>
            </a:r>
          </a:p>
          <a:p>
            <a:pPr marL="850900" lvl="4" indent="-514350">
              <a:buFont typeface="+mj-lt"/>
              <a:buAutoNum type="arabicPeriod"/>
            </a:pPr>
            <a:r>
              <a:rPr lang="en-US" sz="2400" dirty="0"/>
              <a:t>Hot Spots(Load Balancing issues): Right Load balancing policy selection for your use case.</a:t>
            </a:r>
          </a:p>
          <a:p>
            <a:pPr marL="336550" lvl="4" indent="0">
              <a:buNone/>
            </a:pPr>
            <a:endParaRPr lang="en-US" sz="2900" dirty="0"/>
          </a:p>
          <a:p>
            <a:pPr marL="336550" lvl="4" indent="0">
              <a:buNone/>
            </a:pPr>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4528958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45</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Data Migrations: we do have 3 ways in Cassandra – </a:t>
            </a:r>
            <a:br>
              <a:rPr lang="en-US" dirty="0"/>
            </a:br>
            <a:br>
              <a:rPr lang="en-US" dirty="0"/>
            </a:br>
            <a:br>
              <a:rPr lang="en-US" dirty="0"/>
            </a:b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1700" b="1" u="sng" dirty="0"/>
              <a:t>1. COPY TO &amp; COPY FROM: </a:t>
            </a:r>
            <a:r>
              <a:rPr lang="en-US" sz="1500" dirty="0"/>
              <a:t>Cassandra &gt;=1.1 onwards supplies the COPY command uses for file import/export thru CQL shell.  </a:t>
            </a:r>
          </a:p>
          <a:p>
            <a:pPr marL="336550" lvl="4" indent="0">
              <a:buNone/>
            </a:pPr>
            <a:r>
              <a:rPr lang="en-US" sz="1500" b="1" dirty="0"/>
              <a:t>COPY TO: </a:t>
            </a:r>
            <a:r>
              <a:rPr lang="en-US" sz="1500" dirty="0"/>
              <a:t>Syntax: COPY &lt;Table Name&gt; TO ‘File’;</a:t>
            </a:r>
          </a:p>
          <a:p>
            <a:pPr marL="336550" lvl="4" indent="0">
              <a:buNone/>
            </a:pPr>
            <a:r>
              <a:rPr lang="en-US" sz="1500" b="1" dirty="0"/>
              <a:t>Ex: </a:t>
            </a:r>
            <a:r>
              <a:rPr lang="en-US" sz="1500" dirty="0"/>
              <a:t>copy sujan2_event to '/app/</a:t>
            </a:r>
            <a:r>
              <a:rPr lang="en-US" sz="1500" dirty="0" err="1"/>
              <a:t>cassandra</a:t>
            </a:r>
            <a:r>
              <a:rPr lang="en-US" sz="1500" dirty="0"/>
              <a:t>/sujan2_event.txt' WITH DELIMITER='|';</a:t>
            </a:r>
          </a:p>
          <a:p>
            <a:pPr marL="336550" lvl="4" indent="0">
              <a:buNone/>
            </a:pPr>
            <a:r>
              <a:rPr lang="en-US" sz="1500" b="1" dirty="0"/>
              <a:t>COPY FROM</a:t>
            </a:r>
            <a:r>
              <a:rPr lang="en-US" sz="1500" dirty="0"/>
              <a:t>: Syntax: COPY &lt;Table Name&gt; FROM ‘File’;</a:t>
            </a:r>
          </a:p>
          <a:p>
            <a:pPr marL="336550" lvl="4" indent="0">
              <a:buNone/>
            </a:pPr>
            <a:r>
              <a:rPr lang="en-US" sz="1500" b="1" dirty="0"/>
              <a:t>Ex: </a:t>
            </a:r>
            <a:r>
              <a:rPr lang="en-US" sz="1500" dirty="0"/>
              <a:t>copy sujan2_event from '/app/</a:t>
            </a:r>
            <a:r>
              <a:rPr lang="en-US" sz="1500" dirty="0" err="1"/>
              <a:t>cassandra</a:t>
            </a:r>
            <a:r>
              <a:rPr lang="en-US" sz="1500" dirty="0"/>
              <a:t>/test_sujan2_event.txt' WITH DELIMITER='|';</a:t>
            </a:r>
          </a:p>
          <a:p>
            <a:pPr marL="336550" lvl="4" indent="0">
              <a:buNone/>
            </a:pPr>
            <a:r>
              <a:rPr lang="en-US" sz="1500" dirty="0">
                <a:hlinkClick r:id="rId2"/>
              </a:rPr>
              <a:t>https://docs.datastax.com/en/cassandra/2.1/cassandra/migrating.html?hl=load</a:t>
            </a:r>
            <a:endParaRPr lang="en-US" sz="1500" dirty="0"/>
          </a:p>
          <a:p>
            <a:pPr marL="336550" lvl="4" indent="0">
              <a:buNone/>
            </a:pPr>
            <a:r>
              <a:rPr lang="en-US" sz="1500" dirty="0">
                <a:hlinkClick r:id="rId3"/>
              </a:rPr>
              <a:t>https://docs.datastax.com/en/cql/3.1/cql/cql_reference/copy_r.html</a:t>
            </a:r>
            <a:endParaRPr lang="en-US" sz="1500" dirty="0"/>
          </a:p>
          <a:p>
            <a:pPr marL="336550" lvl="4" indent="0">
              <a:buNone/>
            </a:pPr>
            <a:r>
              <a:rPr lang="en-US" sz="1700" b="1" u="sng" dirty="0"/>
              <a:t>2. SQOOP(DSE): </a:t>
            </a:r>
            <a:r>
              <a:rPr lang="en-US" sz="1500" dirty="0"/>
              <a:t>DSE &gt;=2.0 onwards includes support for </a:t>
            </a:r>
            <a:r>
              <a:rPr lang="en-US" sz="1500" dirty="0" err="1"/>
              <a:t>sqoop</a:t>
            </a:r>
            <a:r>
              <a:rPr lang="en-US" sz="1500" dirty="0"/>
              <a:t> to move data into Cassandra directly from RDBMS.</a:t>
            </a:r>
          </a:p>
          <a:p>
            <a:pPr marL="336550" lvl="4" indent="0">
              <a:buNone/>
            </a:pPr>
            <a:r>
              <a:rPr lang="en-US" sz="1500" dirty="0">
                <a:hlinkClick r:id="rId4"/>
              </a:rPr>
              <a:t>https://www.datastax.com/2012/03/how-to-move-data-from-relational-databases-to-datastax-enterprise-cassandra-using-sqoop</a:t>
            </a:r>
            <a:endParaRPr lang="en-US" sz="1500" dirty="0"/>
          </a:p>
          <a:p>
            <a:pPr marL="336550" lvl="4" indent="0">
              <a:buNone/>
            </a:pPr>
            <a:r>
              <a:rPr lang="en-US" sz="1500" dirty="0">
                <a:hlinkClick r:id="rId5"/>
              </a:rPr>
              <a:t>https://docs.datastax.com/en/datastax_enterprise/4.8/datastax_enterprise/ana/anaSqpDemo.html</a:t>
            </a:r>
            <a:endParaRPr lang="en-US" sz="1500" dirty="0"/>
          </a:p>
          <a:p>
            <a:pPr marL="336550" lvl="4" indent="0">
              <a:buNone/>
            </a:pPr>
            <a:r>
              <a:rPr lang="en-US" sz="1700" b="1" u="sng" dirty="0"/>
              <a:t>3. SSTABLELOADER:</a:t>
            </a:r>
          </a:p>
          <a:p>
            <a:pPr marL="336550" lvl="4" indent="0">
              <a:buNone/>
            </a:pPr>
            <a:endParaRPr lang="en-US" sz="1700" b="1" u="sng" dirty="0"/>
          </a:p>
          <a:p>
            <a:pPr marL="336550" lvl="4" indent="0">
              <a:buNone/>
            </a:pPr>
            <a:r>
              <a:rPr lang="en-US" sz="1500" dirty="0">
                <a:hlinkClick r:id="rId6"/>
              </a:rPr>
              <a:t>https://docs.datastax.com/en/cassandra/2.1/cassandra/tools/toolsBulkloader_t.html</a:t>
            </a:r>
            <a:endParaRPr lang="en-US" sz="1500" dirty="0"/>
          </a:p>
          <a:p>
            <a:pPr marL="336550" lvl="4" indent="0">
              <a:buNone/>
            </a:pPr>
            <a:r>
              <a:rPr lang="en-US" sz="1500" dirty="0">
                <a:hlinkClick r:id="rId7"/>
              </a:rPr>
              <a:t>https://docs.datastax.com/en/dse/5.1/dse-admin/datastax_enterprise/tools/toolsSStables/toolsBulkloader.html</a:t>
            </a:r>
            <a:endParaRPr lang="en-US" sz="1500" dirty="0"/>
          </a:p>
          <a:p>
            <a:pPr marL="336550" lvl="4" indent="0">
              <a:buNone/>
            </a:pPr>
            <a:endParaRPr lang="en-US" sz="1700" b="1" u="sng" dirty="0"/>
          </a:p>
          <a:p>
            <a:pPr marL="336550" lvl="4" indent="0">
              <a:buNone/>
            </a:pPr>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654560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46</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Tools (Node, DSE &amp; Cassandra-stress)</a:t>
            </a:r>
          </a:p>
        </p:txBody>
      </p:sp>
      <p:sp>
        <p:nvSpPr>
          <p:cNvPr id="4" name="Text Placeholder 3"/>
          <p:cNvSpPr>
            <a:spLocks noGrp="1"/>
          </p:cNvSpPr>
          <p:nvPr>
            <p:ph type="body" sz="quarter" idx="13"/>
          </p:nvPr>
        </p:nvSpPr>
        <p:spPr>
          <a:xfrm>
            <a:off x="0" y="355600"/>
            <a:ext cx="9144000" cy="6020370"/>
          </a:xfrm>
        </p:spPr>
        <p:txBody>
          <a:bodyPr>
            <a:normAutofit/>
          </a:bodyPr>
          <a:lstStyle/>
          <a:p>
            <a:pPr lvl="4"/>
            <a:r>
              <a:rPr lang="en-US" sz="2900" dirty="0"/>
              <a:t>CQL Commands (Continuation)</a:t>
            </a:r>
          </a:p>
          <a:p>
            <a:pPr lvl="4"/>
            <a:r>
              <a:rPr lang="en-US" sz="2900" dirty="0"/>
              <a:t>YML file configurations</a:t>
            </a:r>
          </a:p>
          <a:p>
            <a:pPr lvl="4"/>
            <a:r>
              <a:rPr lang="en-US" sz="2900" dirty="0"/>
              <a:t>Sample Java snippets to connect Cassandra</a:t>
            </a:r>
          </a:p>
          <a:p>
            <a:pPr lvl="4"/>
            <a:r>
              <a:rPr lang="en-US" sz="2900" dirty="0"/>
              <a:t>Node Tool</a:t>
            </a:r>
          </a:p>
          <a:p>
            <a:pPr lvl="4"/>
            <a:r>
              <a:rPr lang="en-US" sz="2900" dirty="0" err="1"/>
              <a:t>DevCenter</a:t>
            </a:r>
            <a:endParaRPr lang="en-US" sz="2900" dirty="0"/>
          </a:p>
          <a:p>
            <a:pPr lvl="4"/>
            <a:r>
              <a:rPr lang="en-US" sz="2900" dirty="0" err="1"/>
              <a:t>OpsCenter</a:t>
            </a:r>
            <a:endParaRPr lang="en-US" sz="2900" dirty="0"/>
          </a:p>
          <a:p>
            <a:pPr lvl="4"/>
            <a:r>
              <a:rPr lang="en-US" sz="2900" dirty="0"/>
              <a:t>Q &amp; A</a:t>
            </a:r>
          </a:p>
          <a:p>
            <a:pPr lvl="4"/>
            <a:r>
              <a:rPr lang="en-US" sz="2900" dirty="0"/>
              <a:t>Appendix </a:t>
            </a:r>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585998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47</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err="1"/>
              <a:t>DevCenter</a:t>
            </a: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pPr lvl="4"/>
            <a:r>
              <a:rPr lang="en-US" sz="2900" dirty="0"/>
              <a:t>CQL Commands (Continuation)</a:t>
            </a:r>
          </a:p>
          <a:p>
            <a:pPr lvl="4"/>
            <a:r>
              <a:rPr lang="en-US" sz="2900" dirty="0"/>
              <a:t>YML file configurations</a:t>
            </a:r>
          </a:p>
          <a:p>
            <a:pPr lvl="4"/>
            <a:r>
              <a:rPr lang="en-US" sz="2900" dirty="0"/>
              <a:t>Sample Java snippets to connect Cassandra</a:t>
            </a:r>
          </a:p>
          <a:p>
            <a:pPr lvl="4"/>
            <a:r>
              <a:rPr lang="en-US" sz="2900" dirty="0"/>
              <a:t>Node Tool</a:t>
            </a:r>
          </a:p>
          <a:p>
            <a:pPr lvl="4"/>
            <a:r>
              <a:rPr lang="en-US" sz="2900" dirty="0" err="1"/>
              <a:t>DevCenter</a:t>
            </a:r>
            <a:endParaRPr lang="en-US" sz="2900" dirty="0"/>
          </a:p>
          <a:p>
            <a:pPr lvl="4"/>
            <a:r>
              <a:rPr lang="en-US" sz="2900" dirty="0" err="1"/>
              <a:t>OpsCenter</a:t>
            </a:r>
            <a:endParaRPr lang="en-US" sz="2900" dirty="0"/>
          </a:p>
          <a:p>
            <a:pPr lvl="4"/>
            <a:r>
              <a:rPr lang="en-US" sz="2900" dirty="0"/>
              <a:t>Q &amp; A</a:t>
            </a:r>
          </a:p>
          <a:p>
            <a:pPr lvl="4"/>
            <a:r>
              <a:rPr lang="en-US" sz="2900" dirty="0"/>
              <a:t>Appendix </a:t>
            </a:r>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246947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48</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err="1"/>
              <a:t>OpsCenter</a:t>
            </a: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pPr lvl="4"/>
            <a:r>
              <a:rPr lang="en-US" sz="2900" dirty="0"/>
              <a:t>CQL Commands (Continuation)</a:t>
            </a:r>
          </a:p>
          <a:p>
            <a:pPr lvl="4"/>
            <a:r>
              <a:rPr lang="en-US" sz="2900" dirty="0"/>
              <a:t>YML file configurations</a:t>
            </a:r>
          </a:p>
          <a:p>
            <a:pPr lvl="4"/>
            <a:r>
              <a:rPr lang="en-US" sz="2900" dirty="0"/>
              <a:t>Sample Java snippets to connect Cassandra</a:t>
            </a:r>
          </a:p>
          <a:p>
            <a:pPr lvl="4"/>
            <a:r>
              <a:rPr lang="en-US" sz="2900" dirty="0"/>
              <a:t>Node Tool</a:t>
            </a:r>
          </a:p>
          <a:p>
            <a:pPr lvl="4"/>
            <a:r>
              <a:rPr lang="en-US" sz="2900" dirty="0" err="1"/>
              <a:t>DevCenter</a:t>
            </a:r>
            <a:endParaRPr lang="en-US" sz="2900" dirty="0"/>
          </a:p>
          <a:p>
            <a:pPr lvl="4"/>
            <a:r>
              <a:rPr lang="en-US" sz="2900" dirty="0" err="1"/>
              <a:t>OpsCenter</a:t>
            </a:r>
            <a:endParaRPr lang="en-US" sz="2900" dirty="0"/>
          </a:p>
          <a:p>
            <a:pPr lvl="4"/>
            <a:r>
              <a:rPr lang="en-US" sz="2900" dirty="0"/>
              <a:t>Q &amp; A</a:t>
            </a:r>
          </a:p>
          <a:p>
            <a:pPr lvl="4"/>
            <a:r>
              <a:rPr lang="en-US" sz="2900" dirty="0"/>
              <a:t>Appendix </a:t>
            </a:r>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597997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49</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Day3 – Agenda Ends</a:t>
            </a:r>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lgn="ctr">
              <a:buNone/>
            </a:pPr>
            <a:endParaRPr lang="en-US" sz="2900" dirty="0"/>
          </a:p>
          <a:p>
            <a:pPr marL="336550" lvl="4" indent="0" algn="ctr">
              <a:buNone/>
            </a:pPr>
            <a:endParaRPr lang="en-US" sz="2900" dirty="0"/>
          </a:p>
          <a:p>
            <a:pPr marL="336550" lvl="4" indent="0" algn="ctr">
              <a:buNone/>
            </a:pPr>
            <a:endParaRPr lang="en-US" sz="2900" dirty="0"/>
          </a:p>
          <a:p>
            <a:pPr marL="336550" lvl="4" indent="0" algn="ctr">
              <a:buNone/>
            </a:pPr>
            <a:endParaRPr lang="en-US" sz="2900" dirty="0"/>
          </a:p>
          <a:p>
            <a:pPr marL="336550" lvl="4" indent="0" algn="ctr">
              <a:buNone/>
            </a:pPr>
            <a:r>
              <a:rPr lang="en-US" sz="2900" b="1" dirty="0"/>
              <a:t>Q &amp; A</a:t>
            </a:r>
          </a:p>
          <a:p>
            <a:pPr marL="336550" lvl="4" indent="0" algn="ctr">
              <a:buNone/>
            </a:pPr>
            <a:r>
              <a:rPr lang="en-US" sz="2900" b="1" dirty="0"/>
              <a:t>??</a:t>
            </a:r>
          </a:p>
          <a:p>
            <a:pPr marL="336550" lvl="4" indent="0">
              <a:buNone/>
            </a:pPr>
            <a:endParaRPr lang="en-US" sz="2900" dirty="0"/>
          </a:p>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42277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5</a:t>
            </a:fld>
            <a:endParaRPr lang="en-US"/>
          </a:p>
        </p:txBody>
      </p:sp>
      <p:sp>
        <p:nvSpPr>
          <p:cNvPr id="3" name="Title 2"/>
          <p:cNvSpPr>
            <a:spLocks noGrp="1"/>
          </p:cNvSpPr>
          <p:nvPr>
            <p:ph type="title"/>
          </p:nvPr>
        </p:nvSpPr>
        <p:spPr>
          <a:xfrm>
            <a:off x="0" y="-72066"/>
            <a:ext cx="9143999" cy="503866"/>
          </a:xfrm>
        </p:spPr>
        <p:txBody>
          <a:bodyPr>
            <a:normAutofit fontScale="90000"/>
          </a:bodyPr>
          <a:lstStyle/>
          <a:p>
            <a:r>
              <a:rPr lang="en-US" dirty="0"/>
              <a:t>Day1 (Dec.19</a:t>
            </a:r>
            <a:r>
              <a:rPr lang="en-US" baseline="30000" dirty="0"/>
              <a:t>th</a:t>
            </a:r>
            <a:r>
              <a:rPr lang="en-US" dirty="0"/>
              <a:t>) – Agenda</a:t>
            </a:r>
          </a:p>
        </p:txBody>
      </p:sp>
      <p:sp>
        <p:nvSpPr>
          <p:cNvPr id="4" name="Text Placeholder 3"/>
          <p:cNvSpPr>
            <a:spLocks noGrp="1"/>
          </p:cNvSpPr>
          <p:nvPr>
            <p:ph type="body" sz="quarter" idx="13"/>
          </p:nvPr>
        </p:nvSpPr>
        <p:spPr>
          <a:xfrm>
            <a:off x="0" y="419100"/>
            <a:ext cx="9144000" cy="5892800"/>
          </a:xfrm>
        </p:spPr>
        <p:txBody>
          <a:bodyPr>
            <a:normAutofit fontScale="55000" lnSpcReduction="20000"/>
          </a:bodyPr>
          <a:lstStyle/>
          <a:p>
            <a:pPr marL="457200" indent="-457200">
              <a:buFont typeface="Arial" panose="020B0604020202020204" pitchFamily="34" charset="0"/>
              <a:buChar char="•"/>
            </a:pPr>
            <a:r>
              <a:rPr lang="en-US" sz="3800" dirty="0"/>
              <a:t>CAP Theorem</a:t>
            </a:r>
          </a:p>
          <a:p>
            <a:pPr marL="457200" indent="-457200">
              <a:buFont typeface="Arial" panose="020B0604020202020204" pitchFamily="34" charset="0"/>
              <a:buChar char="•"/>
            </a:pPr>
            <a:r>
              <a:rPr lang="en-US" sz="3800" dirty="0"/>
              <a:t>What is Cassandra?</a:t>
            </a:r>
          </a:p>
          <a:p>
            <a:pPr marL="457200" indent="-457200">
              <a:buFont typeface="Arial" panose="020B0604020202020204" pitchFamily="34" charset="0"/>
              <a:buChar char="•"/>
            </a:pPr>
            <a:r>
              <a:rPr lang="en-US" sz="3800" dirty="0"/>
              <a:t>History</a:t>
            </a:r>
          </a:p>
          <a:p>
            <a:pPr marL="457200" indent="-457200">
              <a:buFont typeface="Arial" panose="020B0604020202020204" pitchFamily="34" charset="0"/>
              <a:buChar char="•"/>
            </a:pPr>
            <a:r>
              <a:rPr lang="en-US" sz="3800" dirty="0"/>
              <a:t>Architecture</a:t>
            </a:r>
          </a:p>
          <a:p>
            <a:pPr lvl="4"/>
            <a:r>
              <a:rPr lang="en-US" sz="2900" dirty="0"/>
              <a:t>Node</a:t>
            </a:r>
          </a:p>
          <a:p>
            <a:pPr lvl="4"/>
            <a:r>
              <a:rPr lang="en-US" sz="2900" dirty="0"/>
              <a:t>Rack</a:t>
            </a:r>
          </a:p>
          <a:p>
            <a:pPr lvl="4"/>
            <a:r>
              <a:rPr lang="en-US" sz="2900" dirty="0"/>
              <a:t>Data Center (DC)</a:t>
            </a:r>
          </a:p>
          <a:p>
            <a:pPr lvl="4"/>
            <a:r>
              <a:rPr lang="en-US" sz="2900" dirty="0"/>
              <a:t>Cluster</a:t>
            </a:r>
          </a:p>
          <a:p>
            <a:pPr marL="457200" indent="-457200">
              <a:buFont typeface="Arial" panose="020B0604020202020204" pitchFamily="34" charset="0"/>
              <a:buChar char="•"/>
            </a:pPr>
            <a:r>
              <a:rPr lang="en-US" sz="3800" dirty="0"/>
              <a:t>Who is using Cassandra?</a:t>
            </a:r>
          </a:p>
          <a:p>
            <a:pPr marL="457200" indent="-457200">
              <a:buFont typeface="Arial" panose="020B0604020202020204" pitchFamily="34" charset="0"/>
              <a:buChar char="•"/>
            </a:pPr>
            <a:r>
              <a:rPr lang="en-US" sz="3800" dirty="0"/>
              <a:t>Where to get Cassandra?</a:t>
            </a:r>
          </a:p>
          <a:p>
            <a:pPr marL="457200" indent="-457200">
              <a:buFont typeface="Arial" panose="020B0604020202020204" pitchFamily="34" charset="0"/>
              <a:buChar char="•"/>
            </a:pPr>
            <a:r>
              <a:rPr lang="en-US" sz="3800" dirty="0"/>
              <a:t>Key concepts – Hands on</a:t>
            </a:r>
          </a:p>
          <a:p>
            <a:pPr lvl="4"/>
            <a:r>
              <a:rPr lang="en-US" sz="2900" dirty="0"/>
              <a:t>Replication Factory(RF) &amp; Replication Strategies</a:t>
            </a:r>
          </a:p>
          <a:p>
            <a:pPr lvl="4"/>
            <a:r>
              <a:rPr lang="en-US" sz="2900" dirty="0"/>
              <a:t>Key Space</a:t>
            </a:r>
          </a:p>
          <a:p>
            <a:pPr lvl="4"/>
            <a:r>
              <a:rPr lang="en-US" sz="2900" dirty="0"/>
              <a:t>Column Family(CF)</a:t>
            </a:r>
          </a:p>
          <a:p>
            <a:pPr lvl="4"/>
            <a:r>
              <a:rPr lang="en-US" sz="2900" dirty="0"/>
              <a:t>Partition Key(PK)</a:t>
            </a:r>
          </a:p>
          <a:p>
            <a:pPr lvl="4"/>
            <a:r>
              <a:rPr lang="en-US" sz="2900" dirty="0"/>
              <a:t>Clustered Key (CK)</a:t>
            </a:r>
          </a:p>
          <a:p>
            <a:pPr lvl="4"/>
            <a:r>
              <a:rPr lang="en-US" sz="2900" dirty="0"/>
              <a:t>Data types </a:t>
            </a:r>
          </a:p>
          <a:p>
            <a:pPr lvl="4"/>
            <a:r>
              <a:rPr lang="en-US" sz="2900" dirty="0"/>
              <a:t>TTL </a:t>
            </a:r>
          </a:p>
          <a:p>
            <a:pPr lvl="4"/>
            <a:r>
              <a:rPr lang="en-US" sz="2900" dirty="0"/>
              <a:t>Collection types, UDT, UDF &amp; UDAF</a:t>
            </a:r>
          </a:p>
          <a:p>
            <a:pPr marL="457200" indent="-457200">
              <a:buFont typeface="Arial" panose="020B0604020202020204" pitchFamily="34" charset="0"/>
              <a:buChar char="•"/>
            </a:pPr>
            <a:r>
              <a:rPr lang="en-US" sz="3800" dirty="0"/>
              <a:t>Data Model design with sample CF</a:t>
            </a:r>
          </a:p>
          <a:p>
            <a:pPr marL="457200" indent="-457200">
              <a:buFont typeface="Arial" panose="020B0604020202020204" pitchFamily="34" charset="0"/>
              <a:buChar char="•"/>
            </a:pPr>
            <a:r>
              <a:rPr lang="en-US" sz="3800" dirty="0"/>
              <a:t>Exercise -1 </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3002000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Text Placeholder 2"/>
          <p:cNvSpPr>
            <a:spLocks noGrp="1"/>
          </p:cNvSpPr>
          <p:nvPr>
            <p:ph type="body" sz="quarter" idx="10"/>
          </p:nvPr>
        </p:nvSpPr>
        <p:spPr>
          <a:xfrm>
            <a:off x="5105400" y="4427538"/>
            <a:ext cx="4038600" cy="1924050"/>
          </a:xfrm>
        </p:spPr>
        <p:txBody>
          <a:bodyPr/>
          <a:lstStyle/>
          <a:p>
            <a:r>
              <a:rPr lang="en-US" sz="2000" dirty="0"/>
              <a:t>Subbareddy Jangalapalli(281097)</a:t>
            </a:r>
          </a:p>
          <a:p>
            <a:r>
              <a:rPr lang="en-US" sz="1650" dirty="0">
                <a:hlinkClick r:id="rId2"/>
              </a:rPr>
              <a:t>Subbareddy.Jangalapalli@cognizant.com</a:t>
            </a:r>
            <a:endParaRPr lang="en-US" sz="1650" dirty="0"/>
          </a:p>
          <a:p>
            <a:r>
              <a:rPr lang="en-US" sz="1650" dirty="0" err="1"/>
              <a:t>Jangalapalli.sr@gmail.com</a:t>
            </a:r>
            <a:endParaRPr lang="en-US" sz="1650" dirty="0"/>
          </a:p>
          <a:p>
            <a:endParaRPr lang="en-US" dirty="0"/>
          </a:p>
        </p:txBody>
      </p:sp>
    </p:spTree>
    <p:extLst>
      <p:ext uri="{BB962C8B-B14F-4D97-AF65-F5344CB8AC3E}">
        <p14:creationId xmlns:p14="http://schemas.microsoft.com/office/powerpoint/2010/main" val="3442381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51</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Appendix</a:t>
            </a:r>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endParaRPr lang="en-US" sz="2900" dirty="0"/>
          </a:p>
          <a:p>
            <a:pPr lvl="4"/>
            <a:endParaRPr lang="en-US" sz="2900" dirty="0"/>
          </a:p>
          <a:p>
            <a:pPr lvl="4"/>
            <a:endParaRPr lang="en-US" sz="2900" dirty="0"/>
          </a:p>
          <a:p>
            <a:pPr lvl="4"/>
            <a:endParaRPr lang="en-US" sz="2900" dirty="0"/>
          </a:p>
          <a:p>
            <a:pPr lvl="4"/>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5" name="Title 2"/>
          <p:cNvSpPr txBox="1">
            <a:spLocks/>
          </p:cNvSpPr>
          <p:nvPr/>
        </p:nvSpPr>
        <p:spPr>
          <a:xfrm>
            <a:off x="303299" y="522491"/>
            <a:ext cx="8459701" cy="615340"/>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sz="2600" dirty="0"/>
              <a:t>Where to get &amp; learn more?</a:t>
            </a:r>
          </a:p>
        </p:txBody>
      </p:sp>
      <p:sp>
        <p:nvSpPr>
          <p:cNvPr id="6" name="Text Placeholder 3"/>
          <p:cNvSpPr txBox="1">
            <a:spLocks/>
          </p:cNvSpPr>
          <p:nvPr/>
        </p:nvSpPr>
        <p:spPr>
          <a:xfrm>
            <a:off x="311028" y="1137831"/>
            <a:ext cx="8451972" cy="4622800"/>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rgbClr val="141414"/>
                </a:solidFill>
                <a:latin typeface="+mn-lt"/>
                <a:ea typeface="+mn-ea"/>
                <a:cs typeface="+mn-cs"/>
              </a:defRPr>
            </a:lvl1pPr>
            <a:lvl2pPr marL="228600" indent="-227013" algn="l" defTabSz="457200" rtl="0" eaLnBrk="1" latinLnBrk="0" hangingPunct="1">
              <a:spcBef>
                <a:spcPct val="20000"/>
              </a:spcBef>
              <a:buClr>
                <a:schemeClr val="accent2"/>
              </a:buClr>
              <a:buFont typeface="Arial"/>
              <a:buChar char="•"/>
              <a:defRPr sz="2400" kern="1200">
                <a:solidFill>
                  <a:srgbClr val="141414"/>
                </a:solidFill>
                <a:latin typeface="+mn-lt"/>
                <a:ea typeface="+mn-ea"/>
                <a:cs typeface="+mn-cs"/>
              </a:defRPr>
            </a:lvl2pPr>
            <a:lvl3pPr marL="287338" indent="-166688" algn="l" defTabSz="457200" rtl="0" eaLnBrk="1" latinLnBrk="0" hangingPunct="1">
              <a:spcBef>
                <a:spcPct val="20000"/>
              </a:spcBef>
              <a:buClr>
                <a:schemeClr val="accent2"/>
              </a:buClr>
              <a:buFont typeface="Arial"/>
              <a:buChar char="•"/>
              <a:defRPr sz="2000" kern="1200">
                <a:solidFill>
                  <a:srgbClr val="141414"/>
                </a:solidFill>
                <a:latin typeface="+mn-lt"/>
                <a:ea typeface="+mn-ea"/>
                <a:cs typeface="+mn-cs"/>
              </a:defRPr>
            </a:lvl3pPr>
            <a:lvl4pPr marL="393700" indent="-176213" algn="l" defTabSz="457200" rtl="0" eaLnBrk="1" latinLnBrk="0" hangingPunct="1">
              <a:spcBef>
                <a:spcPct val="20000"/>
              </a:spcBef>
              <a:buClr>
                <a:schemeClr val="accent2"/>
              </a:buClr>
              <a:buFont typeface="Arial"/>
              <a:buChar char="•"/>
              <a:defRPr sz="1800" kern="1200">
                <a:solidFill>
                  <a:srgbClr val="141414"/>
                </a:solidFill>
                <a:latin typeface="+mn-lt"/>
                <a:ea typeface="+mn-ea"/>
                <a:cs typeface="+mn-cs"/>
              </a:defRPr>
            </a:lvl4pPr>
            <a:lvl5pPr marL="512763" indent="-176213" algn="l" defTabSz="457200" rtl="0" eaLnBrk="1" latinLnBrk="0" hangingPunct="1">
              <a:spcBef>
                <a:spcPct val="20000"/>
              </a:spcBef>
              <a:buClr>
                <a:schemeClr val="accent2"/>
              </a:buClr>
              <a:buFont typeface="Arial"/>
              <a:buChar char="•"/>
              <a:defRPr sz="1800" kern="1200">
                <a:solidFill>
                  <a:srgbClr val="141414"/>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Courier New" panose="02070309020205020404" pitchFamily="49" charset="0"/>
              <a:buChar char="o"/>
            </a:pPr>
            <a:r>
              <a:rPr lang="en-US" sz="2600" dirty="0">
                <a:hlinkClick r:id="rId2"/>
              </a:rPr>
              <a:t>http://cassandra.apache.org/</a:t>
            </a:r>
            <a:endParaRPr lang="en-US" sz="2600" dirty="0"/>
          </a:p>
          <a:p>
            <a:pPr marL="457200" indent="-457200">
              <a:buFont typeface="Courier New" panose="02070309020205020404" pitchFamily="49" charset="0"/>
              <a:buChar char="o"/>
            </a:pPr>
            <a:r>
              <a:rPr lang="en-US" sz="2600" dirty="0">
                <a:hlinkClick r:id="rId3"/>
              </a:rPr>
              <a:t>http://docs.datastax.com/en/landing_page/doc/landing_page/current.html</a:t>
            </a:r>
            <a:endParaRPr lang="en-US" sz="2600" dirty="0"/>
          </a:p>
          <a:p>
            <a:pPr marL="457200" indent="-457200">
              <a:buFont typeface="Courier New" panose="02070309020205020404" pitchFamily="49" charset="0"/>
              <a:buChar char="o"/>
            </a:pPr>
            <a:endParaRPr lang="en-US" dirty="0"/>
          </a:p>
        </p:txBody>
      </p:sp>
    </p:spTree>
    <p:extLst>
      <p:ext uri="{BB962C8B-B14F-4D97-AF65-F5344CB8AC3E}">
        <p14:creationId xmlns:p14="http://schemas.microsoft.com/office/powerpoint/2010/main" val="880546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52</a:t>
            </a:fld>
            <a:endParaRPr lang="en-US"/>
          </a:p>
        </p:txBody>
      </p:sp>
      <p:sp>
        <p:nvSpPr>
          <p:cNvPr id="5" name="Title 2"/>
          <p:cNvSpPr txBox="1">
            <a:spLocks/>
          </p:cNvSpPr>
          <p:nvPr/>
        </p:nvSpPr>
        <p:spPr>
          <a:xfrm>
            <a:off x="0" y="-42273"/>
            <a:ext cx="9143999" cy="448673"/>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dirty="0"/>
              <a:t>Appendix</a:t>
            </a:r>
          </a:p>
        </p:txBody>
      </p:sp>
      <p:sp>
        <p:nvSpPr>
          <p:cNvPr id="8" name="Title 2"/>
          <p:cNvSpPr>
            <a:spLocks noGrp="1"/>
          </p:cNvSpPr>
          <p:nvPr>
            <p:ph type="title"/>
          </p:nvPr>
        </p:nvSpPr>
        <p:spPr/>
        <p:txBody>
          <a:bodyPr>
            <a:normAutofit/>
          </a:bodyPr>
          <a:lstStyle/>
          <a:p>
            <a:r>
              <a:rPr lang="en-US" sz="2600" dirty="0"/>
              <a:t>External References</a:t>
            </a:r>
          </a:p>
        </p:txBody>
      </p:sp>
      <p:sp>
        <p:nvSpPr>
          <p:cNvPr id="9" name="Text Placeholder 3"/>
          <p:cNvSpPr>
            <a:spLocks noGrp="1"/>
          </p:cNvSpPr>
          <p:nvPr>
            <p:ph type="body" sz="quarter" idx="13"/>
          </p:nvPr>
        </p:nvSpPr>
        <p:spPr/>
        <p:txBody>
          <a:bodyPr>
            <a:normAutofit fontScale="92500" lnSpcReduction="20000"/>
          </a:bodyPr>
          <a:lstStyle/>
          <a:p>
            <a:pPr marL="457200" indent="-457200">
              <a:buFont typeface="Courier New" panose="02070309020205020404" pitchFamily="49" charset="0"/>
              <a:buChar char="o"/>
            </a:pPr>
            <a:r>
              <a:rPr lang="en-US" sz="2200" dirty="0">
                <a:hlinkClick r:id="rId2"/>
              </a:rPr>
              <a:t>http://docs.datastax.com/en/landing_page/doc/landing_page/keyConcepts.html</a:t>
            </a:r>
          </a:p>
          <a:p>
            <a:pPr marL="457200" indent="-457200">
              <a:buFont typeface="Courier New" panose="02070309020205020404" pitchFamily="49" charset="0"/>
              <a:buChar char="o"/>
            </a:pPr>
            <a:r>
              <a:rPr lang="en-US" sz="2200" dirty="0">
                <a:hlinkClick r:id="rId2"/>
              </a:rPr>
              <a:t>http://docs.datastax.com/en/landing_page/doc/landing_page/dataModeling.html</a:t>
            </a:r>
          </a:p>
          <a:p>
            <a:pPr marL="457200" indent="-457200">
              <a:buFont typeface="Courier New" panose="02070309020205020404" pitchFamily="49" charset="0"/>
              <a:buChar char="o"/>
            </a:pPr>
            <a:r>
              <a:rPr lang="en-US" sz="2200" dirty="0">
                <a:hlinkClick r:id="rId2"/>
              </a:rPr>
              <a:t>http://www.slideshare.net/planetcassandra/developer-training-slides-1</a:t>
            </a:r>
          </a:p>
          <a:p>
            <a:pPr marL="457200" indent="-457200">
              <a:buFont typeface="Courier New" panose="02070309020205020404" pitchFamily="49" charset="0"/>
              <a:buChar char="o"/>
            </a:pPr>
            <a:r>
              <a:rPr lang="en-US" sz="2200" dirty="0">
                <a:hlinkClick r:id="rId2"/>
              </a:rPr>
              <a:t>http://www.slideshare.net/DataStax/building-highly-available-apps-on-cassandra-robbie-strickland-weather-company-c-summit-2016</a:t>
            </a:r>
          </a:p>
          <a:p>
            <a:pPr marL="457200" indent="-457200">
              <a:buFont typeface="Courier New" panose="02070309020205020404" pitchFamily="49" charset="0"/>
              <a:buChar char="o"/>
            </a:pPr>
            <a:r>
              <a:rPr lang="en-US" sz="2200" dirty="0">
                <a:hlinkClick r:id="rId2"/>
              </a:rPr>
              <a:t>http://www.slideshare.net/DataStax/getting-started-with-apache-cassandra-and-apache-zeppelin-duyhai-doan-datastax-c-summit-2016</a:t>
            </a:r>
          </a:p>
          <a:p>
            <a:pPr marL="457200" indent="-457200">
              <a:buFont typeface="Courier New" panose="02070309020205020404" pitchFamily="49" charset="0"/>
              <a:buChar char="o"/>
            </a:pPr>
            <a:r>
              <a:rPr lang="en-US" sz="2200" dirty="0">
                <a:hlinkClick r:id="rId2"/>
              </a:rPr>
              <a:t>http://www.slideshare.net/DataStax/presentations</a:t>
            </a:r>
          </a:p>
          <a:p>
            <a:pPr marL="457200" indent="-457200">
              <a:buFont typeface="Courier New" panose="02070309020205020404" pitchFamily="49" charset="0"/>
              <a:buChar char="o"/>
            </a:pPr>
            <a:r>
              <a:rPr lang="en-US" sz="2200" dirty="0">
                <a:hlinkClick r:id="rId2"/>
              </a:rPr>
              <a:t>http://www.slideshare.net/DataStax/an-overview-of-apache-cassandra</a:t>
            </a:r>
            <a:endParaRPr lang="en-US" sz="2200" dirty="0"/>
          </a:p>
          <a:p>
            <a:pPr marL="457200" indent="-457200">
              <a:buFont typeface="Courier New" panose="02070309020205020404" pitchFamily="49" charset="0"/>
              <a:buChar char="o"/>
            </a:pPr>
            <a:r>
              <a:rPr lang="en-US" sz="2200" dirty="0"/>
              <a:t>Many more…on web</a:t>
            </a:r>
          </a:p>
          <a:p>
            <a:pPr marL="457200" indent="-457200">
              <a:buFont typeface="Courier New" panose="02070309020205020404" pitchFamily="49" charset="0"/>
              <a:buChar char="o"/>
            </a:pPr>
            <a:endParaRPr lang="en-US" sz="2000" dirty="0"/>
          </a:p>
        </p:txBody>
      </p:sp>
    </p:spTree>
    <p:extLst>
      <p:ext uri="{BB962C8B-B14F-4D97-AF65-F5344CB8AC3E}">
        <p14:creationId xmlns:p14="http://schemas.microsoft.com/office/powerpoint/2010/main" val="4203852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53</a:t>
            </a:fld>
            <a:endParaRPr lang="en-US"/>
          </a:p>
        </p:txBody>
      </p:sp>
      <p:sp>
        <p:nvSpPr>
          <p:cNvPr id="3" name="Title 2"/>
          <p:cNvSpPr>
            <a:spLocks noGrp="1"/>
          </p:cNvSpPr>
          <p:nvPr>
            <p:ph type="title"/>
          </p:nvPr>
        </p:nvSpPr>
        <p:spPr/>
        <p:txBody>
          <a:bodyPr>
            <a:normAutofit/>
          </a:bodyPr>
          <a:lstStyle/>
          <a:p>
            <a:r>
              <a:rPr lang="en-US" sz="2600" dirty="0"/>
              <a:t>Self-learning exercise</a:t>
            </a:r>
          </a:p>
        </p:txBody>
      </p:sp>
      <p:sp>
        <p:nvSpPr>
          <p:cNvPr id="4" name="Text Placeholder 3"/>
          <p:cNvSpPr>
            <a:spLocks noGrp="1"/>
          </p:cNvSpPr>
          <p:nvPr>
            <p:ph type="body" sz="quarter" idx="13"/>
          </p:nvPr>
        </p:nvSpPr>
        <p:spPr/>
        <p:txBody>
          <a:bodyPr/>
          <a:lstStyle/>
          <a:p>
            <a:pPr marL="457200" indent="-457200">
              <a:buFont typeface="Courier New" panose="02070309020205020404" pitchFamily="49" charset="0"/>
              <a:buChar char="o"/>
            </a:pPr>
            <a:r>
              <a:rPr lang="en-US" sz="2600" dirty="0">
                <a:hlinkClick r:id="rId2"/>
              </a:rPr>
              <a:t>https://academy.datastax.com/courses/ds101-introduction-cassandra</a:t>
            </a:r>
          </a:p>
          <a:p>
            <a:pPr marL="457200" indent="-457200">
              <a:buFont typeface="Courier New" panose="02070309020205020404" pitchFamily="49" charset="0"/>
              <a:buChar char="o"/>
            </a:pPr>
            <a:r>
              <a:rPr lang="en-US" sz="2600" dirty="0">
                <a:hlinkClick r:id="rId2"/>
              </a:rPr>
              <a:t>https://academy.datastax.com/courses/ds201-foundations-apache-cassandra</a:t>
            </a:r>
          </a:p>
          <a:p>
            <a:pPr marL="457200" indent="-457200">
              <a:buFont typeface="Courier New" panose="02070309020205020404" pitchFamily="49" charset="0"/>
              <a:buChar char="o"/>
            </a:pPr>
            <a:r>
              <a:rPr lang="en-US" sz="2600" dirty="0">
                <a:hlinkClick r:id="rId2"/>
              </a:rPr>
              <a:t>https://academy.datastax.com/courses/ds220-data-modeling</a:t>
            </a:r>
          </a:p>
          <a:p>
            <a:pPr marL="457200" indent="-457200">
              <a:buFont typeface="Courier New" panose="02070309020205020404" pitchFamily="49" charset="0"/>
              <a:buChar char="o"/>
            </a:pPr>
            <a:r>
              <a:rPr lang="en-US" sz="2600" dirty="0"/>
              <a:t>Hands-on Exercise</a:t>
            </a:r>
            <a:endParaRPr lang="en-US" sz="2600" dirty="0">
              <a:hlinkClick r:id="rId2"/>
            </a:endParaRPr>
          </a:p>
          <a:p>
            <a:pPr marL="685800" lvl="1" indent="-457200">
              <a:buFont typeface="Courier New" panose="02070309020205020404" pitchFamily="49" charset="0"/>
              <a:buChar char="o"/>
            </a:pPr>
            <a:r>
              <a:rPr lang="en-US" sz="2600" dirty="0"/>
              <a:t>Playlist example - </a:t>
            </a:r>
            <a:endParaRPr lang="en-US" sz="2600" dirty="0">
              <a:hlinkClick r:id="rId2"/>
            </a:endParaRPr>
          </a:p>
          <a:p>
            <a:r>
              <a:rPr lang="en-US" sz="2600" dirty="0">
                <a:hlinkClick r:id="rId2"/>
              </a:rPr>
              <a:t>http://docs.datastax.com/en/playlist/doc/</a:t>
            </a:r>
            <a:endParaRPr lang="en-US" sz="2600" dirty="0"/>
          </a:p>
          <a:p>
            <a:endParaRPr lang="en-US" dirty="0"/>
          </a:p>
        </p:txBody>
      </p:sp>
      <p:sp>
        <p:nvSpPr>
          <p:cNvPr id="5" name="Title 2"/>
          <p:cNvSpPr txBox="1">
            <a:spLocks/>
          </p:cNvSpPr>
          <p:nvPr/>
        </p:nvSpPr>
        <p:spPr>
          <a:xfrm>
            <a:off x="0" y="-42273"/>
            <a:ext cx="9143999" cy="448673"/>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dirty="0"/>
              <a:t>Appendix</a:t>
            </a:r>
          </a:p>
        </p:txBody>
      </p:sp>
    </p:spTree>
    <p:extLst>
      <p:ext uri="{BB962C8B-B14F-4D97-AF65-F5344CB8AC3E}">
        <p14:creationId xmlns:p14="http://schemas.microsoft.com/office/powerpoint/2010/main" val="118710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6</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CAP Theorem</a:t>
            </a:r>
          </a:p>
        </p:txBody>
      </p:sp>
      <p:sp>
        <p:nvSpPr>
          <p:cNvPr id="4" name="Text Placeholder 3"/>
          <p:cNvSpPr>
            <a:spLocks noGrp="1"/>
          </p:cNvSpPr>
          <p:nvPr>
            <p:ph type="body" sz="quarter" idx="13"/>
          </p:nvPr>
        </p:nvSpPr>
        <p:spPr>
          <a:xfrm>
            <a:off x="0" y="355600"/>
            <a:ext cx="9144000" cy="6020370"/>
          </a:xfrm>
        </p:spPr>
        <p:txBody>
          <a:bodyPr>
            <a:normAutofit/>
          </a:bodyPr>
          <a:lstStyle/>
          <a:p>
            <a:r>
              <a:rPr lang="en-US" sz="2000" dirty="0">
                <a:sym typeface="Wingdings" panose="05000000000000000000" pitchFamily="2" charset="2"/>
              </a:rPr>
              <a:t></a:t>
            </a:r>
            <a:r>
              <a:rPr lang="en-US" sz="2000" b="1" dirty="0">
                <a:sym typeface="Wingdings" panose="05000000000000000000" pitchFamily="2" charset="2"/>
              </a:rPr>
              <a:t>Consistency: </a:t>
            </a:r>
            <a:r>
              <a:rPr lang="en-US" sz="2000" dirty="0">
                <a:sym typeface="Wingdings" panose="05000000000000000000" pitchFamily="2" charset="2"/>
              </a:rPr>
              <a:t>All the nodes/servers in the system/cluster should have the same data so anyone using/querying the system will get same copy regardless of which responsible server(s)/node(s) answers/responds to their request.</a:t>
            </a:r>
          </a:p>
          <a:p>
            <a:r>
              <a:rPr lang="en-US" sz="2000" dirty="0">
                <a:sym typeface="Wingdings" panose="05000000000000000000" pitchFamily="2" charset="2"/>
              </a:rPr>
              <a:t></a:t>
            </a:r>
            <a:r>
              <a:rPr lang="en-US" sz="2000" b="1" dirty="0">
                <a:sym typeface="Wingdings" panose="05000000000000000000" pitchFamily="2" charset="2"/>
              </a:rPr>
              <a:t>Availability:</a:t>
            </a:r>
            <a:r>
              <a:rPr lang="en-US" sz="2000" dirty="0">
                <a:sym typeface="Wingdings" panose="05000000000000000000" pitchFamily="2" charset="2"/>
              </a:rPr>
              <a:t> The system always respond to a request (even if it’s NOT the latest data or consistent across the system or just a messaging that system isn’t working or quorum failures)</a:t>
            </a:r>
          </a:p>
          <a:p>
            <a:r>
              <a:rPr lang="en-US" sz="2000" b="1" dirty="0">
                <a:sym typeface="Wingdings" panose="05000000000000000000" pitchFamily="2" charset="2"/>
              </a:rPr>
              <a:t>Partition Tolerance:</a:t>
            </a:r>
            <a:r>
              <a:rPr lang="en-US" sz="2000" dirty="0">
                <a:sym typeface="Wingdings" panose="05000000000000000000" pitchFamily="2" charset="2"/>
              </a:rPr>
              <a:t> The system continues to operate as a whole even if individual server/node fail/down, or can't be reached.., due to any reasons.</a:t>
            </a:r>
            <a:endParaRPr lang="en-US" sz="2000" b="1" dirty="0"/>
          </a:p>
          <a:p>
            <a:r>
              <a:rPr lang="en-US" sz="2000" dirty="0">
                <a:hlinkClick r:id="rId2"/>
              </a:rPr>
              <a:t>http://blog.cloudera.com/blog/2010/04/cap-confusion-problems-with-partition-tolerance</a:t>
            </a:r>
            <a:r>
              <a:rPr lang="en-US" sz="2600" dirty="0">
                <a:hlinkClick r:id="rId2"/>
              </a:rPr>
              <a:t>/</a:t>
            </a:r>
            <a:r>
              <a:rPr lang="en-US" sz="2600" dirty="0"/>
              <a:t> </a:t>
            </a:r>
            <a:r>
              <a:rPr lang="en-US" sz="2000" dirty="0"/>
              <a:t>&amp; </a:t>
            </a:r>
            <a:r>
              <a:rPr lang="en-US" sz="2000" dirty="0">
                <a:hlinkClick r:id="rId3"/>
              </a:rPr>
              <a:t>https://en.wikipedia.org/wiki/CAP_theorem</a:t>
            </a:r>
            <a:endParaRPr lang="en-US" sz="2000" dirty="0"/>
          </a:p>
          <a:p>
            <a:endParaRPr lang="en-US" sz="2600" dirty="0"/>
          </a:p>
          <a:p>
            <a:endParaRPr lang="en-US" sz="2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4"/>
          <a:stretch>
            <a:fillRect/>
          </a:stretch>
        </p:blipFill>
        <p:spPr>
          <a:xfrm>
            <a:off x="1" y="3794695"/>
            <a:ext cx="4419596" cy="2530475"/>
          </a:xfrm>
          <a:prstGeom prst="rect">
            <a:avLst/>
          </a:prstGeom>
        </p:spPr>
      </p:pic>
      <p:pic>
        <p:nvPicPr>
          <p:cNvPr id="6" name="Picture 5"/>
          <p:cNvPicPr>
            <a:picLocks noChangeAspect="1"/>
          </p:cNvPicPr>
          <p:nvPr/>
        </p:nvPicPr>
        <p:blipFill>
          <a:blip r:embed="rId5"/>
          <a:stretch>
            <a:fillRect/>
          </a:stretch>
        </p:blipFill>
        <p:spPr>
          <a:xfrm>
            <a:off x="4419599" y="3794694"/>
            <a:ext cx="4724399" cy="2530475"/>
          </a:xfrm>
          <a:prstGeom prst="rect">
            <a:avLst/>
          </a:prstGeom>
        </p:spPr>
      </p:pic>
    </p:spTree>
    <p:extLst>
      <p:ext uri="{BB962C8B-B14F-4D97-AF65-F5344CB8AC3E}">
        <p14:creationId xmlns:p14="http://schemas.microsoft.com/office/powerpoint/2010/main" val="136893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7</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What is Cassandra?</a:t>
            </a:r>
          </a:p>
        </p:txBody>
      </p:sp>
      <p:sp>
        <p:nvSpPr>
          <p:cNvPr id="4" name="Text Placeholder 3"/>
          <p:cNvSpPr>
            <a:spLocks noGrp="1"/>
          </p:cNvSpPr>
          <p:nvPr>
            <p:ph type="body" sz="quarter" idx="13"/>
          </p:nvPr>
        </p:nvSpPr>
        <p:spPr>
          <a:xfrm>
            <a:off x="0" y="355600"/>
            <a:ext cx="9144000" cy="6020370"/>
          </a:xfrm>
        </p:spPr>
        <p:txBody>
          <a:bodyPr>
            <a:normAutofit fontScale="85000" lnSpcReduction="20000"/>
          </a:bodyPr>
          <a:lstStyle/>
          <a:p>
            <a:r>
              <a:rPr lang="en-US" sz="2600" dirty="0">
                <a:sym typeface="Wingdings" panose="05000000000000000000" pitchFamily="2" charset="2"/>
              </a:rPr>
              <a:t>Apache Cassandra is an open source, NoSQL distributed decentralized database (storage system)</a:t>
            </a:r>
          </a:p>
          <a:p>
            <a:r>
              <a:rPr lang="en-US" sz="2600" dirty="0">
                <a:sym typeface="Wingdings" panose="05000000000000000000" pitchFamily="2" charset="2"/>
              </a:rPr>
              <a:t>AP NoSQL database (CAP – C is compromised)</a:t>
            </a:r>
          </a:p>
          <a:p>
            <a:r>
              <a:rPr lang="en-US" sz="2600" dirty="0">
                <a:sym typeface="Wingdings" panose="05000000000000000000" pitchFamily="2" charset="2"/>
              </a:rPr>
              <a:t>High </a:t>
            </a:r>
            <a:r>
              <a:rPr lang="en-US" sz="2600" b="1" dirty="0">
                <a:sym typeface="Wingdings" panose="05000000000000000000" pitchFamily="2" charset="2"/>
              </a:rPr>
              <a:t>A</a:t>
            </a:r>
            <a:r>
              <a:rPr lang="en-US" sz="2600" dirty="0">
                <a:sym typeface="Wingdings" panose="05000000000000000000" pitchFamily="2" charset="2"/>
              </a:rPr>
              <a:t>vailability</a:t>
            </a:r>
          </a:p>
          <a:p>
            <a:r>
              <a:rPr lang="en-US" sz="2600" dirty="0">
                <a:sym typeface="Wingdings" panose="05000000000000000000" pitchFamily="2" charset="2"/>
              </a:rPr>
              <a:t></a:t>
            </a:r>
            <a:r>
              <a:rPr lang="en-US" sz="2600" b="1" dirty="0">
                <a:sym typeface="Wingdings" panose="05000000000000000000" pitchFamily="2" charset="2"/>
              </a:rPr>
              <a:t>P</a:t>
            </a:r>
            <a:r>
              <a:rPr lang="en-US" sz="2600" dirty="0">
                <a:sym typeface="Wingdings" panose="05000000000000000000" pitchFamily="2" charset="2"/>
              </a:rPr>
              <a:t>artition tolerance</a:t>
            </a:r>
          </a:p>
          <a:p>
            <a:r>
              <a:rPr lang="en-US" sz="2600" dirty="0">
                <a:sym typeface="Wingdings" panose="05000000000000000000" pitchFamily="2" charset="2"/>
              </a:rPr>
              <a:t></a:t>
            </a:r>
            <a:r>
              <a:rPr lang="en-US" sz="2600" b="1" dirty="0">
                <a:sym typeface="Wingdings" panose="05000000000000000000" pitchFamily="2" charset="2"/>
              </a:rPr>
              <a:t>C</a:t>
            </a:r>
            <a:r>
              <a:rPr lang="en-US" sz="2600" dirty="0">
                <a:sym typeface="Wingdings" panose="05000000000000000000" pitchFamily="2" charset="2"/>
              </a:rPr>
              <a:t>onsistency is eventual consistency</a:t>
            </a:r>
          </a:p>
          <a:p>
            <a:pPr marL="457200" indent="-457200">
              <a:buFont typeface="Wingdings" panose="05000000000000000000" pitchFamily="2" charset="2"/>
              <a:buChar char="à"/>
            </a:pPr>
            <a:r>
              <a:rPr lang="en-US" sz="2600" dirty="0">
                <a:sym typeface="Wingdings" panose="05000000000000000000" pitchFamily="2" charset="2"/>
              </a:rPr>
              <a:t>Massive scalability (Cluster can be thousands of nodes )</a:t>
            </a:r>
          </a:p>
          <a:p>
            <a:pPr marL="457200" indent="-457200">
              <a:buFont typeface="Wingdings" panose="05000000000000000000" pitchFamily="2" charset="2"/>
              <a:buChar char="à"/>
            </a:pPr>
            <a:r>
              <a:rPr lang="en-US" sz="2600" dirty="0">
                <a:sym typeface="Wingdings" panose="05000000000000000000" pitchFamily="2" charset="2"/>
              </a:rPr>
              <a:t>Fault tolerant (no single point of failure, like master/slave) </a:t>
            </a:r>
          </a:p>
          <a:p>
            <a:pPr marL="457200" indent="-457200">
              <a:buFont typeface="Wingdings" panose="05000000000000000000" pitchFamily="2" charset="2"/>
              <a:buChar char="à"/>
            </a:pPr>
            <a:r>
              <a:rPr lang="en-US" sz="2600" dirty="0">
                <a:sym typeface="Wingdings" panose="05000000000000000000" pitchFamily="2" charset="2"/>
              </a:rPr>
              <a:t>CFS </a:t>
            </a:r>
            <a:r>
              <a:rPr lang="en-US" sz="2600" dirty="0"/>
              <a:t>is a partitioned row store</a:t>
            </a:r>
            <a:endParaRPr lang="en-US" sz="2600" dirty="0">
              <a:sym typeface="Wingdings" panose="05000000000000000000" pitchFamily="2" charset="2"/>
            </a:endParaRPr>
          </a:p>
          <a:p>
            <a:pPr marL="457200" indent="-457200">
              <a:buFont typeface="Wingdings" panose="05000000000000000000" pitchFamily="2" charset="2"/>
              <a:buChar char="à"/>
            </a:pPr>
            <a:r>
              <a:rPr lang="en-US" sz="2600" dirty="0">
                <a:sym typeface="Wingdings" panose="05000000000000000000" pitchFamily="2" charset="2"/>
              </a:rPr>
              <a:t>What is NoSQL:</a:t>
            </a:r>
          </a:p>
          <a:p>
            <a:pPr marL="685800" lvl="1" indent="-457200" algn="just">
              <a:buFont typeface="Arial" panose="020B0604020202020204" pitchFamily="34" charset="0"/>
              <a:buChar char="•"/>
            </a:pPr>
            <a:r>
              <a:rPr lang="en-US" dirty="0"/>
              <a:t>Now days called as Not Only SQL, originally referring to "non SQL" or "non relational" database provides a mechanism for storage and retrieval of data that is modeled in means other than the tabular relations used in relational databases. </a:t>
            </a:r>
            <a:r>
              <a:rPr lang="en-US" b="1" dirty="0"/>
              <a:t>NoSQL</a:t>
            </a:r>
            <a:r>
              <a:rPr lang="en-US" dirty="0"/>
              <a:t> databases are increasingly used in big data and real-time applications.</a:t>
            </a:r>
          </a:p>
          <a:p>
            <a:pPr marL="685800" lvl="1" indent="-457200" algn="just">
              <a:buFont typeface="Arial" panose="020B0604020202020204" pitchFamily="34" charset="0"/>
              <a:buChar char="•"/>
            </a:pPr>
            <a:r>
              <a:rPr lang="en-US" dirty="0"/>
              <a:t>The primary objective of a NoSQL database is to have:</a:t>
            </a:r>
          </a:p>
          <a:p>
            <a:pPr lvl="5"/>
            <a:r>
              <a:rPr lang="en-US" dirty="0"/>
              <a:t>Simplicity of design,</a:t>
            </a:r>
          </a:p>
          <a:p>
            <a:pPr lvl="5"/>
            <a:r>
              <a:rPr lang="en-US" dirty="0"/>
              <a:t>Horizontal scaling, and</a:t>
            </a:r>
          </a:p>
          <a:p>
            <a:pPr lvl="5"/>
            <a:r>
              <a:rPr lang="en-US" dirty="0"/>
              <a:t>Finer control over availability</a:t>
            </a:r>
          </a:p>
          <a:p>
            <a:endParaRPr lang="en-US" sz="2600" dirty="0">
              <a:sym typeface="Wingdings" panose="05000000000000000000" pitchFamily="2" charset="2"/>
            </a:endParaRPr>
          </a:p>
          <a:p>
            <a:pPr marL="457200" indent="-457200">
              <a:buFont typeface="Wingdings" panose="05000000000000000000" pitchFamily="2" charset="2"/>
              <a:buChar char="à"/>
            </a:pPr>
            <a:endParaRPr lang="en-US" sz="2600" dirty="0">
              <a:sym typeface="Wingdings" panose="05000000000000000000" pitchFamily="2" charset="2"/>
            </a:endParaRPr>
          </a:p>
          <a:p>
            <a:endParaRPr lang="en-US" sz="2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551129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8</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History - Cassandra</a:t>
            </a:r>
            <a:br>
              <a:rPr lang="en-US" dirty="0"/>
            </a:br>
            <a:endParaRPr lang="en-US" dirty="0"/>
          </a:p>
        </p:txBody>
      </p:sp>
      <p:sp>
        <p:nvSpPr>
          <p:cNvPr id="4" name="Text Placeholder 3"/>
          <p:cNvSpPr>
            <a:spLocks noGrp="1"/>
          </p:cNvSpPr>
          <p:nvPr>
            <p:ph type="body" sz="quarter" idx="13"/>
          </p:nvPr>
        </p:nvSpPr>
        <p:spPr>
          <a:xfrm>
            <a:off x="0" y="355600"/>
            <a:ext cx="9144000" cy="6020370"/>
          </a:xfrm>
        </p:spPr>
        <p:txBody>
          <a:bodyPr>
            <a:normAutofit/>
          </a:bodyPr>
          <a:lstStyle/>
          <a:p>
            <a:r>
              <a:rPr lang="en-US" sz="2000" dirty="0">
                <a:sym typeface="Wingdings" panose="05000000000000000000" pitchFamily="2" charset="2"/>
              </a:rPr>
              <a:t></a:t>
            </a:r>
            <a:r>
              <a:rPr lang="en-US" sz="2000" dirty="0"/>
              <a:t>Apache Cassandra was developed at Facebook to power their Inbox Search feature by </a:t>
            </a:r>
            <a:r>
              <a:rPr lang="en-US" sz="2000" dirty="0" err="1"/>
              <a:t>Avinash</a:t>
            </a:r>
            <a:r>
              <a:rPr lang="en-US" sz="2000" dirty="0"/>
              <a:t> </a:t>
            </a:r>
            <a:r>
              <a:rPr lang="en-US" sz="2000" dirty="0" err="1"/>
              <a:t>Lakshman</a:t>
            </a:r>
            <a:r>
              <a:rPr lang="en-US" sz="2000" dirty="0"/>
              <a:t> (one of the authors of Amazon's Dynamo) and Prashant Malik. </a:t>
            </a:r>
          </a:p>
          <a:p>
            <a:r>
              <a:rPr lang="en-US" sz="2000" dirty="0">
                <a:sym typeface="Wingdings" panose="05000000000000000000" pitchFamily="2" charset="2"/>
              </a:rPr>
              <a:t></a:t>
            </a:r>
            <a:r>
              <a:rPr lang="en-US" sz="2000" dirty="0"/>
              <a:t>It was released as an open source project on Google code in July 2008. </a:t>
            </a:r>
          </a:p>
          <a:p>
            <a:r>
              <a:rPr lang="en-US" sz="2000" dirty="0">
                <a:sym typeface="Wingdings" panose="05000000000000000000" pitchFamily="2" charset="2"/>
              </a:rPr>
              <a:t></a:t>
            </a:r>
            <a:r>
              <a:rPr lang="en-US" sz="2000" dirty="0"/>
              <a:t>In March 2009, it became an Apache Incubator project. On February 17, 2010 it graduated to a top-level project.</a:t>
            </a:r>
            <a:endParaRPr lang="en-US" sz="2000" dirty="0">
              <a:sym typeface="Wingdings" panose="05000000000000000000" pitchFamily="2" charset="2"/>
            </a:endParaRPr>
          </a:p>
          <a:p>
            <a:r>
              <a:rPr lang="en-US" sz="2000" dirty="0">
                <a:sym typeface="Wingdings" panose="05000000000000000000" pitchFamily="2" charset="2"/>
              </a:rPr>
              <a:t> The current stable release is 3.11.1 /Oct.10,2017</a:t>
            </a:r>
          </a:p>
          <a:p>
            <a:r>
              <a:rPr lang="en-US" sz="2600" dirty="0">
                <a:hlinkClick r:id="rId2"/>
              </a:rPr>
              <a:t>https://en.wikipedia.org/wiki/Apache_Cassandra</a:t>
            </a:r>
            <a:endParaRPr lang="en-US" sz="2600" dirty="0"/>
          </a:p>
          <a:p>
            <a:endParaRPr lang="en-US" sz="2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endParaRPr lang="en-US" dirty="0"/>
          </a:p>
        </p:txBody>
      </p:sp>
      <p:pic>
        <p:nvPicPr>
          <p:cNvPr id="5" name="Picture 4"/>
          <p:cNvPicPr>
            <a:picLocks noChangeAspect="1"/>
          </p:cNvPicPr>
          <p:nvPr/>
        </p:nvPicPr>
        <p:blipFill>
          <a:blip r:embed="rId3"/>
          <a:stretch>
            <a:fillRect/>
          </a:stretch>
        </p:blipFill>
        <p:spPr>
          <a:xfrm>
            <a:off x="2159000" y="3530599"/>
            <a:ext cx="4457700" cy="2752725"/>
          </a:xfrm>
          <a:prstGeom prst="rect">
            <a:avLst/>
          </a:prstGeom>
        </p:spPr>
      </p:pic>
    </p:spTree>
    <p:extLst>
      <p:ext uri="{BB962C8B-B14F-4D97-AF65-F5344CB8AC3E}">
        <p14:creationId xmlns:p14="http://schemas.microsoft.com/office/powerpoint/2010/main" val="366909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9</a:t>
            </a:fld>
            <a:endParaRPr lang="en-US"/>
          </a:p>
        </p:txBody>
      </p:sp>
      <p:sp>
        <p:nvSpPr>
          <p:cNvPr id="3" name="Title 2"/>
          <p:cNvSpPr>
            <a:spLocks noGrp="1"/>
          </p:cNvSpPr>
          <p:nvPr>
            <p:ph type="title"/>
          </p:nvPr>
        </p:nvSpPr>
        <p:spPr>
          <a:xfrm>
            <a:off x="0" y="-84766"/>
            <a:ext cx="9143999" cy="440366"/>
          </a:xfrm>
        </p:spPr>
        <p:txBody>
          <a:bodyPr>
            <a:normAutofit fontScale="90000"/>
          </a:bodyPr>
          <a:lstStyle/>
          <a:p>
            <a:r>
              <a:rPr lang="en-US" dirty="0"/>
              <a:t>Architecture</a:t>
            </a:r>
          </a:p>
        </p:txBody>
      </p:sp>
      <p:sp>
        <p:nvSpPr>
          <p:cNvPr id="4" name="Text Placeholder 3"/>
          <p:cNvSpPr>
            <a:spLocks noGrp="1"/>
          </p:cNvSpPr>
          <p:nvPr>
            <p:ph type="body" sz="quarter" idx="13"/>
          </p:nvPr>
        </p:nvSpPr>
        <p:spPr>
          <a:xfrm>
            <a:off x="0" y="355600"/>
            <a:ext cx="9144000" cy="6020370"/>
          </a:xfrm>
        </p:spPr>
        <p:txBody>
          <a:bodyPr>
            <a:normAutofit/>
          </a:bodyPr>
          <a:lstStyle/>
          <a:p>
            <a:pPr marL="336550" lvl="4" indent="0">
              <a:buNone/>
            </a:pPr>
            <a:r>
              <a:rPr lang="en-US" sz="2000" dirty="0">
                <a:sym typeface="Wingdings" panose="05000000000000000000" pitchFamily="2" charset="2"/>
              </a:rPr>
              <a:t></a:t>
            </a:r>
            <a:r>
              <a:rPr lang="en-US" sz="2000" dirty="0"/>
              <a:t>Node: </a:t>
            </a:r>
            <a:r>
              <a:rPr lang="en-US" dirty="0"/>
              <a:t>Is single Server/Machine (RAM, </a:t>
            </a:r>
            <a:r>
              <a:rPr lang="en-US" dirty="0" err="1"/>
              <a:t>Cores,HD,OS,etc</a:t>
            </a:r>
            <a:r>
              <a:rPr lang="en-US" dirty="0"/>
              <a:t>..) – where you store your data. It is the basic infrastructure component of Cassandra.</a:t>
            </a:r>
          </a:p>
          <a:p>
            <a:pPr marL="336550" lvl="4" indent="0">
              <a:buNone/>
            </a:pPr>
            <a:r>
              <a:rPr lang="en-US" dirty="0">
                <a:sym typeface="Wingdings" panose="05000000000000000000" pitchFamily="2" charset="2"/>
              </a:rPr>
              <a:t> </a:t>
            </a:r>
            <a:r>
              <a:rPr lang="en-US" sz="2000" dirty="0">
                <a:sym typeface="Wingdings" panose="05000000000000000000" pitchFamily="2" charset="2"/>
              </a:rPr>
              <a:t>Rack: </a:t>
            </a:r>
            <a:r>
              <a:rPr lang="en-US" dirty="0">
                <a:sym typeface="Wingdings" panose="05000000000000000000" pitchFamily="2" charset="2"/>
              </a:rPr>
              <a:t>Is a logical set of nodes.</a:t>
            </a:r>
            <a:endParaRPr lang="en-US" dirty="0"/>
          </a:p>
          <a:p>
            <a:pPr marL="336550" lvl="4" indent="0">
              <a:buNone/>
            </a:pPr>
            <a:r>
              <a:rPr lang="en-US" sz="2000" dirty="0">
                <a:sym typeface="Wingdings" panose="05000000000000000000" pitchFamily="2" charset="2"/>
              </a:rPr>
              <a:t></a:t>
            </a:r>
            <a:r>
              <a:rPr lang="en-US" sz="2000" dirty="0"/>
              <a:t>Data Center (DC): </a:t>
            </a:r>
            <a:r>
              <a:rPr lang="en-US" dirty="0"/>
              <a:t>A collection of related nodes. A datacenter can be a physical data center or virtual datacenter. Different workloads should use separate datacenters, either physical or virtual. Replication is set by datacenter. </a:t>
            </a:r>
            <a:endParaRPr lang="en-US" sz="2000" dirty="0"/>
          </a:p>
          <a:p>
            <a:pPr marL="336550" lvl="4" indent="0">
              <a:buNone/>
            </a:pPr>
            <a:r>
              <a:rPr lang="en-US" sz="2000" dirty="0">
                <a:sym typeface="Wingdings" panose="05000000000000000000" pitchFamily="2" charset="2"/>
              </a:rPr>
              <a:t></a:t>
            </a:r>
            <a:r>
              <a:rPr lang="en-US" sz="2000" dirty="0"/>
              <a:t>Cluster: </a:t>
            </a:r>
            <a:r>
              <a:rPr lang="en-US" dirty="0"/>
              <a:t>A cluster contains one or more datacenters.</a:t>
            </a:r>
          </a:p>
          <a:p>
            <a:pPr lvl="4">
              <a:buFont typeface="Wingdings" panose="05000000000000000000" pitchFamily="2" charset="2"/>
              <a:buChar char="à"/>
            </a:pPr>
            <a:r>
              <a:rPr lang="en-US" sz="2000" dirty="0">
                <a:sym typeface="Wingdings" panose="05000000000000000000" pitchFamily="2" charset="2"/>
              </a:rPr>
              <a:t>Designed &amp; built with the understanding that hardware &amp; software failures can happen</a:t>
            </a:r>
          </a:p>
          <a:p>
            <a:pPr lvl="4">
              <a:buFont typeface="Wingdings" panose="05000000000000000000" pitchFamily="2" charset="2"/>
              <a:buChar char="à"/>
            </a:pPr>
            <a:r>
              <a:rPr lang="en-US" sz="2000" dirty="0">
                <a:sym typeface="Wingdings" panose="05000000000000000000" pitchFamily="2" charset="2"/>
              </a:rPr>
              <a:t>Peer-to-Peer Architecture </a:t>
            </a:r>
          </a:p>
          <a:p>
            <a:pPr lvl="4">
              <a:buFont typeface="Wingdings" panose="05000000000000000000" pitchFamily="2" charset="2"/>
              <a:buChar char="à"/>
            </a:pPr>
            <a:r>
              <a:rPr lang="en-US" sz="2000" dirty="0">
                <a:sym typeface="Wingdings" panose="05000000000000000000" pitchFamily="2" charset="2"/>
              </a:rPr>
              <a:t>All nodes are the same</a:t>
            </a:r>
          </a:p>
          <a:p>
            <a:pPr lvl="4">
              <a:buFont typeface="Wingdings" panose="05000000000000000000" pitchFamily="2" charset="2"/>
              <a:buChar char="à"/>
            </a:pPr>
            <a:r>
              <a:rPr lang="en-US" sz="2000" dirty="0">
                <a:sym typeface="Wingdings" panose="05000000000000000000" pitchFamily="2" charset="2"/>
              </a:rPr>
              <a:t>Read/Write Anywhere</a:t>
            </a:r>
          </a:p>
          <a:p>
            <a:pPr lvl="4">
              <a:buFont typeface="Wingdings" panose="05000000000000000000" pitchFamily="2" charset="2"/>
              <a:buChar char="à"/>
            </a:pPr>
            <a:r>
              <a:rPr lang="en-US" sz="2000" dirty="0">
                <a:sym typeface="Wingdings" panose="05000000000000000000" pitchFamily="2" charset="2"/>
              </a:rPr>
              <a:t>Gossip Protocol</a:t>
            </a:r>
          </a:p>
          <a:p>
            <a:pPr lvl="4">
              <a:buFont typeface="Wingdings" panose="05000000000000000000" pitchFamily="2" charset="2"/>
              <a:buChar char="à"/>
            </a:pPr>
            <a:r>
              <a:rPr lang="en-US" sz="2000" dirty="0">
                <a:sym typeface="Wingdings" panose="05000000000000000000" pitchFamily="2" charset="2"/>
              </a:rPr>
              <a:t>Commit Log Captures all Activity</a:t>
            </a:r>
          </a:p>
          <a:p>
            <a:pPr lvl="4">
              <a:buFont typeface="Wingdings" panose="05000000000000000000" pitchFamily="2" charset="2"/>
              <a:buChar char="à"/>
            </a:pPr>
            <a:r>
              <a:rPr lang="en-US" sz="2000" dirty="0">
                <a:sym typeface="Wingdings" panose="05000000000000000000" pitchFamily="2" charset="2"/>
              </a:rPr>
              <a:t>Well suited for cloud deployments.</a:t>
            </a:r>
          </a:p>
          <a:p>
            <a:pPr lvl="4">
              <a:buFont typeface="Wingdings" panose="05000000000000000000" pitchFamily="2" charset="2"/>
              <a:buChar char="à"/>
            </a:pPr>
            <a:endParaRPr lang="en-US" sz="2000" dirty="0">
              <a:sym typeface="Wingdings" panose="05000000000000000000" pitchFamily="2" charset="2"/>
            </a:endParaRPr>
          </a:p>
          <a:p>
            <a:pPr lvl="4">
              <a:buFont typeface="Wingdings" panose="05000000000000000000" pitchFamily="2" charset="2"/>
              <a:buChar char="à"/>
            </a:pPr>
            <a:endParaRPr lang="en-US" sz="2000" dirty="0">
              <a:sym typeface="Wingdings" panose="05000000000000000000" pitchFamily="2" charset="2"/>
            </a:endParaRPr>
          </a:p>
          <a:p>
            <a:pPr lvl="4">
              <a:buFont typeface="Wingdings" panose="05000000000000000000" pitchFamily="2" charset="2"/>
              <a:buChar char="à"/>
            </a:pPr>
            <a:endParaRPr lang="en-US" sz="2000" dirty="0"/>
          </a:p>
          <a:p>
            <a:endParaRPr lang="en-US" sz="26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4597400" y="2997200"/>
            <a:ext cx="4546599" cy="3340670"/>
          </a:xfrm>
          <a:prstGeom prst="rect">
            <a:avLst/>
          </a:prstGeom>
        </p:spPr>
      </p:pic>
    </p:spTree>
    <p:extLst>
      <p:ext uri="{BB962C8B-B14F-4D97-AF65-F5344CB8AC3E}">
        <p14:creationId xmlns:p14="http://schemas.microsoft.com/office/powerpoint/2010/main" val="1058288555"/>
      </p:ext>
    </p:extLst>
  </p:cSld>
  <p:clrMapOvr>
    <a:masterClrMapping/>
  </p:clrMapOvr>
</p:sld>
</file>

<file path=ppt/theme/theme1.xml><?xml version="1.0" encoding="utf-8"?>
<a:theme xmlns:a="http://schemas.openxmlformats.org/drawingml/2006/main" name="COGNIZANT_Corp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9A3C8AB2FBC541A62A8F2B1CCDDAC1" ma:contentTypeVersion="0" ma:contentTypeDescription="Create a new document." ma:contentTypeScope="" ma:versionID="28c4c2b399a10ff4cdaf9993dd8db0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357636-73B9-4898-96C4-0B43BDE203A1}">
  <ds:schemaRefs>
    <ds:schemaRef ds:uri="http://schemas.microsoft.com/sharepoint/v3/contenttype/forms"/>
  </ds:schemaRefs>
</ds:datastoreItem>
</file>

<file path=customXml/itemProps2.xml><?xml version="1.0" encoding="utf-8"?>
<ds:datastoreItem xmlns:ds="http://schemas.openxmlformats.org/officeDocument/2006/customXml" ds:itemID="{EFC57E79-7694-4AF0-A441-69B7DEE41D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C340ABA-7A78-4DED-939F-526C3134B702}">
  <ds:schemaRefs>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Apache_Cassandra_Training</Template>
  <TotalTime>30317</TotalTime>
  <Words>6769</Words>
  <Application>Microsoft Macintosh PowerPoint</Application>
  <PresentationFormat>On-screen Show (4:3)</PresentationFormat>
  <Paragraphs>778</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Courier New</vt:lpstr>
      <vt:lpstr>Wingdings</vt:lpstr>
      <vt:lpstr>COGNIZANT_Corp_4x3</vt:lpstr>
      <vt:lpstr>PowerPoint Presentation</vt:lpstr>
      <vt:lpstr>Agenda</vt:lpstr>
      <vt:lpstr>Agenda</vt:lpstr>
      <vt:lpstr>Agenda</vt:lpstr>
      <vt:lpstr>Day1 (Dec.19th) – Agenda</vt:lpstr>
      <vt:lpstr>CAP Theorem</vt:lpstr>
      <vt:lpstr>What is Cassandra?</vt:lpstr>
      <vt:lpstr>History - Cassandra </vt:lpstr>
      <vt:lpstr>Architecture</vt:lpstr>
      <vt:lpstr>Why Cassandra?</vt:lpstr>
      <vt:lpstr>Who is using Cassandra &amp; Where to get it?</vt:lpstr>
      <vt:lpstr>Key concepts – Hands on</vt:lpstr>
      <vt:lpstr>Key concepts – Hands on</vt:lpstr>
      <vt:lpstr>Key concepts – Hands on</vt:lpstr>
      <vt:lpstr>Key concepts – Hands on</vt:lpstr>
      <vt:lpstr>Day1 (Dec.19th) – Agenda  Ends</vt:lpstr>
      <vt:lpstr>Day2 (Dec.20th) – Agenda</vt:lpstr>
      <vt:lpstr>Day1 Exercises – Hands on </vt:lpstr>
      <vt:lpstr>Day1 Exercises – Hands on </vt:lpstr>
      <vt:lpstr>Hotspots, Seed nodes &amp; Coordinators </vt:lpstr>
      <vt:lpstr>Hotspots, Seed nodes &amp; Coordinators </vt:lpstr>
      <vt:lpstr>Consistency levels(CL):</vt:lpstr>
      <vt:lpstr>Hinted Handoffs</vt:lpstr>
      <vt:lpstr>CL(Q vs LQ vs EQ) and other consistencies </vt:lpstr>
      <vt:lpstr>CL(LQ VS Q vs EQ) and other consistencies </vt:lpstr>
      <vt:lpstr>Tunable Data Consistency</vt:lpstr>
      <vt:lpstr>Consistency Calculation:</vt:lpstr>
      <vt:lpstr>Commit Log, MemTable &amp; SSTable</vt:lpstr>
      <vt:lpstr>Commit Log, MemTable &amp; SSTable</vt:lpstr>
      <vt:lpstr>Write path of Cassandra</vt:lpstr>
      <vt:lpstr>Read path of Cassandra</vt:lpstr>
      <vt:lpstr>Read path of Cassandra</vt:lpstr>
      <vt:lpstr>Read Repair</vt:lpstr>
      <vt:lpstr>Compaction Strategies:</vt:lpstr>
      <vt:lpstr>Compaction Strategies:</vt:lpstr>
      <vt:lpstr>Compaction Strategies:</vt:lpstr>
      <vt:lpstr>Compression Techniques</vt:lpstr>
      <vt:lpstr>Tombstones</vt:lpstr>
      <vt:lpstr>Day2 (Dec.20th) – Agenda  Ends</vt:lpstr>
      <vt:lpstr>Day3 (Dec.21st ) – Agenda</vt:lpstr>
      <vt:lpstr>CQL Commands</vt:lpstr>
      <vt:lpstr>YAML file configurations </vt:lpstr>
      <vt:lpstr>Sample Java snippets to connect Cassandra </vt:lpstr>
      <vt:lpstr>Issues, Retry &amp; Load balancing Policies   </vt:lpstr>
      <vt:lpstr>Data Migrations: we do have 3 ways in Cassandra –    </vt:lpstr>
      <vt:lpstr>Tools (Node, DSE &amp; Cassandra-stress)</vt:lpstr>
      <vt:lpstr>DevCenter</vt:lpstr>
      <vt:lpstr>OpsCenter</vt:lpstr>
      <vt:lpstr>Day3 – Agenda Ends</vt:lpstr>
      <vt:lpstr>PowerPoint Presentation</vt:lpstr>
      <vt:lpstr>Appendix</vt:lpstr>
      <vt:lpstr>External References</vt:lpstr>
      <vt:lpstr>Self-learning exercise</vt:lpstr>
    </vt:vector>
  </TitlesOfParts>
  <Company>AT&amp;T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SRIDHARAN, MADHAVAN</dc:creator>
  <cp:lastModifiedBy>Subbareddy Jangalapalli</cp:lastModifiedBy>
  <cp:revision>256</cp:revision>
  <dcterms:created xsi:type="dcterms:W3CDTF">2016-09-26T22:39:42Z</dcterms:created>
  <dcterms:modified xsi:type="dcterms:W3CDTF">2022-10-12T03:18:37Z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0x010100689A3C8AB2FBC541A62A8F2B1CCDDAC1</vt:lpwstr>
  </property>
  <property fmtid="{D5CDD505-2E9C-101B-9397-08002B2CF9AE}" pid="3" name="MSIP_Label_b24820e8-223f-4ed2-bd95-81c83f641284_Enabled">
    <vt:lpwstr>true</vt:lpwstr>
  </property>
  <property fmtid="{D5CDD505-2E9C-101B-9397-08002B2CF9AE}" pid="4" name="MSIP_Label_b24820e8-223f-4ed2-bd95-81c83f641284_SetDate">
    <vt:lpwstr>2022-10-12T03:18:37Z</vt:lpwstr>
  </property>
  <property fmtid="{D5CDD505-2E9C-101B-9397-08002B2CF9AE}" pid="5" name="MSIP_Label_b24820e8-223f-4ed2-bd95-81c83f641284_Method">
    <vt:lpwstr>Standard</vt:lpwstr>
  </property>
  <property fmtid="{D5CDD505-2E9C-101B-9397-08002B2CF9AE}" pid="6" name="MSIP_Label_b24820e8-223f-4ed2-bd95-81c83f641284_Name">
    <vt:lpwstr>b24820e8-223f-4ed2-bd95-81c83f641284</vt:lpwstr>
  </property>
  <property fmtid="{D5CDD505-2E9C-101B-9397-08002B2CF9AE}" pid="7" name="MSIP_Label_b24820e8-223f-4ed2-bd95-81c83f641284_SiteId">
    <vt:lpwstr>3cbcc3d3-094d-4006-9849-0d11d61f484d</vt:lpwstr>
  </property>
  <property fmtid="{D5CDD505-2E9C-101B-9397-08002B2CF9AE}" pid="8" name="MSIP_Label_b24820e8-223f-4ed2-bd95-81c83f641284_ActionId">
    <vt:lpwstr>83e02bbc-0487-4125-8b9e-95ca357ad2a6</vt:lpwstr>
  </property>
  <property fmtid="{D5CDD505-2E9C-101B-9397-08002B2CF9AE}" pid="9" name="MSIP_Label_b24820e8-223f-4ed2-bd95-81c83f641284_ContentBits">
    <vt:lpwstr>0</vt:lpwstr>
  </property>
</Properties>
</file>