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179576"/>
            <a:ext cx="907228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het spoel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\begin{equation}\label{eq:cL}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\frac{1}{j\omega L} (V_i-V_j) =  \frac{1}{j\omega L}  V_i - \frac{1}{j\omega L}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spoel in de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\begin{equation}\label{eq:Matrixspoel}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\frac{1}{j\omega L}  &amp; \dots &amp; -\frac{1}{j\omega L} &amp; \dots\\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-\frac{1}{j\omega L} &amp; \dots &amp; \frac{1}{j\omega L}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van een transconductantie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I_{kl}= g_m (V_i-V_j) 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transconductantie in een MNA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900" b="0" i="0">
                <a:latin typeface="Calibri"/>
              </a:rPr>
              <a:t>\begin{equation}\label{eq:Matrixgm}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\begin{bmatrix}\vdots &amp;  &amp; \vdots &amp;   &amp; \vdots &amp; &amp; \vdots &amp;   &amp; \vdots 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 &amp; \dots &amp;  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g_m  &amp; \dots &amp; -g_m &amp; \dots &amp;  &amp; \dots &amp;   &amp; \dots\\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 &amp; \vdots &amp; &amp; \vdots &amp;   &amp; \vdots\\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\dots &amp; -g_m &amp; \dots &amp; g_m  &amp; \dots &amp;  &amp; \dots &amp;   &amp; \dots\\ 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\vdots &amp;  &amp; \vdots &amp;  &amp; \vdots &amp; &amp; \vdots &amp;   &amp;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 \begin{bmatrix} \vdots\\ V_i\\ \vdots \\ V_j\\ \vdots\\ V_k\\ \vdots \\ V_l\\ \vdots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\end{bmatrix} =\begin{bmatrix} \vdots\\  0 \\ \vdots \\ 0  \\ \vdots\\  0 \\ \vdots \\ 0  \\ \vdots \end{bmatrix}</a:t>
            </a:r>
            <a:endParaRPr sz="1900" b="0" i="0">
              <a:latin typeface="Calibri"/>
            </a:endParaRPr>
          </a:p>
          <a:p>
            <a:r>
              <a:rPr sz="1900" b="0" i="0">
                <a:latin typeface="Calibri"/>
              </a:rPr>
              <a:t>\end{equation}</a:t>
            </a:r>
            <a:endParaRPr sz="1900" b="0" i="0">
              <a:latin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\begin{equation}\label{eq:gm2}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I_{DS}= g_m (V_G-V_S) 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een MOS transistor in een NMA matrix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\begin{equation}\label{eq:MatrixMOS}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g_m  &amp; \dots &amp;  &amp; \dots &amp; -g_m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-g_m &amp; \dots &amp;  &amp; \dots &amp; g_m &amp; \dots \\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&amp; \vdots &amp; &amp; \vdots 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\vdots\\ V_G\\ \vdots \\  V_D\\ \vdots \\ V_S\\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451" y="1179576"/>
            <a:ext cx="613509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V_i-V_j=V_{oc}.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ideale spanningsbron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\begin{equation}\label{eq:bron}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&amp; &amp;  &amp; &amp; \dots &amp; -1 &amp; &amp; \dots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1 &amp; -1&amp; &amp; &amp; \dots &amp; \dots &amp;  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&amp; &amp;  &amp; &amp; \vdots &amp; &amp; &amp; \vdots\end{bmatrix} \begin{bmatrix}  \vdots\\ V_i\\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V_j\\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I_{sc}\\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 \vdots\end{bmatrix} =\begin{bmatrix} \vdots\\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0\\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  V_{oc}\\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78" y="1179576"/>
            <a:ext cx="7682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```{math}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:label: TransformEq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\begin{aligned}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j \omega L_{ij} I_1 - j \omega M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V_k-V_l - j \omega M I_1 - j \omega L_{kl} I_2 = 0 \\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\end{aligned}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```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transformator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000" b="0" i="0">
                <a:latin typeface="Calibri"/>
              </a:rPr>
              <a:t>```{math}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:label: Transformmatrix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\begin{bmatrix}\vdots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-1 &amp;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 &amp; &amp; \dots &amp; &amp; -1 &amp; \dots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1 &amp; -1&amp; &amp; &amp; \dots &amp; - j \omega L_{ij} &amp; - j \omega M  &amp; \dots\\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\dots &amp; &amp; &amp; 1 &amp; -1&amp; \dots &amp; - j \omega M &amp; - j \omega L_{kl} &amp; \dots \\ 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\vdots &amp; &amp; &amp;  &amp; &amp; \vdots &amp; &amp; &amp; \vdots\end{bmatrix} \begin{bmatrix}  \vdots\\ V_i\\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V_j\\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V_k\\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V_l\\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I_1\\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I_2\\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 \vdots\end{bmatrix} =\begin{bmatrix} \vdots\\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\vdots 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  0\\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 \vdots \end{bmatrix}</a:t>
            </a:r>
            <a:endParaRPr sz="2000" b="0" i="0">
              <a:latin typeface="Calibri"/>
            </a:endParaRPr>
          </a:p>
          <a:p>
            <a:r>
              <a:rPr sz="2000" b="0" i="0">
                <a:latin typeface="Calibri"/>
              </a:rPr>
              <a:t>```</a:t>
            </a:r>
            <a:endParaRPr sz="2000" b="0" i="0">
              <a:latin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Vergelijkingen voor de stroom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I_{ij}=g (V_i-V_j) =  g  V_i - g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\begin{equation}\label{eq:cond2}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I_{ji}=-I_{ij}=g (V_j-V_i) =  -g  V_i + g V_j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629107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\begin{equation}\label{eq:Kirchoff}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\sum_{j \neq i}^n I_{ij}=0.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700" b="0" i="0">
                <a:latin typeface="Calibri"/>
              </a:rPr>
              <a:t>\begin{equation}\label{eq:MatrixR1}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\begin{bmatrix}\vdots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g  &amp; \dots &amp; -g &amp; \dots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 &amp; \vdots \\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\dots &amp; -g &amp; \dots &amp; g  &amp; \dots \\ 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\vdots &amp;  &amp; \vdots &amp;  &amp;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 \begin{bmatrix} \vdots \\ V_i \\ \vdots \\ V_j \\ \vdots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\end{bmatrix} =\begin{bmatrix} \vdots \\  0 \\ \vdots \\ 0  \\ \vdots \end{bmatrix}</a:t>
            </a:r>
            <a:endParaRPr sz="2700" b="0" i="0">
              <a:latin typeface="Calibri"/>
            </a:endParaRPr>
          </a:p>
          <a:p>
            <a:r>
              <a:rPr sz="2700" b="0" i="0">
                <a:latin typeface="Calibri"/>
              </a:rPr>
              <a:t>\end{equation}</a:t>
            </a:r>
            <a:endParaRPr sz="27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Weerstandsvergelijking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\begin{equation}\label{eq:cond3}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V_i-V_j - R I_{ij} = 0.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Alternatieve stempel van de weerstand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100" b="0" i="0">
                <a:latin typeface="Calibri"/>
              </a:rPr>
              <a:t>\begin{equation}\label{eq:MatrixR2}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\begin{bmatrix}\vdots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&amp; \dots &amp;   &amp; \dots &amp; 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  &amp; \dots &amp;  &amp; \dots &amp; -1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\dots &amp; 1 &amp; \dots &amp; -1 &amp; \dots &amp; -R &amp; \dots \\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\vdots &amp;  &amp; \vdots &amp;   &amp; \vdots &amp; &amp;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 \begin{bmatrix} \vdots \\ V_i \\ \vdots \\  V_j \\ \vdots \\ I_{ij} \\ \vdots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\end{bmatrix} =\begin{bmatrix} \vdots \\  0 \\ \vdots \\   0 \\ \vdots \\ 0  \\ \vdots \end{bmatrix}</a:t>
            </a:r>
            <a:endParaRPr sz="2100" b="0" i="0">
              <a:latin typeface="Calibri"/>
            </a:endParaRPr>
          </a:p>
          <a:p>
            <a:r>
              <a:rPr sz="2100" b="0" i="0">
                <a:latin typeface="Calibri"/>
              </a:rPr>
              <a:t>\end{equation}</a:t>
            </a:r>
            <a:endParaRPr sz="2100" b="0" i="0"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6" y="1179576"/>
            <a:ext cx="856826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vergelijking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\begin{equation}\label{eq:ccc}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j\omega C (V_i-V_j) =  j\omega C  V_i - j\omega C V_j,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\end{equation}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Stempel van de condensator</a:t>
            </a:r>
            <a:endParaRPr sz="3200" b="1" i="0"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2400" b="0" i="0">
                <a:latin typeface="Calibri"/>
              </a:rPr>
              <a:t>\begin{equation}\label{eq:MatrixC}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\begin{bmatrix}\vdots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j\omega C  &amp; \dots &amp; -j\omega C &amp; \dots\\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 &amp; \vdots \\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\dots &amp; -j\omega C &amp; \dots &amp; j\omega C  &amp; \dots \\ 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\vdots &amp;  &amp; \vdots &amp;  &amp;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 \begin{bmatrix} \vdots \\ V_i \\ \vdots \\ V_j \\ \vdots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\end{bmatrix} =\begin{bmatrix} \vdots \\  0 \\ \vdots \\ 0  \\ \vdots \end{bmatrix}</a:t>
            </a:r>
            <a:endParaRPr sz="2400" b="0" i="0">
              <a:latin typeface="Calibri"/>
            </a:endParaRPr>
          </a:p>
          <a:p>
            <a:r>
              <a:rPr sz="2400" b="0" i="0">
                <a:latin typeface="Calibri"/>
              </a:rPr>
              <a:t>\end{equation}</a:t>
            </a:r>
            <a:endParaRPr sz="2400" b="0" i="0"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