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Wanneer de gelijkaardige stroompulsen aangelegd worden op 2 parallelle LRC kringen in serie, zal dezelfde stroom door de kringen lopen, maar zullen de spanningen over beide kringen opgeteld worden.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Wanneer we op basis van de spanningen bekomen in de bovenstaande figuur de spanningen over de trilkring van de eerste harmonische en de spanningen over de trilkring van de derde harmonische plotten, zien we dat op moment dat de eerste harmonische een minimum bereikt, de derde harmonische piekt. Dit heeft een belangrijk voordeel, namelijk de spanning over het totale circuit wordt kleiner of er kan met dezelfde spanning een veel grotere swing bekomen worden.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F versterker</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met trilkring derde harmonische</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300" b="1" i="0">
                <a:latin typeface="Arial"/>
              </a:rPr>
              <a:t>Spice simulatie van de Klasse F waarbij de uitgang oscilleert rond de grond.</a:t>
            </a:r>
            <a:endParaRPr sz="2300" b="1" i="0">
              <a:latin typeface="Arial"/>
            </a:endParaRPr>
          </a:p>
        </p:txBody>
      </p:sp>
      <p:pic>
        <p:nvPicPr>
          <p:cNvPr id="3" name="Picture 2" descr="image.png"/>
          <p:cNvPicPr>
            <a:picLocks noChangeAspect="1"/>
          </p:cNvPicPr>
          <p:nvPr/>
        </p:nvPicPr>
        <p:blipFill>
          <a:blip r:embed="rId2"/>
          <a:stretch>
            <a:fillRect/>
          </a:stretch>
        </p:blipFill>
        <p:spPr>
          <a:xfrm>
            <a:off x="1961406" y="566928"/>
            <a:ext cx="8269188" cy="55778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100" b="1" i="0">
                <a:latin typeface="Arial"/>
              </a:rPr>
              <a:t>Spice simulatie van de Klasse F waarbij de uitgang oscilleert rond de grond. Verloop van de spanning over de eerste (LC1) en over de derde (LC3) harmonische.</a:t>
            </a:r>
            <a:endParaRPr sz="2100" b="1" i="0">
              <a:latin typeface="Arial"/>
            </a:endParaRPr>
          </a:p>
        </p:txBody>
      </p:sp>
      <p:pic>
        <p:nvPicPr>
          <p:cNvPr id="3" name="Picture 2" descr="image.png"/>
          <p:cNvPicPr>
            <a:picLocks noChangeAspect="1"/>
          </p:cNvPicPr>
          <p:nvPr/>
        </p:nvPicPr>
        <p:blipFill>
          <a:blip r:embed="rId2"/>
          <a:stretch>
            <a:fillRect/>
          </a:stretch>
        </p:blipFill>
        <p:spPr>
          <a:xfrm>
            <a:off x="1918781" y="566928"/>
            <a:ext cx="8354438" cy="55778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F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4370802" y="566928"/>
            <a:ext cx="3450395" cy="557784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 F basiscircuit</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5 3   1uH</a:t>
            </a:r>
            <a:endParaRPr sz="2400" b="0" i="0">
              <a:latin typeface="Courier"/>
            </a:endParaRPr>
          </a:p>
          <a:p>
            <a:pPr>
              <a:lnSpc>
                <a:spcPts val="2400"/>
              </a:lnSpc>
              <a:defRPr>
                <a:solidFill>
                  <a:srgbClr val="FFFFFF"/>
                </a:solidFill>
              </a:defRPr>
            </a:pPr>
            <a:r>
              <a:rPr sz="2400" b="0" i="0">
                <a:latin typeface="Courier"/>
              </a:rPr>
              <a:t>C_C1         5 3   10n</a:t>
            </a:r>
            <a:endParaRPr sz="2400" b="0" i="0">
              <a:latin typeface="Courier"/>
            </a:endParaRPr>
          </a:p>
          <a:p>
            <a:pPr>
              <a:lnSpc>
                <a:spcPts val="2400"/>
              </a:lnSpc>
              <a:defRPr>
                <a:solidFill>
                  <a:srgbClr val="FFFFFF"/>
                </a:solidFill>
              </a:defRPr>
            </a:pPr>
            <a:r>
              <a:rPr sz="2400" b="0" i="0">
                <a:latin typeface="Courier"/>
              </a:rPr>
              <a:t>R_R1         5 3   60</a:t>
            </a:r>
            <a:endParaRPr sz="2400" b="0" i="0">
              <a:latin typeface="Courier"/>
            </a:endParaRPr>
          </a:p>
          <a:p>
            <a:pPr>
              <a:lnSpc>
                <a:spcPts val="2400"/>
              </a:lnSpc>
              <a:defRPr>
                <a:solidFill>
                  <a:srgbClr val="FFFFFF"/>
                </a:solidFill>
              </a:defRPr>
            </a:pPr>
            <a:r>
              <a:rPr sz="2400" b="0" i="0">
                <a:latin typeface="Courier"/>
              </a:rPr>
              <a:t>V_V3         3 0   11V</a:t>
            </a:r>
            <a:endParaRPr sz="2400" b="0" i="0">
              <a:latin typeface="Courier"/>
            </a:endParaRPr>
          </a:p>
          <a:p>
            <a:pPr>
              <a:lnSpc>
                <a:spcPts val="2400"/>
              </a:lnSpc>
              <a:defRPr>
                <a:solidFill>
                  <a:srgbClr val="FFFFFF"/>
                </a:solidFill>
              </a:defRPr>
            </a:pPr>
            <a:r>
              <a:rPr sz="2400" b="0" i="0">
                <a:latin typeface="Courier"/>
              </a:rPr>
              <a:t>V_V5         1 0   sin(0.7 0.8 1591500) DC=0.7</a:t>
            </a:r>
            <a:endParaRPr sz="2400" b="0" i="0">
              <a:latin typeface="Courier"/>
            </a:endParaRPr>
          </a:p>
          <a:p>
            <a:pPr>
              <a:lnSpc>
                <a:spcPts val="2400"/>
              </a:lnSpc>
              <a:defRPr>
                <a:solidFill>
                  <a:srgbClr val="FFFFFF"/>
                </a:solidFill>
              </a:defRPr>
            </a:pPr>
            <a:r>
              <a:rPr sz="2400" b="0" i="0">
                <a:latin typeface="Courier"/>
              </a:rPr>
              <a:t>C_C3         5 2   10n</a:t>
            </a:r>
            <a:endParaRPr sz="2400" b="0" i="0">
              <a:latin typeface="Courier"/>
            </a:endParaRPr>
          </a:p>
          <a:p>
            <a:pPr>
              <a:lnSpc>
                <a:spcPts val="2400"/>
              </a:lnSpc>
              <a:defRPr>
                <a:solidFill>
                  <a:srgbClr val="FFFFFF"/>
                </a:solidFill>
              </a:defRPr>
            </a:pPr>
            <a:r>
              <a:rPr sz="2400" b="0" i="0">
                <a:latin typeface="Courier"/>
              </a:rPr>
              <a:t>L_L3         5 2   0.111uH</a:t>
            </a:r>
            <a:endParaRPr sz="2400" b="0" i="0">
              <a:latin typeface="Courier"/>
            </a:endParaRPr>
          </a:p>
          <a:p>
            <a:pPr>
              <a:lnSpc>
                <a:spcPts val="2400"/>
              </a:lnSpc>
              <a:defRPr>
                <a:solidFill>
                  <a:srgbClr val="FFFFFF"/>
                </a:solidFill>
              </a:defRPr>
            </a:pPr>
            <a:r>
              <a:rPr sz="2400" b="0" i="0">
                <a:latin typeface="Courier"/>
              </a:rPr>
              <a:t>.model Q2  NPN(Is=14.34f BF=200 RB=200 )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code van de klasse F versterker</a:t>
            </a:r>
            <a:endParaRPr sz="3200" b="1" i="0">
              <a:latin typeface="Arial"/>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600" b="1" i="0">
                <a:latin typeface="Arial"/>
              </a:rPr>
              <a:t>Spanningen op de verschillende knopen van de klasse F versterker.</a:t>
            </a:r>
            <a:endParaRPr sz="2600" b="1" i="0">
              <a:latin typeface="Arial"/>
            </a:endParaRPr>
          </a:p>
        </p:txBody>
      </p:sp>
      <p:pic>
        <p:nvPicPr>
          <p:cNvPr id="3" name="Picture 2" descr="image.png"/>
          <p:cNvPicPr>
            <a:picLocks noChangeAspect="1"/>
          </p:cNvPicPr>
          <p:nvPr/>
        </p:nvPicPr>
        <p:blipFill>
          <a:blip r:embed="rId2"/>
          <a:stretch>
            <a:fillRect/>
          </a:stretch>
        </p:blipFill>
        <p:spPr>
          <a:xfrm>
            <a:off x="1968070" y="566928"/>
            <a:ext cx="8255860" cy="557784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Verloop van de spanning over de eerste (LC1) en over de derde (LC3) harmonische.</a:t>
            </a:r>
            <a:endParaRPr sz="2200" b="1" i="0">
              <a:latin typeface="Arial"/>
            </a:endParaRPr>
          </a:p>
        </p:txBody>
      </p:sp>
      <p:pic>
        <p:nvPicPr>
          <p:cNvPr id="3" name="Picture 2" descr="image.png"/>
          <p:cNvPicPr>
            <a:picLocks noChangeAspect="1"/>
          </p:cNvPicPr>
          <p:nvPr/>
        </p:nvPicPr>
        <p:blipFill>
          <a:blip r:embed="rId2"/>
          <a:stretch>
            <a:fillRect/>
          </a:stretch>
        </p:blipFill>
        <p:spPr>
          <a:xfrm>
            <a:off x="1918781" y="566928"/>
            <a:ext cx="8354438" cy="55778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Verloop van de collector current</a:t>
            </a:r>
            <a:endParaRPr sz="3200" b="1" i="0">
              <a:latin typeface="Arial"/>
            </a:endParaRPr>
          </a:p>
        </p:txBody>
      </p:sp>
      <p:pic>
        <p:nvPicPr>
          <p:cNvPr id="3" name="Picture 2" descr="image.png"/>
          <p:cNvPicPr>
            <a:picLocks noChangeAspect="1"/>
          </p:cNvPicPr>
          <p:nvPr/>
        </p:nvPicPr>
        <p:blipFill>
          <a:blip r:embed="rId2"/>
          <a:stretch>
            <a:fillRect/>
          </a:stretch>
        </p:blipFill>
        <p:spPr>
          <a:xfrm>
            <a:off x="1947533" y="566928"/>
            <a:ext cx="8296934" cy="557784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Basisschema van de klasse F versterker waarbij de uitgang oscilleert rond de grond.</a:t>
            </a:r>
            <a:endParaRPr sz="2200" b="1" i="0">
              <a:latin typeface="Arial"/>
            </a:endParaRPr>
          </a:p>
        </p:txBody>
      </p:sp>
      <p:pic>
        <p:nvPicPr>
          <p:cNvPr id="3" name="Picture 2" descr="image.png"/>
          <p:cNvPicPr>
            <a:picLocks noChangeAspect="1"/>
          </p:cNvPicPr>
          <p:nvPr/>
        </p:nvPicPr>
        <p:blipFill>
          <a:blip r:embed="rId2"/>
          <a:stretch>
            <a:fillRect/>
          </a:stretch>
        </p:blipFill>
        <p:spPr>
          <a:xfrm>
            <a:off x="544470" y="566928"/>
            <a:ext cx="11103059" cy="55778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klasseF</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0 3   1uH</a:t>
            </a:r>
            <a:endParaRPr sz="2400" b="0" i="0">
              <a:latin typeface="Courier"/>
            </a:endParaRPr>
          </a:p>
          <a:p>
            <a:pPr>
              <a:lnSpc>
                <a:spcPts val="2400"/>
              </a:lnSpc>
              <a:defRPr>
                <a:solidFill>
                  <a:srgbClr val="FFFFFF"/>
                </a:solidFill>
              </a:defRPr>
            </a:pPr>
            <a:r>
              <a:rPr sz="2400" b="0" i="0">
                <a:latin typeface="Courier"/>
              </a:rPr>
              <a:t>C_C1         0 3   10n</a:t>
            </a:r>
            <a:endParaRPr sz="2400" b="0" i="0">
              <a:latin typeface="Courier"/>
            </a:endParaRPr>
          </a:p>
          <a:p>
            <a:pPr>
              <a:lnSpc>
                <a:spcPts val="2400"/>
              </a:lnSpc>
              <a:defRPr>
                <a:solidFill>
                  <a:srgbClr val="FFFFFF"/>
                </a:solidFill>
              </a:defRPr>
            </a:pPr>
            <a:r>
              <a:rPr sz="2400" b="0" i="0">
                <a:latin typeface="Courier"/>
              </a:rPr>
              <a:t>R_R1         0 3   100</a:t>
            </a:r>
            <a:endParaRPr sz="2400" b="0" i="0">
              <a:latin typeface="Courier"/>
            </a:endParaRPr>
          </a:p>
          <a:p>
            <a:pPr>
              <a:lnSpc>
                <a:spcPts val="2400"/>
              </a:lnSpc>
              <a:defRPr>
                <a:solidFill>
                  <a:srgbClr val="FFFFFF"/>
                </a:solidFill>
              </a:defRPr>
            </a:pPr>
            <a:r>
              <a:rPr sz="2400" b="0" i="0">
                <a:latin typeface="Courier"/>
              </a:rPr>
              <a:t>V_V3         4 0   10V</a:t>
            </a:r>
            <a:endParaRPr sz="2400" b="0" i="0">
              <a:latin typeface="Courier"/>
            </a:endParaRPr>
          </a:p>
          <a:p>
            <a:pPr>
              <a:lnSpc>
                <a:spcPts val="2400"/>
              </a:lnSpc>
              <a:defRPr>
                <a:solidFill>
                  <a:srgbClr val="FFFFFF"/>
                </a:solidFill>
              </a:defRPr>
            </a:pPr>
            <a:r>
              <a:rPr sz="2400" b="0" i="0">
                <a:latin typeface="Courier"/>
              </a:rPr>
              <a:t>V_V5         1 0   sin(0.4 0.8 1591500) DC=0.4</a:t>
            </a:r>
            <a:endParaRPr sz="2400" b="0" i="0">
              <a:latin typeface="Courier"/>
            </a:endParaRPr>
          </a:p>
          <a:p>
            <a:pPr>
              <a:lnSpc>
                <a:spcPts val="2400"/>
              </a:lnSpc>
              <a:defRPr>
                <a:solidFill>
                  <a:srgbClr val="FFFFFF"/>
                </a:solidFill>
              </a:defRPr>
            </a:pPr>
            <a:r>
              <a:rPr sz="2400" b="0" i="0">
                <a:latin typeface="Courier"/>
              </a:rPr>
              <a:t>C_C3         5 3   10n</a:t>
            </a:r>
            <a:endParaRPr sz="2400" b="0" i="0">
              <a:latin typeface="Courier"/>
            </a:endParaRPr>
          </a:p>
          <a:p>
            <a:pPr>
              <a:lnSpc>
                <a:spcPts val="2400"/>
              </a:lnSpc>
              <a:defRPr>
                <a:solidFill>
                  <a:srgbClr val="FFFFFF"/>
                </a:solidFill>
              </a:defRPr>
            </a:pPr>
            <a:r>
              <a:rPr sz="2400" b="0" i="0">
                <a:latin typeface="Courier"/>
              </a:rPr>
              <a:t>L_L3         6 3   0.111uH</a:t>
            </a:r>
            <a:endParaRPr sz="2400" b="0" i="0">
              <a:latin typeface="Courier"/>
            </a:endParaRPr>
          </a:p>
          <a:p>
            <a:pPr>
              <a:lnSpc>
                <a:spcPts val="2400"/>
              </a:lnSpc>
              <a:defRPr>
                <a:solidFill>
                  <a:srgbClr val="FFFFFF"/>
                </a:solidFill>
              </a:defRPr>
            </a:pPr>
            <a:r>
              <a:rPr sz="2400" b="0" i="0">
                <a:latin typeface="Courier"/>
              </a:rPr>
              <a:t>R_R3         6 5   0.001</a:t>
            </a:r>
            <a:endParaRPr sz="2400" b="0" i="0">
              <a:latin typeface="Courier"/>
            </a:endParaRPr>
          </a:p>
          <a:p>
            <a:pPr>
              <a:lnSpc>
                <a:spcPts val="2400"/>
              </a:lnSpc>
              <a:defRPr>
                <a:solidFill>
                  <a:srgbClr val="FFFFFF"/>
                </a:solidFill>
              </a:defRPr>
            </a:pPr>
            <a:r>
              <a:rPr sz="2400" b="0" i="0">
                <a:latin typeface="Courier"/>
              </a:rPr>
              <a:t>L_L2         2 4   2mH</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C_C2         2 5   1000n</a:t>
            </a:r>
            <a:endParaRPr sz="2400" b="0" i="0">
              <a:latin typeface="Courier"/>
            </a:endParaRPr>
          </a:p>
          <a:p>
            <a:pPr>
              <a:lnSpc>
                <a:spcPts val="2400"/>
              </a:lnSpc>
              <a:defRPr>
                <a:solidFill>
                  <a:srgbClr val="FFFFFF"/>
                </a:solidFill>
              </a:defRPr>
            </a:pPr>
            <a:r>
              <a:rPr sz="2400" b="0" i="0">
                <a:latin typeface="Courier"/>
              </a:rPr>
              <a:t>.model Q2  NPN(Is=14.34f BF=200 Rb=100 )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