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schakelverliezen kunnen als het volgt ingeschat worden. De interne spanningen van de schakelende transistor (bv V&lt;sub&gt;BE&lt;/sub&gt; of V&lt;sub&gt;GS&lt;/sub&gt;) moeten om een bepaalde spanning opgeladen zijn om in geleiding of in sper te kunnen zijn. Om over te gaan naar de andere geleidingsvorm moeten die capaciteiten opgeladen of ontladen worden. Hiervoor is energie nodige en dit levert verliezen op.</a:t>
            </a:r>
          </a:p>
          <a:p/>
          <a:p>
            <a:r>
              <a:t>Eens een transistor in geleiding kan de spanning over deze transistor niet helemaal nul zijn. Bij een bipolaire transistor zal er steeds de saturatiespanning over de transistor blijven staan en bij een MOS transistor bepaalt de aan-weerstand , samen met de stroom hoeveel spanning er nog over staat. Hetzelfde geldt voor een MESFET of een JFET.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merken dat indien de klasse D versterker off-resonance aangestuurd wordt, dat de impedantie dan ook een reactieve (=imaginaire) component heeft. Daardoor zullen stroom en spanning niet meer in fase zijn.</a:t>
            </a:r>
          </a:p>
          <a:p>
            <a:r>
              <a:t>Als een gevolg hiervan zou de transistor die in geleiding is een omgekeerde stroom moeten leveren, wat niet kan in geval van een bipolaire transistor. Hierdoor zou de stroom plots afgebroken worden en er over de inductantie een zeer grote spanning komen te staan, wat de transistor kan kapotmaken.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de plaats van met 2 complementaire transistors kan deze schakeling ook uitgevoerd worden met 2 NPN transistors. Maar deze 2 transistors moeten dan wel aangestuurd worden met een tegengesteld signaal tussen hun basis en emitter. Hiervoor kan bijvoorbeeld een transformator gebruikt worden, zoals aangegeven in het schema. Het blijft hierbij zo dat het stuursignaal dat opgelegd wordt aan de trilkring een blokgolf spanning is. De kring zorgt er dan voor dat de stroom die erdoor loopt (voornamelijk) de eerste harmonische is van die opgelegde spanning. Deze stroom loopt dan ook door de belasting waardoor we hier zowel een sinusvormige stroom als spanning bekomen.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trilkring in het bovenstaande schema krijgt ook een blokgolf spanning te verwerken. Deze wordt echter niet rechtstreeks opgelegd, maar wel aan de hand van een transformator. Indien de rechter transistor in geleiding is krijgen we de positieve voedingsspanning over de trilkring. Indien de linker transistor in geleiding is krijgen we de negatieve voedingsspanning over de trilkring. De trilkring bepaald vervolgens de stromen die er vloeien en deze stromen lopen dan ook door de respectievelijke transistors.</a:t>
            </a:r>
          </a:p>
          <a:p>
            <a:r>
              <a:t>Indien de wikkelverhouding groter dan 1 is, wordt er een grotere blokgolf spanning over de trilkring bekomen en moet er een zelfde factor meer stroom lopen door de transistors dan er door de trilkring loopt. Omgekeerd geldt natuurlijk het omgekeerde.</a:t>
            </a:r>
          </a:p>
          <a:p>
            <a:r>
              <a:t>Ook dit schema heeft het voordeel dat er gewerkt wordt met npn transistors.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Een klasse D versterker, kan, zoals de klasse C versterker ook aangestuurd worden met stroomsturing. In dit geval moeten we wel werken met een parallel resonantiekring. De stroom die naar de kring gestuurd wordt is in dit geval een blokgolf. Enkel de eerste harmonische uit deze blokgolf zal in staat zijn een spanning op te bouwen over de trilkring op de bouwen en dus vermogen te leveren aan de belasting. Alle hogere harmonischen zien een lage impedantie in de condensator C&lt;sub&gt;1&lt;/sub&gt; en laden deze condensator dus op en af. Er wordt geen spanning over R&lt;sub&gt;L&lt;/sub&gt; bekomen en dus ook geen vermogen overgedragen.</a:t>
            </a:r>
          </a:p>
          <a:p>
            <a:r>
              <a:t>Om een stroomsturing te bekomen moeten we ervoor zorgen dat de stroom door elk van de primaire wikkelingen van de transformator steeds een constante is. Hiervoor plaatsen we een grote inductantie L&lt;sub&gt;0&lt;/sub&gt; tussen de voedingsspanning V&lt;sub&gt;dd&lt;/sub&gt; en de aftakking van de transformator. Deze inductantie zal ervoor zorgen dat elke stroomvariatie wordt tegengewerkt door de spanning aan te passen.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D versterkers</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Hoogfrequent versterkers</a:t>
            </a:r>
          </a:p>
          <a:p>
            <a:pPr>
              <a:defRPr sz="2400">
                <a:solidFill>
                  <a:srgbClr val="FFFFFF"/>
                </a:solidFill>
              </a:defRPr>
            </a:pPr>
            <a:r>
              <a:t>met 2 vermogentransistors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Fourrier reeks van de spanning op knoop 2 is:</a:t>
            </a:r>
          </a:p>
        </p:txBody>
      </p:sp>
      <p:sp>
        <p:nvSpPr>
          <p:cNvPr id="3" name="Title 2"/>
          <p:cNvSpPr>
            <a:spLocks noGrp="1"/>
          </p:cNvSpPr>
          <p:nvPr>
            <p:ph type="title"/>
          </p:nvPr>
        </p:nvSpPr>
        <p:spPr/>
        <p:txBody>
          <a:bodyPr wrap="square">
            <a:noAutofit/>
          </a:bodyPr>
          <a:lstStyle/>
          <a:p>
            <a:r>
              <a:rPr sz="3200" b="1" i="0">
                <a:latin typeface="Arial"/>
              </a:rPr>
              <a:t>Fourrier reeks</a:t>
            </a:r>
            <a:endParaRPr sz="3200" b="1" i="0">
              <a:latin typeface="Arial"/>
            </a:endParaRPr>
          </a:p>
        </p:txBody>
      </p:sp>
      <p:pic>
        <p:nvPicPr>
          <p:cNvPr id="4" name="Picture 3" descr="image.png"/>
          <p:cNvPicPr>
            <a:picLocks noChangeAspect="1"/>
          </p:cNvPicPr>
          <p:nvPr/>
        </p:nvPicPr>
        <p:blipFill>
          <a:blip r:embed="rId2"/>
          <a:stretch>
            <a:fillRect/>
          </a:stretch>
        </p:blipFill>
        <p:spPr>
          <a:xfrm>
            <a:off x="1195387" y="3190574"/>
            <a:ext cx="9801225" cy="952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Heeft geen even harmonische componenten</a:t>
            </a:r>
          </a:p>
          <a:p>
            <a:pPr lvl="1"/>
            <a:r>
              <a:t>Oneven hogere harmonische componenten</a:t>
            </a:r>
          </a:p>
          <a:p>
            <a:pPr lvl="2"/>
            <a:r>
              <a:t>dalen sterk met de frequentie</a:t>
            </a:r>
          </a:p>
          <a:p>
            <a:pPr lvl="2"/>
            <a:r>
              <a:t>zien ook een veel hogere impedentie</a:t>
            </a:r>
          </a:p>
          <a:p>
            <a:pPr/>
            <a:r>
              <a:t>    </a:t>
            </a:r>
          </a:p>
          <a:p>
            <a:pPr/>
            <a:r>
              <a:t>Dus, de harmonische bijdrage is klein, maar niet onbestaande (hangt af van de kwaliteit van de kring)</a:t>
            </a:r>
          </a:p>
        </p:txBody>
      </p:sp>
      <p:sp>
        <p:nvSpPr>
          <p:cNvPr id="3" name="Title 2"/>
          <p:cNvSpPr>
            <a:spLocks noGrp="1"/>
          </p:cNvSpPr>
          <p:nvPr>
            <p:ph type="title"/>
          </p:nvPr>
        </p:nvSpPr>
        <p:spPr/>
        <p:txBody>
          <a:bodyPr wrap="square">
            <a:noAutofit/>
          </a:bodyPr>
          <a:lstStyle/>
          <a:p>
            <a:r>
              <a:rPr sz="3200" b="1" i="0">
                <a:latin typeface="Arial"/>
              </a:rPr>
              <a:t>Fourrier reeks van de blokgolf</a:t>
            </a:r>
            <a:endParaRPr sz="3200" b="1" i="0">
              <a:latin typeface="Arial"/>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Bekomen spanning over R</a:t>
            </a:r>
            <a:r>
              <a:rPr sz="1800" baseline="-25000"/>
              <a:t>L</a:t>
            </a:r>
            <a:r>
              <a:t> is de amplitude van de eerste harmonische van de blokgolf.</a:t>
            </a:r>
          </a:p>
          <a:p>
            <a:pPr lvl="2"/>
            <a:r>
              <a:t>Dit houdt in dat amplitude modulatie alleen maar kan bekomen worden door plaatmodulatie</a:t>
            </a:r>
          </a:p>
          <a:p>
            <a:pPr lvl="1"/>
            <a:r>
              <a:t>Deze amplitude bedraagt:</a:t>
            </a:r>
          </a:p>
          <a:p>
            <a:pPr/>
          </a:p>
          <a:p>
            <a:pPr/>
          </a:p>
          <a:p>
            <a:pPr lvl="1"/>
            <a:r>
              <a:t>Het nuttig vermogen is dus:</a:t>
            </a:r>
          </a:p>
        </p:txBody>
      </p:sp>
      <p:sp>
        <p:nvSpPr>
          <p:cNvPr id="3" name="Title 2"/>
          <p:cNvSpPr>
            <a:spLocks noGrp="1"/>
          </p:cNvSpPr>
          <p:nvPr>
            <p:ph type="title"/>
          </p:nvPr>
        </p:nvSpPr>
        <p:spPr/>
        <p:txBody>
          <a:bodyPr wrap="square">
            <a:noAutofit/>
          </a:bodyPr>
          <a:lstStyle/>
          <a:p>
            <a:r>
              <a:rPr sz="3200" b="1" i="0">
                <a:latin typeface="Arial"/>
              </a:rPr>
              <a:t>Nuttig vermogen</a:t>
            </a:r>
            <a:endParaRPr sz="3200" b="1" i="0">
              <a:latin typeface="Arial"/>
            </a:endParaRPr>
          </a:p>
        </p:txBody>
      </p:sp>
      <p:pic>
        <p:nvPicPr>
          <p:cNvPr id="4" name="Picture 3" descr="image.png"/>
          <p:cNvPicPr>
            <a:picLocks noChangeAspect="1"/>
          </p:cNvPicPr>
          <p:nvPr/>
        </p:nvPicPr>
        <p:blipFill>
          <a:blip r:embed="rId2"/>
          <a:stretch>
            <a:fillRect/>
          </a:stretch>
        </p:blipFill>
        <p:spPr>
          <a:xfrm>
            <a:off x="4976812" y="3007694"/>
            <a:ext cx="2238375" cy="809625"/>
          </a:xfrm>
          <a:prstGeom prst="rect">
            <a:avLst/>
          </a:prstGeom>
        </p:spPr>
      </p:pic>
      <p:pic>
        <p:nvPicPr>
          <p:cNvPr id="5" name="Picture 4" descr="image.png"/>
          <p:cNvPicPr>
            <a:picLocks noChangeAspect="1"/>
          </p:cNvPicPr>
          <p:nvPr/>
        </p:nvPicPr>
        <p:blipFill>
          <a:blip r:embed="rId3"/>
          <a:stretch>
            <a:fillRect/>
          </a:stretch>
        </p:blipFill>
        <p:spPr>
          <a:xfrm>
            <a:off x="4957762" y="5006039"/>
            <a:ext cx="2276475" cy="92392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De amplitude over R</a:t>
            </a:r>
            <a:r>
              <a:rPr sz="1800" baseline="-25000"/>
              <a:t>L</a:t>
            </a:r>
            <a:r>
              <a:t> zegt niets over de amplitude over L</a:t>
            </a:r>
            <a:r>
              <a:rPr sz="1800" baseline="-25000"/>
              <a:t>1</a:t>
            </a:r>
            <a:r>
              <a:t> (en dus ook tegengesteld over C</a:t>
            </a:r>
            <a:r>
              <a:rPr sz="1800" baseline="-25000"/>
              <a:t>1</a:t>
            </a:r>
            <a:r>
              <a:t>)</a:t>
            </a:r>
          </a:p>
          <a:p>
            <a:pPr lvl="1"/>
            <a:r>
              <a:t>Deze amplitude wordt bepaald door de kwaliteitsfactor (Q) van de kring, dit is de verhouding tussen de opgestapelde energie en de vrijgegeven energie.</a:t>
            </a:r>
          </a:p>
        </p:txBody>
      </p:sp>
      <p:sp>
        <p:nvSpPr>
          <p:cNvPr id="3" name="Title 2"/>
          <p:cNvSpPr>
            <a:spLocks noGrp="1"/>
          </p:cNvSpPr>
          <p:nvPr>
            <p:ph type="title"/>
          </p:nvPr>
        </p:nvSpPr>
        <p:spPr/>
        <p:txBody>
          <a:bodyPr wrap="square">
            <a:noAutofit/>
          </a:bodyPr>
          <a:lstStyle/>
          <a:p>
            <a:r>
              <a:rPr sz="3200" b="1" i="0">
                <a:latin typeface="Arial"/>
              </a:rPr>
              <a:t>Opgestapelde energie</a:t>
            </a:r>
            <a:endParaRPr sz="3200" b="1" i="0">
              <a:latin typeface="Arial"/>
            </a:endParaRPr>
          </a:p>
        </p:txBody>
      </p:sp>
      <p:pic>
        <p:nvPicPr>
          <p:cNvPr id="4" name="Picture 3" descr="image.png"/>
          <p:cNvPicPr>
            <a:picLocks noChangeAspect="1"/>
          </p:cNvPicPr>
          <p:nvPr/>
        </p:nvPicPr>
        <p:blipFill>
          <a:blip r:embed="rId2"/>
          <a:stretch>
            <a:fillRect/>
          </a:stretch>
        </p:blipFill>
        <p:spPr>
          <a:xfrm>
            <a:off x="3219450" y="3190574"/>
            <a:ext cx="5753100" cy="885825"/>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in de 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94564" y="566928"/>
            <a:ext cx="5802871"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p>
        </p:txBody>
      </p:sp>
      <p:sp>
        <p:nvSpPr>
          <p:cNvPr id="3" name="Title 2"/>
          <p:cNvSpPr>
            <a:spLocks noGrp="1"/>
          </p:cNvSpPr>
          <p:nvPr>
            <p:ph type="title"/>
          </p:nvPr>
        </p:nvSpPr>
        <p:spPr/>
        <p:txBody>
          <a:bodyPr wrap="square">
            <a:noAutofit/>
          </a:bodyPr>
          <a:lstStyle/>
          <a:p>
            <a:r>
              <a:rPr sz="3200" b="1" i="0">
                <a:latin typeface="Arial"/>
              </a:rPr>
              <a:t>impedantie van de serie trilkring</a:t>
            </a:r>
            <a:endParaRPr sz="3200" b="1" i="0">
              <a:latin typeface="Arial"/>
            </a:endParaRPr>
          </a:p>
        </p:txBody>
      </p:sp>
      <p:pic>
        <p:nvPicPr>
          <p:cNvPr id="4" name="Picture 3" descr="image.png"/>
          <p:cNvPicPr>
            <a:picLocks noChangeAspect="1"/>
          </p:cNvPicPr>
          <p:nvPr/>
        </p:nvPicPr>
        <p:blipFill>
          <a:blip r:embed="rId2"/>
          <a:stretch>
            <a:fillRect/>
          </a:stretch>
        </p:blipFill>
        <p:spPr>
          <a:xfrm>
            <a:off x="3729037" y="3190574"/>
            <a:ext cx="4733925" cy="88582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van de uitgangsstroom</a:t>
            </a:r>
            <a:endParaRPr sz="3200" b="1" i="0">
              <a:latin typeface="Arial"/>
            </a:endParaRPr>
          </a:p>
        </p:txBody>
      </p:sp>
      <p:pic>
        <p:nvPicPr>
          <p:cNvPr id="3" name="Picture 2" descr="image.png"/>
          <p:cNvPicPr>
            <a:picLocks noChangeAspect="1"/>
          </p:cNvPicPr>
          <p:nvPr/>
        </p:nvPicPr>
        <p:blipFill>
          <a:blip r:embed="rId2"/>
          <a:stretch>
            <a:fillRect/>
          </a:stretch>
        </p:blipFill>
        <p:spPr>
          <a:xfrm>
            <a:off x="3136118" y="566928"/>
            <a:ext cx="5919764"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Harmonische componenten van de uitgangsstroom (logschaal)</a:t>
            </a:r>
            <a:endParaRPr sz="2800" b="1" i="0">
              <a:latin typeface="Arial"/>
            </a:endParaRPr>
          </a:p>
        </p:txBody>
      </p:sp>
      <p:pic>
        <p:nvPicPr>
          <p:cNvPr id="3" name="Picture 2" descr="image.png"/>
          <p:cNvPicPr>
            <a:picLocks noChangeAspect="1"/>
          </p:cNvPicPr>
          <p:nvPr/>
        </p:nvPicPr>
        <p:blipFill>
          <a:blip r:embed="rId2"/>
          <a:stretch>
            <a:fillRect/>
          </a:stretch>
        </p:blipFill>
        <p:spPr>
          <a:xfrm>
            <a:off x="3127768" y="566928"/>
            <a:ext cx="5936463" cy="566928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Theoretisch 100%</a:t>
            </a:r>
          </a:p>
          <a:p>
            <a:pPr lvl="1"/>
            <a:r>
              <a:t>Lager door</a:t>
            </a:r>
          </a:p>
          <a:p>
            <a:pPr lvl="2"/>
            <a:r>
              <a:t>(Beperkte) stroom in de harmonischen</a:t>
            </a:r>
          </a:p>
          <a:p>
            <a:pPr lvl="2"/>
            <a:r>
              <a:t>Schakelverliezen</a:t>
            </a:r>
          </a:p>
          <a:p>
            <a:pPr lvl="3"/>
            <a:r>
              <a:t>Bepaald door de ladingsopslag q in het actief element</a:t>
            </a:r>
          </a:p>
          <a:p>
            <a:pPr lvl="3"/>
            <a:r>
              <a:t>Evenredig met q</a:t>
            </a:r>
            <a:r>
              <a:rPr sz="1800" baseline="45000"/>
              <a:t>2</a:t>
            </a:r>
          </a:p>
          <a:p>
            <a:pPr lvl="3"/>
            <a:r>
              <a:t>Evenredig met de schakelfrequentie</a:t>
            </a:r>
          </a:p>
          <a:p>
            <a:pPr lvl="2"/>
            <a:r>
              <a:t>Spanningsval</a:t>
            </a:r>
          </a:p>
          <a:p>
            <a:pPr lvl="3"/>
            <a:r>
              <a:t>bipolaire componenten: vaste spanning</a:t>
            </a:r>
          </a:p>
          <a:p>
            <a:pPr lvl="3"/>
            <a:r>
              <a:t>veldeffect componenten: vaste weerstand</a:t>
            </a:r>
          </a:p>
        </p:txBody>
      </p:sp>
      <p:sp>
        <p:nvSpPr>
          <p:cNvPr id="3" name="Title 2"/>
          <p:cNvSpPr>
            <a:spLocks noGrp="1"/>
          </p:cNvSpPr>
          <p:nvPr>
            <p:ph type="title"/>
          </p:nvPr>
        </p:nvSpPr>
        <p:spPr/>
        <p:txBody>
          <a:bodyPr wrap="square">
            <a:noAutofit/>
          </a:bodyPr>
          <a:lstStyle/>
          <a:p>
            <a:r>
              <a:rPr sz="3200" b="1" i="0">
                <a:latin typeface="Arial"/>
              </a:rPr>
              <a:t>Rendement</a:t>
            </a:r>
            <a:endParaRPr sz="3200" b="1" i="0">
              <a:latin typeface="Arial"/>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Basisschema van de klasse D versterker met beschermdiodes</a:t>
            </a:r>
            <a:endParaRPr sz="2800" b="1" i="0">
              <a:latin typeface="Arial"/>
            </a:endParaRPr>
          </a:p>
        </p:txBody>
      </p:sp>
      <p:pic>
        <p:nvPicPr>
          <p:cNvPr id="3" name="Picture 2" descr="image.png"/>
          <p:cNvPicPr>
            <a:picLocks noChangeAspect="1"/>
          </p:cNvPicPr>
          <p:nvPr/>
        </p:nvPicPr>
        <p:blipFill>
          <a:blip r:embed="rId2"/>
          <a:stretch>
            <a:fillRect/>
          </a:stretch>
        </p:blipFill>
        <p:spPr>
          <a:xfrm>
            <a:off x="2206423" y="566928"/>
            <a:ext cx="7779154" cy="56692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Combinatie van:</a:t>
            </a:r>
          </a:p>
          <a:p>
            <a:pPr lvl="2"/>
            <a:r>
              <a:t>een balansschakeling (zie klasse B)</a:t>
            </a:r>
          </a:p>
          <a:p>
            <a:pPr lvl="2"/>
            <a:r>
              <a:t>een  resonante L-C kring (zie klasse C)</a:t>
            </a:r>
          </a:p>
          <a:p>
            <a:pPr lvl="1"/>
            <a:r>
              <a:t>Kan enkel vermogen leveren op de resonantiefrequentie van de kring</a:t>
            </a:r>
          </a:p>
          <a:p>
            <a:pPr lvl="1"/>
            <a:r>
              <a:t>Sturing gebeurt aan de hand van een blokgolf op de resonantiefrequentie</a:t>
            </a:r>
          </a:p>
          <a:p>
            <a:pPr lvl="2"/>
            <a:r>
              <a:t>Dit houdt in dat de transistors gebruikt worden als schakelaars)</a:t>
            </a:r>
          </a:p>
          <a:p>
            <a:pPr lvl="1"/>
            <a:r>
              <a:t>Enkel de eerste harmonische komt ongehinderd door naar de belasting</a:t>
            </a:r>
          </a:p>
          <a:p>
            <a:pPr lvl="2"/>
            <a:r>
              <a:t>Dit kan enkel maar voor een resonante versterker</a:t>
            </a:r>
          </a:p>
        </p:txBody>
      </p:sp>
      <p:sp>
        <p:nvSpPr>
          <p:cNvPr id="3" name="Title 2"/>
          <p:cNvSpPr>
            <a:spLocks noGrp="1"/>
          </p:cNvSpPr>
          <p:nvPr>
            <p:ph type="title"/>
          </p:nvPr>
        </p:nvSpPr>
        <p:spPr/>
        <p:txBody>
          <a:bodyPr wrap="square">
            <a:noAutofit/>
          </a:bodyPr>
          <a:lstStyle/>
          <a:p>
            <a:r>
              <a:rPr sz="3200" b="1" i="0">
                <a:latin typeface="Arial"/>
              </a:rPr>
              <a:t>Klasse D versterker</a:t>
            </a:r>
            <a:endParaRPr sz="3200" b="1" i="0">
              <a:latin typeface="Arial"/>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D_D1         2 3 DD</a:t>
            </a:r>
            <a:endParaRPr sz="2400" b="0" i="0">
              <a:latin typeface="Courier"/>
            </a:endParaRPr>
          </a:p>
          <a:p>
            <a:pPr>
              <a:lnSpc>
                <a:spcPts val="2400"/>
              </a:lnSpc>
              <a:defRPr>
                <a:solidFill>
                  <a:srgbClr val="FFFFFF"/>
                </a:solidFill>
              </a:defRPr>
            </a:pPr>
            <a:r>
              <a:rPr sz="2400" b="0" i="0">
                <a:latin typeface="Courier"/>
              </a:rPr>
              <a:t>D_D2         0 2 DD</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280ns 600ns) DC=0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a:p>
            <a:pPr>
              <a:lnSpc>
                <a:spcPts val="2400"/>
              </a:lnSpc>
              <a:defRPr>
                <a:solidFill>
                  <a:srgbClr val="FFFFFF"/>
                </a:solidFill>
              </a:defRPr>
            </a:pPr>
            <a:r>
              <a:rPr sz="2400" b="0" i="0">
                <a:latin typeface="Courier"/>
              </a:rPr>
              <a:t>.model DD   D( IS=0.0002 RS=0.05 CJO=5e-10 )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000" b="1" i="0">
                <a:latin typeface="Arial"/>
              </a:rPr>
              <a:t>Bekomen spanningen in de Klasse D versterker met diodes</a:t>
            </a:r>
            <a:endParaRPr sz="30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Detail van de spanningen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41952" y="566928"/>
            <a:ext cx="8508095" cy="566928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Stromen in de transistors en 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1821079" y="566928"/>
            <a:ext cx="8549842" cy="566928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D versterker</a:t>
            </a:r>
            <a:endParaRPr sz="3200" b="1" i="0">
              <a:latin typeface="Arial"/>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648649" y="566928"/>
            <a:ext cx="10894702" cy="566928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396457" y="566928"/>
            <a:ext cx="11399086" cy="566928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spanningssturing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Keuze wikkelverhouding transformator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115964" y="566928"/>
            <a:ext cx="9960071"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D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Klasse D versterker met spanningssturing en beveiligingsdiodes</a:t>
            </a:r>
            <a:endParaRPr sz="27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 en beveiligingsdiodes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Er wordt geschakeld als de stroom door de inductantie 0 is</a:t>
            </a:r>
          </a:p>
          <a:p>
            <a:pPr lvl="1"/>
            <a:r>
              <a:t>Spanning over de transistor</a:t>
            </a:r>
          </a:p>
          <a:p>
            <a:pPr lvl="2"/>
            <a:r>
              <a:t>ongeveer 0 Volt in geval de transistor stroom geleidt</a:t>
            </a:r>
          </a:p>
          <a:p>
            <a:pPr lvl="2"/>
            <a:r>
              <a:t>Voedingsspanning in het geval de transistor geen stroom geleidt</a:t>
            </a:r>
          </a:p>
          <a:p>
            <a:pPr lvl="1"/>
            <a:r>
              <a:t>Stroom door de transistor : Afwisselend</a:t>
            </a:r>
          </a:p>
          <a:p>
            <a:pPr lvl="2"/>
            <a:r>
              <a:t>een halve periode stroom (sinus)</a:t>
            </a:r>
          </a:p>
          <a:p>
            <a:pPr lvl="2"/>
            <a:r>
              <a:t>een halve periode geen stroom</a:t>
            </a:r>
          </a:p>
        </p:txBody>
      </p:sp>
      <p:sp>
        <p:nvSpPr>
          <p:cNvPr id="3" name="Title 2"/>
          <p:cNvSpPr>
            <a:spLocks noGrp="1"/>
          </p:cNvSpPr>
          <p:nvPr>
            <p:ph type="title"/>
          </p:nvPr>
        </p:nvSpPr>
        <p:spPr/>
        <p:txBody>
          <a:bodyPr wrap="square">
            <a:noAutofit/>
          </a:bodyPr>
          <a:lstStyle/>
          <a:p>
            <a:r>
              <a:rPr sz="3200" b="1" i="0">
                <a:latin typeface="Arial"/>
              </a:rPr>
              <a:t>Stromen en spanningen</a:t>
            </a:r>
            <a:endParaRPr sz="3200" b="1" i="0">
              <a:latin typeface="Aria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MOS transistors in GSS</a:t>
            </a:r>
            <a:endParaRPr sz="3200" b="1" i="0">
              <a:latin typeface="Arial"/>
            </a:endParaRPr>
          </a:p>
        </p:txBody>
      </p:sp>
      <p:pic>
        <p:nvPicPr>
          <p:cNvPr id="3" name="Picture 2" descr="image.png"/>
          <p:cNvPicPr>
            <a:picLocks noChangeAspect="1"/>
          </p:cNvPicPr>
          <p:nvPr/>
        </p:nvPicPr>
        <p:blipFill>
          <a:blip r:embed="rId2"/>
          <a:stretch>
            <a:fillRect/>
          </a:stretch>
        </p:blipFill>
        <p:spPr>
          <a:xfrm>
            <a:off x="2224103" y="566928"/>
            <a:ext cx="7743793"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400" b="1" i="0">
                <a:latin typeface="Arial"/>
              </a:rPr>
              <a:t>Basisschema van de klasse D versterker met nummering van de knopen</a:t>
            </a:r>
            <a:endParaRPr sz="24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294ns 628ns) DC=0</a:t>
            </a:r>
            <a:endParaRPr sz="2400" b="0" i="0">
              <a:latin typeface="Courier"/>
            </a:endParaRPr>
          </a:p>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a:t>
            </a:r>
            <a:endParaRPr sz="3200" b="1" i="0">
              <a:latin typeface="Aria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Bekomen spanningen op de verschillende knopen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Collector stroom in de NPN en de PNP transistor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833603" y="566928"/>
            <a:ext cx="8524794"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