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Wanneer de gelijkaardige stroompulsen aangelegd worden op 2 parallelle LRC kringen in serie, zal dezelfde stroom door de kringen lopen, maar zullen de spanningen over beide kringen opgeteld worden.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Wanneer we op basis van de spanningen bekomen in de bovenstaande figuur de spanningen over de trilkring van de eerste harmonische en de spanningen over de trilkring van de derde harmonische plotten, zien we dat op moment dat de eerste harmonische een minimum bereikt, de derde harmonische piekt. Dit heeft een belangrijk voordeel, namelijk de spanning over het totale circuit wordt kleiner of er kan met dezelfde spanning een veel grotere swing bekomen worden.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F versterker</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met trilkring derde harmonische</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 F basiscircuit</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5 3   1uH</a:t>
            </a:r>
            <a:endParaRPr sz="2400" b="0" i="0">
              <a:latin typeface="Courier"/>
            </a:endParaRPr>
          </a:p>
          <a:p>
            <a:pPr>
              <a:lnSpc>
                <a:spcPts val="2400"/>
              </a:lnSpc>
              <a:defRPr>
                <a:solidFill>
                  <a:srgbClr val="FFFFFF"/>
                </a:solidFill>
              </a:defRPr>
            </a:pPr>
            <a:r>
              <a:rPr sz="2400" b="0" i="0">
                <a:latin typeface="Courier"/>
              </a:rPr>
              <a:t>C_C1         5 3   10n</a:t>
            </a:r>
            <a:endParaRPr sz="2400" b="0" i="0">
              <a:latin typeface="Courier"/>
            </a:endParaRPr>
          </a:p>
          <a:p>
            <a:pPr>
              <a:lnSpc>
                <a:spcPts val="2400"/>
              </a:lnSpc>
              <a:defRPr>
                <a:solidFill>
                  <a:srgbClr val="FFFFFF"/>
                </a:solidFill>
              </a:defRPr>
            </a:pPr>
            <a:r>
              <a:rPr sz="2400" b="0" i="0">
                <a:latin typeface="Courier"/>
              </a:rPr>
              <a:t>R_R1         5 3   60</a:t>
            </a:r>
            <a:endParaRPr sz="2400" b="0" i="0">
              <a:latin typeface="Courier"/>
            </a:endParaRPr>
          </a:p>
          <a:p>
            <a:pPr>
              <a:lnSpc>
                <a:spcPts val="2400"/>
              </a:lnSpc>
              <a:defRPr>
                <a:solidFill>
                  <a:srgbClr val="FFFFFF"/>
                </a:solidFill>
              </a:defRPr>
            </a:pPr>
            <a:r>
              <a:rPr sz="2400" b="0" i="0">
                <a:latin typeface="Courier"/>
              </a:rPr>
              <a:t>V_V3         3 0   11V</a:t>
            </a:r>
            <a:endParaRPr sz="2400" b="0" i="0">
              <a:latin typeface="Courier"/>
            </a:endParaRPr>
          </a:p>
          <a:p>
            <a:pPr>
              <a:lnSpc>
                <a:spcPts val="2400"/>
              </a:lnSpc>
              <a:defRPr>
                <a:solidFill>
                  <a:srgbClr val="FFFFFF"/>
                </a:solidFill>
              </a:defRPr>
            </a:pPr>
            <a:r>
              <a:rPr sz="2400" b="0" i="0">
                <a:latin typeface="Courier"/>
              </a:rPr>
              <a:t>V_V5         1 0   sin(0.7 0.8 1591500) DC=0.7</a:t>
            </a:r>
            <a:endParaRPr sz="2400" b="0" i="0">
              <a:latin typeface="Courier"/>
            </a:endParaRPr>
          </a:p>
          <a:p>
            <a:pPr>
              <a:lnSpc>
                <a:spcPts val="2400"/>
              </a:lnSpc>
              <a:defRPr>
                <a:solidFill>
                  <a:srgbClr val="FFFFFF"/>
                </a:solidFill>
              </a:defRPr>
            </a:pPr>
            <a:r>
              <a:rPr sz="2400" b="0" i="0">
                <a:latin typeface="Courier"/>
              </a:rPr>
              <a:t>C_C3         5 2   10n</a:t>
            </a:r>
            <a:endParaRPr sz="2400" b="0" i="0">
              <a:latin typeface="Courier"/>
            </a:endParaRPr>
          </a:p>
          <a:p>
            <a:pPr>
              <a:lnSpc>
                <a:spcPts val="2400"/>
              </a:lnSpc>
              <a:defRPr>
                <a:solidFill>
                  <a:srgbClr val="FFFFFF"/>
                </a:solidFill>
              </a:defRPr>
            </a:pPr>
            <a:r>
              <a:rPr sz="2400" b="0" i="0">
                <a:latin typeface="Courier"/>
              </a:rPr>
              <a:t>L_L3         5 2   0.111uH</a:t>
            </a:r>
            <a:endParaRPr sz="2400" b="0" i="0">
              <a:latin typeface="Courier"/>
            </a:endParaRPr>
          </a:p>
          <a:p>
            <a:pPr>
              <a:lnSpc>
                <a:spcPts val="2400"/>
              </a:lnSpc>
              <a:defRPr>
                <a:solidFill>
                  <a:srgbClr val="FFFFFF"/>
                </a:solidFill>
              </a:defRPr>
            </a:pPr>
            <a:r>
              <a:rPr sz="2400" b="0" i="0">
                <a:latin typeface="Courier"/>
              </a:rPr>
              <a:t>.model Q2  NPN(Is=14.34f BF=200 RB=200 )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code van de klasse F versterker</a:t>
            </a:r>
            <a:endParaRPr sz="3200" b="1" i="0">
              <a:latin typeface="Arial"/>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600" b="1" i="0">
                <a:latin typeface="Arial"/>
              </a:rPr>
              <a:t>Spanningen op de verschillende knopen van de klasse F versterker</a:t>
            </a:r>
            <a:endParaRPr sz="2600" b="1" i="0">
              <a:latin typeface="Arial"/>
            </a:endParaRPr>
          </a:p>
        </p:txBody>
      </p:sp>
      <p:pic>
        <p:nvPicPr>
          <p:cNvPr id="3" name="Picture 2" descr="image.png"/>
          <p:cNvPicPr>
            <a:picLocks noChangeAspect="1"/>
          </p:cNvPicPr>
          <p:nvPr/>
        </p:nvPicPr>
        <p:blipFill>
          <a:blip r:embed="rId2"/>
          <a:stretch>
            <a:fillRect/>
          </a:stretch>
        </p:blipFill>
        <p:spPr>
          <a:xfrm>
            <a:off x="1900399" y="566928"/>
            <a:ext cx="8391202" cy="566928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Tijd</a:t>
            </a:r>
            <a:r>
              <a:t>: 10 μs (meerdere perioden)</a:t>
            </a:r>
          </a:p>
          <a:p>
            <a:pPr lvl="1"/>
            <a:r>
              <a:rPr b="1"/>
              <a:t>Frequentie</a:t>
            </a:r>
            <a:r>
              <a:t>: ~1591 kHz fundamenteel</a:t>
            </a:r>
          </a:p>
          <a:p>
            <a:pPr lvl="1"/>
            <a:r>
              <a:rPr b="1"/>
              <a:t>Temperatuur</a:t>
            </a:r>
            <a:r>
              <a:t>: 25°C</a:t>
            </a:r>
          </a:p>
        </p:txBody>
      </p:sp>
      <p:sp>
        <p:nvSpPr>
          <p:cNvPr id="3" name="Title 2"/>
          <p:cNvSpPr>
            <a:spLocks noGrp="1"/>
          </p:cNvSpPr>
          <p:nvPr>
            <p:ph type="title"/>
          </p:nvPr>
        </p:nvSpPr>
        <p:spPr/>
        <p:txBody>
          <a:bodyPr wrap="square">
            <a:noAutofit/>
          </a:bodyPr>
          <a:lstStyle/>
          <a:p>
            <a:r>
              <a:rPr sz="3200" b="1" i="0">
                <a:latin typeface="Arial"/>
              </a:rPr>
              <a:t>Simulatieparameters</a:t>
            </a:r>
            <a:endParaRPr sz="3200" b="1" i="0">
              <a:latin typeface="Arial"/>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Knoop 2</a:t>
            </a:r>
            <a:r>
              <a:t>: Collector spanning met harmonischen</a:t>
            </a:r>
          </a:p>
          <a:p>
            <a:pPr lvl="1"/>
            <a:r>
              <a:rPr b="1"/>
              <a:t>Knoop 5</a:t>
            </a:r>
            <a:r>
              <a:t>: Gefilterde 3e harmonische</a:t>
            </a:r>
          </a:p>
          <a:p>
            <a:pPr lvl="1"/>
            <a:r>
              <a:rPr b="1"/>
              <a:t>Stroom</a:t>
            </a:r>
            <a:r>
              <a:t>: Pulsvormig door transistor</a:t>
            </a:r>
          </a:p>
          <a:p>
            <a:pPr lvl="1"/>
            <a:r>
              <a:rPr b="1"/>
              <a:t>Efficiëntie</a:t>
            </a:r>
            <a:r>
              <a:t>: Verhoogd t.o.v. Klasse C</a:t>
            </a:r>
          </a:p>
        </p:txBody>
      </p:sp>
      <p:sp>
        <p:nvSpPr>
          <p:cNvPr id="3" name="Title 2"/>
          <p:cNvSpPr>
            <a:spLocks noGrp="1"/>
          </p:cNvSpPr>
          <p:nvPr>
            <p:ph type="title"/>
          </p:nvPr>
        </p:nvSpPr>
        <p:spPr/>
        <p:txBody>
          <a:bodyPr wrap="square">
            <a:noAutofit/>
          </a:bodyPr>
          <a:lstStyle/>
          <a:p>
            <a:r>
              <a:rPr sz="3200" b="1" i="0">
                <a:latin typeface="Arial"/>
              </a:rPr>
              <a:t>Wat te verwachten</a:t>
            </a:r>
            <a:endParaRPr sz="3200" b="1" i="0">
              <a:latin typeface="Arial"/>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Verloop van de spanning over de eerste (LC1) en over de derde (LC3) harmonische.</a:t>
            </a:r>
            <a:endParaRPr sz="2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Verloop van de collector current</a:t>
            </a:r>
            <a:endParaRPr sz="3200" b="1" i="0">
              <a:latin typeface="Arial"/>
            </a:endParaRPr>
          </a:p>
        </p:txBody>
      </p:sp>
      <p:pic>
        <p:nvPicPr>
          <p:cNvPr id="3" name="Picture 2" descr="image.png"/>
          <p:cNvPicPr>
            <a:picLocks noChangeAspect="1"/>
          </p:cNvPicPr>
          <p:nvPr/>
        </p:nvPicPr>
        <p:blipFill>
          <a:blip r:embed="rId2"/>
          <a:stretch>
            <a:fillRect/>
          </a:stretch>
        </p:blipFill>
        <p:spPr>
          <a:xfrm>
            <a:off x="1879525" y="566928"/>
            <a:ext cx="8432950" cy="566928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Effect van de saturatiespanning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81026" y="566928"/>
            <a:ext cx="5829948"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Analyse van de Simulatieresultaten</a:t>
            </a:r>
            <a:endParaRPr sz="3200" b="1" i="0">
              <a:latin typeface="Arial"/>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Knoop 2 vs Knoop 5</a:t>
            </a:r>
            <a:r>
              <a:t>: Toont effect van 3e harmonische filter</a:t>
            </a:r>
          </a:p>
          <a:p>
            <a:pPr lvl="1"/>
            <a:r>
              <a:rPr b="1"/>
              <a:t>Kleurgecodeerde zones</a:t>
            </a:r>
            <a:r>
              <a:t>:</a:t>
            </a:r>
          </a:p>
          <a:p>
            <a:pPr lvl="2"/>
            <a:r>
              <a:t>🟢 </a:t>
            </a:r>
            <a:r>
              <a:rPr b="1"/>
              <a:t>Groen</a:t>
            </a:r>
            <a:r>
              <a:t>: Transistor UIT (hoge spanning)</a:t>
            </a:r>
          </a:p>
          <a:p>
            <a:pPr lvl="2"/>
            <a:r>
              <a:t>🔴 </a:t>
            </a:r>
            <a:r>
              <a:rPr b="1"/>
              <a:t>Rood</a:t>
            </a:r>
            <a:r>
              <a:t>: Transistor AAN (lage spanning)</a:t>
            </a:r>
          </a:p>
        </p:txBody>
      </p:sp>
      <p:sp>
        <p:nvSpPr>
          <p:cNvPr id="3" name="Title 2"/>
          <p:cNvSpPr>
            <a:spLocks noGrp="1"/>
          </p:cNvSpPr>
          <p:nvPr>
            <p:ph type="title"/>
          </p:nvPr>
        </p:nvSpPr>
        <p:spPr/>
        <p:txBody>
          <a:bodyPr wrap="square">
            <a:noAutofit/>
          </a:bodyPr>
          <a:lstStyle/>
          <a:p>
            <a:r>
              <a:rPr sz="3200" b="1" i="0">
                <a:latin typeface="Arial"/>
              </a:rPr>
              <a:t>Spanningsverschillen</a:t>
            </a:r>
            <a:endParaRPr sz="3200" b="1" i="0">
              <a:latin typeface="Arial"/>
            </a:endParaR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De 3e harmonische filter zorgt voor:</a:t>
            </a:r>
          </a:p>
          <a:p>
            <a:pPr lvl="1"/>
            <a:r>
              <a:rPr b="1"/>
              <a:t>Golfvorming</a:t>
            </a:r>
            <a:r>
              <a:t>: Verbeterde collector spanning</a:t>
            </a:r>
          </a:p>
          <a:p>
            <a:pPr lvl="1"/>
            <a:r>
              <a:rPr b="1"/>
              <a:t>Efficiëntie</a:t>
            </a:r>
            <a:r>
              <a:t>: Verminderd energieverlies</a:t>
            </a:r>
          </a:p>
          <a:p>
            <a:pPr lvl="1"/>
            <a:r>
              <a:rPr b="1"/>
              <a:t>Vermogen</a:t>
            </a:r>
            <a:r>
              <a:t>: Optimale energieoverdracht</a:t>
            </a:r>
          </a:p>
        </p:txBody>
      </p:sp>
      <p:sp>
        <p:nvSpPr>
          <p:cNvPr id="3" name="Title 2"/>
          <p:cNvSpPr>
            <a:spLocks noGrp="1"/>
          </p:cNvSpPr>
          <p:nvPr>
            <p:ph type="title"/>
          </p:nvPr>
        </p:nvSpPr>
        <p:spPr/>
        <p:txBody>
          <a:bodyPr wrap="square">
            <a:noAutofit/>
          </a:bodyPr>
          <a:lstStyle/>
          <a:p>
            <a:r>
              <a:rPr sz="3200" b="1" i="0">
                <a:latin typeface="Arial"/>
              </a:rPr>
              <a:t>Harmonische werking</a:t>
            </a:r>
            <a:endParaRPr sz="3200" b="1" i="0">
              <a:latin typeface="Arial"/>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Inleiding</a:t>
            </a:r>
            <a:r>
              <a:t> - Wat zijn Klasse F versterkers?</a:t>
            </a:r>
          </a:p>
          <a:p>
            <a:pPr lvl="1"/>
            <a:r>
              <a:rPr b="1"/>
              <a:t>Theoretische achtergrond</a:t>
            </a:r>
            <a:r>
              <a:t> - Werkingsprincipe en vergelijking Klasse C</a:t>
            </a:r>
          </a:p>
          <a:p>
            <a:pPr lvl="1"/>
            <a:r>
              <a:rPr b="1"/>
              <a:t>Circuitanalyse</a:t>
            </a:r>
            <a:r>
              <a:t> - Praktisch schema en componenten</a:t>
            </a:r>
          </a:p>
          <a:p>
            <a:pPr lvl="1"/>
            <a:r>
              <a:rPr b="1"/>
              <a:t>Simulaties</a:t>
            </a:r>
            <a:r>
              <a:t> - SPICE analyse van het gedrag</a:t>
            </a:r>
          </a:p>
          <a:p>
            <a:pPr lvl="1"/>
            <a:r>
              <a:rPr b="1"/>
              <a:t>Harmonische filtering</a:t>
            </a:r>
            <a:r>
              <a:t> - Rol van de extra LC-kringen</a:t>
            </a:r>
          </a:p>
          <a:p>
            <a:pPr lvl="1"/>
            <a:r>
              <a:rPr b="1"/>
              <a:t>Efficiëntie</a:t>
            </a:r>
            <a:r>
              <a:t> - Prestatievoordelen</a:t>
            </a:r>
          </a:p>
          <a:p>
            <a:pPr lvl="1"/>
            <a:r>
              <a:rPr b="1"/>
              <a:t>Alternatieve schema's</a:t>
            </a:r>
            <a:r>
              <a:t> - Varianten en toepassingen</a:t>
            </a:r>
          </a:p>
          <a:p>
            <a:pPr lvl="1"/>
            <a:r>
              <a:rPr b="1"/>
              <a:t>Conclusies</a:t>
            </a:r>
            <a:r>
              <a:t> - Samenvatting en praktische overwegingen</a:t>
            </a:r>
          </a:p>
        </p:txBody>
      </p:sp>
      <p:sp>
        <p:nvSpPr>
          <p:cNvPr id="3" name="Title 2"/>
          <p:cNvSpPr>
            <a:spLocks noGrp="1"/>
          </p:cNvSpPr>
          <p:nvPr>
            <p:ph type="title"/>
          </p:nvPr>
        </p:nvSpPr>
        <p:spPr/>
        <p:txBody>
          <a:bodyPr wrap="square">
            <a:noAutofit/>
          </a:bodyPr>
          <a:lstStyle/>
          <a:p>
            <a:r>
              <a:rPr sz="3200" b="1" i="0">
                <a:latin typeface="Arial"/>
              </a:rPr>
              <a:t>Overzicht</a:t>
            </a:r>
            <a:endParaRPr sz="3200" b="1" i="0">
              <a:latin typeface="Arial"/>
            </a:endParaR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Efficiëntie van Klasse F Versterkers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Klasse A</a:t>
            </a:r>
            <a:r>
              <a:t>: Max 50%</a:t>
            </a:r>
          </a:p>
          <a:p>
            <a:pPr lvl="1"/>
            <a:r>
              <a:rPr b="1"/>
              <a:t>Klasse B</a:t>
            </a:r>
            <a:r>
              <a:t>: Max 78.5%</a:t>
            </a:r>
          </a:p>
          <a:p>
            <a:pPr lvl="1"/>
            <a:r>
              <a:rPr b="1"/>
              <a:t>Klasse C</a:t>
            </a:r>
            <a:r>
              <a:t>: 85-90%</a:t>
            </a:r>
          </a:p>
          <a:p>
            <a:pPr lvl="1"/>
            <a:r>
              <a:rPr b="1"/>
              <a:t>Klasse F</a:t>
            </a:r>
            <a:r>
              <a:t>: Tot 100% (theoretisch)</a:t>
            </a:r>
          </a:p>
        </p:txBody>
      </p:sp>
      <p:sp>
        <p:nvSpPr>
          <p:cNvPr id="3" name="Title 2"/>
          <p:cNvSpPr>
            <a:spLocks noGrp="1"/>
          </p:cNvSpPr>
          <p:nvPr>
            <p:ph type="title"/>
          </p:nvPr>
        </p:nvSpPr>
        <p:spPr/>
        <p:txBody>
          <a:bodyPr wrap="square">
            <a:noAutofit/>
          </a:bodyPr>
          <a:lstStyle/>
          <a:p>
            <a:r>
              <a:rPr sz="3200" b="1" i="0">
                <a:latin typeface="Arial"/>
              </a:rPr>
              <a:t>Theoretische efficiëntie</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Energiebesparing</a:t>
            </a:r>
            <a:r>
              <a:t>: Lagere operationele kosten</a:t>
            </a:r>
          </a:p>
          <a:p>
            <a:pPr lvl="1"/>
            <a:r>
              <a:rPr b="1"/>
              <a:t>Koeling</a:t>
            </a:r>
            <a:r>
              <a:t>: Minder warmteontwikkeling</a:t>
            </a:r>
          </a:p>
          <a:p>
            <a:pPr lvl="1"/>
            <a:r>
              <a:rPr b="1"/>
              <a:t>Batterijduur</a:t>
            </a:r>
            <a:r>
              <a:t>: Langer bij draagbare apparaten</a:t>
            </a:r>
          </a:p>
          <a:p>
            <a:pPr lvl="1"/>
            <a:r>
              <a:rPr b="1"/>
              <a:t>Vermogen</a:t>
            </a:r>
            <a:r>
              <a:t>: Meer output bij zelfde transistor</a:t>
            </a:r>
          </a:p>
        </p:txBody>
      </p:sp>
      <p:sp>
        <p:nvSpPr>
          <p:cNvPr id="3" name="Title 2"/>
          <p:cNvSpPr>
            <a:spLocks noGrp="1"/>
          </p:cNvSpPr>
          <p:nvPr>
            <p:ph type="title"/>
          </p:nvPr>
        </p:nvSpPr>
        <p:spPr/>
        <p:txBody>
          <a:bodyPr wrap="square">
            <a:noAutofit/>
          </a:bodyPr>
          <a:lstStyle/>
          <a:p>
            <a:r>
              <a:rPr sz="3200" b="1" i="0">
                <a:latin typeface="Arial"/>
              </a:rPr>
              <a:t>Praktische voordelen</a:t>
            </a:r>
            <a:endParaRPr sz="3200" b="1" i="0">
              <a:latin typeface="Arial"/>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 </a:t>
            </a:r>
            <a:r>
              <a:rPr b="1"/>
              <a:t>Voordeel</a:t>
            </a:r>
            <a:r>
              <a:t>: Hogere efficiëntie</a:t>
            </a:r>
          </a:p>
          <a:p>
            <a:pPr lvl="1"/>
            <a:r>
              <a:t>💰 </a:t>
            </a:r>
            <a:r>
              <a:rPr b="1"/>
              <a:t>Nadeel</a:t>
            </a:r>
            <a:r>
              <a:t>: Meer componenten (kosten)</a:t>
            </a:r>
          </a:p>
          <a:p>
            <a:pPr lvl="1"/>
            <a:r>
              <a:t>📐 </a:t>
            </a:r>
            <a:r>
              <a:rPr b="1"/>
              <a:t>Nadeel</a:t>
            </a:r>
            <a:r>
              <a:t>: Complexer ontwerp</a:t>
            </a:r>
          </a:p>
          <a:p>
            <a:pPr lvl="1"/>
            <a:r>
              <a:t>📏 </a:t>
            </a:r>
            <a:r>
              <a:rPr b="1"/>
              <a:t>Nadeel</a:t>
            </a:r>
            <a:r>
              <a:t>: Meer PCB ruimte</a:t>
            </a:r>
          </a:p>
        </p:txBody>
      </p:sp>
      <p:sp>
        <p:nvSpPr>
          <p:cNvPr id="3" name="Title 2"/>
          <p:cNvSpPr>
            <a:spLocks noGrp="1"/>
          </p:cNvSpPr>
          <p:nvPr>
            <p:ph type="title"/>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Alternatieve schema's van de klasse F versterker</a:t>
            </a:r>
            <a:endParaRPr sz="3200" b="1" i="0">
              <a:latin typeface="Arial"/>
            </a:endParaR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klasse F versterker waarbij de uitgang oscilleert rond de grond</a:t>
            </a:r>
            <a:endParaRPr sz="2800" b="1" i="0">
              <a:latin typeface="Arial"/>
            </a:endParaRPr>
          </a:p>
        </p:txBody>
      </p:sp>
      <p:pic>
        <p:nvPicPr>
          <p:cNvPr id="3" name="Picture 2" descr="image.png"/>
          <p:cNvPicPr>
            <a:picLocks noChangeAspect="1"/>
          </p:cNvPicPr>
          <p:nvPr/>
        </p:nvPicPr>
        <p:blipFill>
          <a:blip r:embed="rId2"/>
          <a:stretch>
            <a:fillRect/>
          </a:stretch>
        </p:blipFill>
        <p:spPr>
          <a:xfrm>
            <a:off x="453462" y="566928"/>
            <a:ext cx="11285076" cy="566928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klasseF</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0 3   1uH</a:t>
            </a:r>
            <a:endParaRPr sz="2400" b="0" i="0">
              <a:latin typeface="Courier"/>
            </a:endParaRPr>
          </a:p>
          <a:p>
            <a:pPr>
              <a:lnSpc>
                <a:spcPts val="2400"/>
              </a:lnSpc>
              <a:defRPr>
                <a:solidFill>
                  <a:srgbClr val="FFFFFF"/>
                </a:solidFill>
              </a:defRPr>
            </a:pPr>
            <a:r>
              <a:rPr sz="2400" b="0" i="0">
                <a:latin typeface="Courier"/>
              </a:rPr>
              <a:t>C_C1         0 3   10n</a:t>
            </a:r>
            <a:endParaRPr sz="2400" b="0" i="0">
              <a:latin typeface="Courier"/>
            </a:endParaRPr>
          </a:p>
          <a:p>
            <a:pPr>
              <a:lnSpc>
                <a:spcPts val="2400"/>
              </a:lnSpc>
              <a:defRPr>
                <a:solidFill>
                  <a:srgbClr val="FFFFFF"/>
                </a:solidFill>
              </a:defRPr>
            </a:pPr>
            <a:r>
              <a:rPr sz="2400" b="0" i="0">
                <a:latin typeface="Courier"/>
              </a:rPr>
              <a:t>R_R1         0 3   100</a:t>
            </a:r>
            <a:endParaRPr sz="2400" b="0" i="0">
              <a:latin typeface="Courier"/>
            </a:endParaRPr>
          </a:p>
          <a:p>
            <a:pPr>
              <a:lnSpc>
                <a:spcPts val="2400"/>
              </a:lnSpc>
              <a:defRPr>
                <a:solidFill>
                  <a:srgbClr val="FFFFFF"/>
                </a:solidFill>
              </a:defRPr>
            </a:pPr>
            <a:r>
              <a:rPr sz="2400" b="0" i="0">
                <a:latin typeface="Courier"/>
              </a:rPr>
              <a:t>V_V3         4 0   10V</a:t>
            </a:r>
            <a:endParaRPr sz="2400" b="0" i="0">
              <a:latin typeface="Courier"/>
            </a:endParaRPr>
          </a:p>
          <a:p>
            <a:pPr>
              <a:lnSpc>
                <a:spcPts val="2400"/>
              </a:lnSpc>
              <a:defRPr>
                <a:solidFill>
                  <a:srgbClr val="FFFFFF"/>
                </a:solidFill>
              </a:defRPr>
            </a:pPr>
            <a:r>
              <a:rPr sz="2400" b="0" i="0">
                <a:latin typeface="Courier"/>
              </a:rPr>
              <a:t>V_V5         1 0   sin(0.4 0.8 1591500) DC=0.4</a:t>
            </a:r>
            <a:endParaRPr sz="2400" b="0" i="0">
              <a:latin typeface="Courier"/>
            </a:endParaRPr>
          </a:p>
          <a:p>
            <a:pPr>
              <a:lnSpc>
                <a:spcPts val="2400"/>
              </a:lnSpc>
              <a:defRPr>
                <a:solidFill>
                  <a:srgbClr val="FFFFFF"/>
                </a:solidFill>
              </a:defRPr>
            </a:pPr>
            <a:r>
              <a:rPr sz="2400" b="0" i="0">
                <a:latin typeface="Courier"/>
              </a:rPr>
              <a:t>C_C3         5 3   10n</a:t>
            </a:r>
            <a:endParaRPr sz="2400" b="0" i="0">
              <a:latin typeface="Courier"/>
            </a:endParaRPr>
          </a:p>
          <a:p>
            <a:pPr>
              <a:lnSpc>
                <a:spcPts val="2400"/>
              </a:lnSpc>
              <a:defRPr>
                <a:solidFill>
                  <a:srgbClr val="FFFFFF"/>
                </a:solidFill>
              </a:defRPr>
            </a:pPr>
            <a:r>
              <a:rPr sz="2400" b="0" i="0">
                <a:latin typeface="Courier"/>
              </a:rPr>
              <a:t>L_L3         6 3   0.111uH</a:t>
            </a:r>
            <a:endParaRPr sz="2400" b="0" i="0">
              <a:latin typeface="Courier"/>
            </a:endParaRPr>
          </a:p>
          <a:p>
            <a:pPr>
              <a:lnSpc>
                <a:spcPts val="2400"/>
              </a:lnSpc>
              <a:defRPr>
                <a:solidFill>
                  <a:srgbClr val="FFFFFF"/>
                </a:solidFill>
              </a:defRPr>
            </a:pPr>
            <a:r>
              <a:rPr sz="2400" b="0" i="0">
                <a:latin typeface="Courier"/>
              </a:rPr>
              <a:t>R_R3         6 5   0.001</a:t>
            </a:r>
            <a:endParaRPr sz="2400" b="0" i="0">
              <a:latin typeface="Courier"/>
            </a:endParaRPr>
          </a:p>
          <a:p>
            <a:pPr>
              <a:lnSpc>
                <a:spcPts val="2400"/>
              </a:lnSpc>
              <a:defRPr>
                <a:solidFill>
                  <a:srgbClr val="FFFFFF"/>
                </a:solidFill>
              </a:defRPr>
            </a:pPr>
            <a:r>
              <a:rPr sz="2400" b="0" i="0">
                <a:latin typeface="Courier"/>
              </a:rPr>
              <a:t>L_L2         2 4   2mH</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C_C2         2 5   1000n</a:t>
            </a:r>
            <a:endParaRPr sz="2400" b="0" i="0">
              <a:latin typeface="Courier"/>
            </a:endParaRPr>
          </a:p>
          <a:p>
            <a:pPr>
              <a:lnSpc>
                <a:spcPts val="2400"/>
              </a:lnSpc>
              <a:defRPr>
                <a:solidFill>
                  <a:srgbClr val="FFFFFF"/>
                </a:solidFill>
              </a:defRPr>
            </a:pPr>
            <a:r>
              <a:rPr sz="2400" b="0" i="0">
                <a:latin typeface="Courier"/>
              </a:rPr>
              <a:t>.model Q2  NPN(Is=14.34f BF=200 Rb=100 )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300" b="1" i="0">
                <a:latin typeface="Arial"/>
              </a:rPr>
              <a:t>Spice simulatie van de Klasse F waarbij de uitgang oscilleert rond de grond</a:t>
            </a:r>
            <a:endParaRPr sz="2300" b="1" i="0">
              <a:latin typeface="Arial"/>
            </a:endParaRPr>
          </a:p>
        </p:txBody>
      </p:sp>
      <p:pic>
        <p:nvPicPr>
          <p:cNvPr id="3" name="Picture 2" descr="image.png"/>
          <p:cNvPicPr>
            <a:picLocks noChangeAspect="1"/>
          </p:cNvPicPr>
          <p:nvPr/>
        </p:nvPicPr>
        <p:blipFill>
          <a:blip r:embed="rId2"/>
          <a:stretch>
            <a:fillRect/>
          </a:stretch>
        </p:blipFill>
        <p:spPr>
          <a:xfrm>
            <a:off x="1893625" y="566928"/>
            <a:ext cx="8404749"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Het alternatieve schema biedt:</a:t>
            </a:r>
          </a:p>
          <a:p>
            <a:pPr lvl="1"/>
            <a:r>
              <a:rPr b="1"/>
              <a:t>Aarding</a:t>
            </a:r>
            <a:r>
              <a:t>: Oscillatie rond 0V ipv VCC</a:t>
            </a:r>
          </a:p>
          <a:p>
            <a:pPr lvl="1"/>
            <a:r>
              <a:rPr b="1"/>
              <a:t>Eenvoud</a:t>
            </a:r>
            <a:r>
              <a:t>: Gemakkelijkere metingen</a:t>
            </a:r>
          </a:p>
          <a:p>
            <a:pPr lvl="1"/>
            <a:r>
              <a:rPr b="1"/>
              <a:t>Praktisch</a:t>
            </a:r>
            <a:r>
              <a:t>: Beter voor sommige toepassingen</a:t>
            </a:r>
          </a:p>
        </p:txBody>
      </p:sp>
      <p:sp>
        <p:nvSpPr>
          <p:cNvPr id="3" name="Title 2"/>
          <p:cNvSpPr>
            <a:spLocks noGrp="1"/>
          </p:cNvSpPr>
          <p:nvPr>
            <p:ph type="title"/>
          </p:nvPr>
        </p:nvSpPr>
        <p:spPr/>
        <p:txBody>
          <a:bodyPr wrap="square">
            <a:noAutofit/>
          </a:bodyPr>
          <a:lstStyle/>
          <a:p>
            <a:r>
              <a:rPr sz="3200" b="1" i="0">
                <a:latin typeface="Arial"/>
              </a:rPr>
              <a:t>Waarom een alternatief schema?</a:t>
            </a:r>
            <a:endParaRPr sz="3200" b="1" i="0">
              <a:latin typeface="Arial"/>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Klasse F versterkers zijn </a:t>
            </a:r>
            <a:r>
              <a:rPr b="1"/>
              <a:t>hoogfrequent resonante versterkers</a:t>
            </a:r>
            <a:r>
              <a:t> die:</a:t>
            </a:r>
          </a:p>
          <a:p>
            <a:pPr lvl="1"/>
            <a:r>
              <a:t>Werken met </a:t>
            </a:r>
            <a:r>
              <a:rPr b="1"/>
              <a:t>harmonische filtering</a:t>
            </a:r>
          </a:p>
          <a:p>
            <a:pPr lvl="1"/>
            <a:r>
              <a:t>Gebruiken </a:t>
            </a:r>
            <a:r>
              <a:rPr b="1"/>
              <a:t>meerdere LC-kringen</a:t>
            </a:r>
            <a:r>
              <a:t> voor optimalisatie</a:t>
            </a:r>
          </a:p>
          <a:p>
            <a:pPr lvl="1"/>
            <a:r>
              <a:t>Hebben een </a:t>
            </a:r>
            <a:r>
              <a:rPr b="1"/>
              <a:t>zeer hoge efficiëntie</a:t>
            </a:r>
            <a:r>
              <a:t> (theoretisch 100%)</a:t>
            </a:r>
          </a:p>
          <a:p>
            <a:pPr lvl="1"/>
            <a:r>
              <a:t>Zijn optimaal voor </a:t>
            </a:r>
            <a:r>
              <a:rPr b="1"/>
              <a:t>enkelvoudige frequenties</a:t>
            </a:r>
          </a:p>
        </p:txBody>
      </p:sp>
      <p:sp>
        <p:nvSpPr>
          <p:cNvPr id="3" name="Title 2"/>
          <p:cNvSpPr>
            <a:spLocks noGrp="1"/>
          </p:cNvSpPr>
          <p:nvPr>
            <p:ph type="title"/>
          </p:nvPr>
        </p:nvSpPr>
        <p:spPr/>
        <p:txBody>
          <a:bodyPr wrap="square">
            <a:noAutofit/>
          </a:bodyPr>
          <a:lstStyle/>
          <a:p>
            <a:r>
              <a:rPr sz="3200" b="1" i="0">
                <a:latin typeface="Arial"/>
              </a:rPr>
              <a:t>Definitie</a:t>
            </a:r>
            <a:endParaRPr sz="3200" b="1" i="0">
              <a:latin typeface="Arial"/>
            </a:endParaRP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100" b="1" i="0">
                <a:latin typeface="Arial"/>
              </a:rPr>
              <a:t>Spice simulatie van de Klasse F waarbij de uitgang oscilleert rond de grond. Verloop van de spanning over de eerste (LC1) en over de derde (LC3) harmonische</a:t>
            </a:r>
            <a:endParaRPr sz="21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FM radio stations</a:t>
            </a:r>
          </a:p>
          <a:p>
            <a:pPr lvl="1"/>
            <a:r>
              <a:t>TV zenders</a:t>
            </a:r>
          </a:p>
          <a:p>
            <a:pPr lvl="1"/>
            <a:r>
              <a:t>Mobiele basisstations</a:t>
            </a:r>
          </a:p>
          <a:p>
            <a:pPr lvl="1"/>
            <a:r>
              <a:t>Satellietcommunicatie</a:t>
            </a:r>
          </a:p>
        </p:txBody>
      </p:sp>
      <p:sp>
        <p:nvSpPr>
          <p:cNvPr id="3" name="Title 2"/>
          <p:cNvSpPr>
            <a:spLocks noGrp="1"/>
          </p:cNvSpPr>
          <p:nvPr>
            <p:ph type="title"/>
          </p:nvPr>
        </p:nvSpPr>
        <p:spPr/>
        <p:txBody>
          <a:bodyPr wrap="square">
            <a:noAutofit/>
          </a:bodyPr>
          <a:lstStyle/>
          <a:p>
            <a:r>
              <a:rPr sz="3200" b="1" i="0">
                <a:latin typeface="Arial"/>
              </a:rPr>
              <a:t>RF Zenders</a:t>
            </a:r>
            <a:endParaRPr sz="3200" b="1" i="0">
              <a:latin typeface="Arial"/>
            </a:endParaR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RF verwarming</a:t>
            </a:r>
          </a:p>
          <a:p>
            <a:pPr lvl="1"/>
            <a:r>
              <a:t>Plasma generatoren</a:t>
            </a:r>
          </a:p>
          <a:p>
            <a:pPr lvl="1"/>
            <a:r>
              <a:t>Medische diathermie</a:t>
            </a:r>
          </a:p>
          <a:p>
            <a:pPr lvl="1"/>
            <a:r>
              <a:t>Inductieve verwarming</a:t>
            </a:r>
          </a:p>
        </p:txBody>
      </p:sp>
      <p:sp>
        <p:nvSpPr>
          <p:cNvPr id="3" name="Title 2"/>
          <p:cNvSpPr>
            <a:spLocks noGrp="1"/>
          </p:cNvSpPr>
          <p:nvPr>
            <p:ph type="title"/>
          </p:nvPr>
        </p:nvSpPr>
        <p:spPr/>
        <p:txBody>
          <a:bodyPr wrap="square">
            <a:noAutofit/>
          </a:bodyPr>
          <a:lstStyle/>
          <a:p>
            <a:r>
              <a:rPr sz="3200" b="1" i="0">
                <a:latin typeface="Arial"/>
              </a:rPr>
              <a:t>Industriële toepassingen</a:t>
            </a:r>
            <a:endParaRPr sz="3200" b="1" i="0">
              <a:latin typeface="Arial"/>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Frequentieselectie</a:t>
            </a:r>
            <a:r>
              <a:t>: Fundamenteel + harmonischen</a:t>
            </a:r>
          </a:p>
          <a:p>
            <a:pPr lvl="1"/>
            <a:r>
              <a:rPr b="1"/>
              <a:t>Q-factor</a:t>
            </a:r>
            <a:r>
              <a:t>: Bandbreedte vs efficiëntie</a:t>
            </a:r>
          </a:p>
          <a:p>
            <a:pPr lvl="1"/>
            <a:r>
              <a:rPr b="1"/>
              <a:t>Componenttoleranties</a:t>
            </a:r>
            <a:r>
              <a:t>: Precisie vereist</a:t>
            </a:r>
          </a:p>
          <a:p>
            <a:pPr lvl="1"/>
            <a:r>
              <a:rPr b="1"/>
              <a:t>Thermisch management</a:t>
            </a:r>
            <a:r>
              <a:t>: Koeling</a:t>
            </a:r>
          </a:p>
        </p:txBody>
      </p:sp>
      <p:sp>
        <p:nvSpPr>
          <p:cNvPr id="3" name="Title 2"/>
          <p:cNvSpPr>
            <a:spLocks noGrp="1"/>
          </p:cNvSpPr>
          <p:nvPr>
            <p:ph type="title"/>
          </p:nvPr>
        </p:nvSpPr>
        <p:spPr/>
        <p:txBody>
          <a:bodyPr wrap="square">
            <a:noAutofit/>
          </a:bodyPr>
          <a:lstStyle/>
          <a:p>
            <a:r>
              <a:rPr sz="3200" b="1" i="0">
                <a:latin typeface="Arial"/>
              </a:rPr>
              <a:t>Ontwerpoverwegingen</a:t>
            </a:r>
            <a:endParaRPr sz="3200" b="1" i="0">
              <a:latin typeface="Arial"/>
            </a:endParaR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Samenvatting en Conclusies</a:t>
            </a:r>
            <a:endParaRPr sz="3200" b="1" i="0">
              <a:latin typeface="Arial"/>
            </a:endParaR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Hoogfrequent</a:t>
            </a:r>
            <a:r>
              <a:t>: Resonante versterkers voor vaste frequenties</a:t>
            </a:r>
          </a:p>
          <a:p>
            <a:pPr lvl="1"/>
            <a:r>
              <a:rPr b="1"/>
              <a:t>Efficiënt</a:t>
            </a:r>
            <a:r>
              <a:t>: Tot 95% praktische efficiëntie mogelijk</a:t>
            </a:r>
          </a:p>
          <a:p>
            <a:pPr lvl="1"/>
            <a:r>
              <a:rPr b="1"/>
              <a:t>Harmonisch</a:t>
            </a:r>
            <a:r>
              <a:t>: 3e harmonische filter is essentieel</a:t>
            </a:r>
          </a:p>
          <a:p>
            <a:pPr lvl="1"/>
            <a:r>
              <a:rPr b="1"/>
              <a:t>Selectief</a:t>
            </a:r>
            <a:r>
              <a:t>: Smalle bandbreedte (~1% van f</a:t>
            </a:r>
            <a:r>
              <a:rPr sz="1800" baseline="-25000"/>
              <a:t>o</a:t>
            </a:r>
            <a:r>
              <a:t>)</a:t>
            </a:r>
          </a:p>
        </p:txBody>
      </p:sp>
      <p:sp>
        <p:nvSpPr>
          <p:cNvPr id="3" name="Title 2"/>
          <p:cNvSpPr>
            <a:spLocks noGrp="1"/>
          </p:cNvSpPr>
          <p:nvPr>
            <p:ph type="title"/>
          </p:nvPr>
        </p:nvSpPr>
        <p:spPr/>
        <p:txBody>
          <a:bodyPr wrap="square">
            <a:noAutofit/>
          </a:bodyPr>
          <a:lstStyle/>
          <a:p>
            <a:r>
              <a:rPr sz="3200" b="1" i="0">
                <a:latin typeface="Arial"/>
              </a:rPr>
              <a:t>Klasse F kenmerken</a:t>
            </a:r>
            <a:endParaRPr sz="3200" b="1" i="0">
              <a:latin typeface="Arial"/>
            </a:endParaR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t>🎯 </a:t>
            </a:r>
            <a:r>
              <a:rPr b="1"/>
              <a:t>Resonant</a:t>
            </a:r>
            <a:r>
              <a:t>: Werken op één specifieke frequentie</a:t>
            </a:r>
          </a:p>
          <a:p>
            <a:pPr lvl="1"/>
            <a:r>
              <a:t>⚡ </a:t>
            </a:r>
            <a:r>
              <a:rPr b="1"/>
              <a:t>Efficiënt</a:t>
            </a:r>
            <a:r>
              <a:t>: Minimaal energieverlies</a:t>
            </a:r>
          </a:p>
          <a:p>
            <a:pPr lvl="1"/>
            <a:r>
              <a:t>🔧 </a:t>
            </a:r>
            <a:r>
              <a:rPr b="1"/>
              <a:t>Selectief</a:t>
            </a:r>
            <a:r>
              <a:t>: Smalle bandbreedte (~1% van f</a:t>
            </a:r>
            <a:r>
              <a:rPr sz="1800" baseline="-25000"/>
              <a:t>o</a:t>
            </a:r>
            <a:r>
              <a:t>)</a:t>
            </a:r>
          </a:p>
          <a:p>
            <a:pPr lvl="1"/>
            <a:r>
              <a:t>📡 </a:t>
            </a:r>
            <a:r>
              <a:rPr b="1"/>
              <a:t>RF toepassingen</a:t>
            </a:r>
            <a:r>
              <a:t>: Zenders, oscillatoren</a:t>
            </a:r>
          </a:p>
        </p:txBody>
      </p:sp>
      <p:sp>
        <p:nvSpPr>
          <p:cNvPr id="3" name="Title 2"/>
          <p:cNvSpPr>
            <a:spLocks noGrp="1"/>
          </p:cNvSpPr>
          <p:nvPr>
            <p:ph type="title"/>
          </p:nvPr>
        </p:nvSpPr>
        <p:spPr/>
        <p:txBody>
          <a:bodyPr wrap="square">
            <a:noAutofit/>
          </a:bodyPr>
          <a:lstStyle/>
          <a:p>
            <a:r>
              <a:rPr sz="3200" b="1" i="0">
                <a:latin typeface="Arial"/>
              </a:rPr>
              <a:t>Belangrijkste kenmerken</a:t>
            </a:r>
            <a:endParaRPr sz="3200" b="1" i="0">
              <a:latin typeface="Arial"/>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Klasse C versterker</a:t>
            </a:r>
          </a:p>
          <a:p>
            <a:pPr lvl="1"/>
            <a:r>
              <a:rPr b="1"/>
              <a:t>Eenvoudig</a:t>
            </a:r>
            <a:r>
              <a:t>: Één LC-kring</a:t>
            </a:r>
          </a:p>
          <a:p>
            <a:pPr lvl="1"/>
            <a:r>
              <a:rPr b="1"/>
              <a:t>Basis resonantie</a:t>
            </a:r>
            <a:r>
              <a:t>: Werkt op fundamentele frequentie</a:t>
            </a:r>
          </a:p>
          <a:p>
            <a:pPr lvl="1"/>
            <a:r>
              <a:rPr b="1"/>
              <a:t>Beperkte efficiëntie</a:t>
            </a:r>
            <a:r>
              <a:t>: ~85-90%</a:t>
            </a:r>
          </a:p>
          <a:p>
            <a:pPr/>
          </a:p>
          <a:p>
            <a:pPr/>
            <a:r>
              <a:t>Klasse F versterker  </a:t>
            </a:r>
          </a:p>
          <a:p>
            <a:pPr lvl="1"/>
            <a:r>
              <a:rPr b="1"/>
              <a:t>Uitgebreid</a:t>
            </a:r>
            <a:r>
              <a:t>: Meerdere LC-kringen</a:t>
            </a:r>
          </a:p>
          <a:p>
            <a:pPr lvl="1"/>
            <a:r>
              <a:rPr b="1"/>
              <a:t>Harmonische optimalisatie</a:t>
            </a:r>
            <a:r>
              <a:t>: Controle over 2e en 3e harmonische</a:t>
            </a:r>
          </a:p>
          <a:p>
            <a:pPr lvl="1"/>
            <a:r>
              <a:rPr b="1"/>
              <a:t>Hogere efficiëntie</a:t>
            </a:r>
            <a:r>
              <a:t>: Tot ~95% praktisch</a:t>
            </a:r>
          </a:p>
        </p:txBody>
      </p:sp>
      <p:sp>
        <p:nvSpPr>
          <p:cNvPr id="3" name="Title 2"/>
          <p:cNvSpPr>
            <a:spLocks noGrp="1"/>
          </p:cNvSpPr>
          <p:nvPr>
            <p:ph type="title"/>
          </p:nvPr>
        </p:nvSpPr>
        <p:spPr/>
        <p:txBody>
          <a:bodyPr wrap="square">
            <a:noAutofit/>
          </a:bodyPr>
          <a:lstStyle/>
          <a:p>
            <a:r>
              <a:rPr sz="3200" b="1" i="0">
                <a:latin typeface="Arial"/>
              </a:rPr>
              <a:t>Verschil tussen Klasse C en Klasse F</a:t>
            </a:r>
            <a:endParaRPr sz="3200" b="1" i="0">
              <a:latin typeface="Arial"/>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De extra LC-kringen in Klasse F zorgen voor:</a:t>
            </a:r>
          </a:p>
          <a:p>
            <a:pPr lvl="1"/>
            <a:r>
              <a:rPr b="1"/>
              <a:t>Betere golfvorm</a:t>
            </a:r>
            <a:r>
              <a:t>: Minder vervorming</a:t>
            </a:r>
          </a:p>
          <a:p>
            <a:pPr lvl="1"/>
            <a:r>
              <a:rPr b="1"/>
              <a:t>Hogere efficiëntie</a:t>
            </a:r>
            <a:r>
              <a:t>: Minder energieverlies</a:t>
            </a:r>
          </a:p>
          <a:p>
            <a:pPr lvl="1"/>
            <a:r>
              <a:rPr b="1"/>
              <a:t>Meer vermogen</a:t>
            </a:r>
            <a:r>
              <a:t>: Bij dezelfde transistor</a:t>
            </a:r>
          </a:p>
        </p:txBody>
      </p:sp>
      <p:sp>
        <p:nvSpPr>
          <p:cNvPr id="3" name="Title 2"/>
          <p:cNvSpPr>
            <a:spLocks noGrp="1"/>
          </p:cNvSpPr>
          <p:nvPr>
            <p:ph type="title"/>
          </p:nvPr>
        </p:nvSpPr>
        <p:spPr/>
        <p:txBody>
          <a:bodyPr wrap="square">
            <a:noAutofit/>
          </a:bodyPr>
          <a:lstStyle/>
          <a:p>
            <a:r>
              <a:rPr sz="3200" b="1" i="0">
                <a:latin typeface="Arial"/>
              </a:rPr>
              <a:t>Waarom Klasse F?</a:t>
            </a:r>
            <a:endParaRPr sz="3200" b="1" i="0">
              <a:latin typeface="Arial"/>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F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4342521" y="566928"/>
            <a:ext cx="3506958" cy="566928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In het schema identificeren we:</a:t>
            </a:r>
          </a:p>
          <a:p>
            <a:pPr lvl="1"/>
            <a:r>
              <a:rPr b="1"/>
              <a:t>Knoop 1</a:t>
            </a:r>
            <a:r>
              <a:t>: Ingang (AC koppeling)</a:t>
            </a:r>
          </a:p>
          <a:p>
            <a:pPr lvl="1"/>
            <a:r>
              <a:rPr b="1"/>
              <a:t>Knoop 2</a:t>
            </a:r>
            <a:r>
              <a:t>: Collector (fundamentele + harmonischen)</a:t>
            </a:r>
          </a:p>
          <a:p>
            <a:pPr lvl="1"/>
            <a:r>
              <a:rPr b="1"/>
              <a:t>Knoop 3</a:t>
            </a:r>
            <a:r>
              <a:t>: Voeding (V</a:t>
            </a:r>
            <a:r>
              <a:rPr sz="1800" baseline="-25000"/>
              <a:t>dd</a:t>
            </a:r>
            <a:r>
              <a:t>)</a:t>
            </a:r>
          </a:p>
          <a:p>
            <a:pPr lvl="1"/>
            <a:r>
              <a:rPr b="1"/>
              <a:t>Knoop 5</a:t>
            </a:r>
            <a:r>
              <a:t>: Uitgang (gefilterde fundamentele)</a:t>
            </a:r>
          </a:p>
        </p:txBody>
      </p:sp>
      <p:sp>
        <p:nvSpPr>
          <p:cNvPr id="3" name="Title 2"/>
          <p:cNvSpPr>
            <a:spLocks noGrp="1"/>
          </p:cNvSpPr>
          <p:nvPr>
            <p:ph type="title"/>
          </p:nvPr>
        </p:nvSpPr>
        <p:spPr/>
        <p:txBody>
          <a:bodyPr wrap="square">
            <a:noAutofit/>
          </a:bodyPr>
          <a:lstStyle/>
          <a:p>
            <a:r>
              <a:rPr sz="3200" b="1" i="0">
                <a:latin typeface="Arial"/>
              </a:rPr>
              <a:t>Belangrijke knopen</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lvl="1"/>
            <a:r>
              <a:rPr b="1"/>
              <a:t>Q1</a:t>
            </a:r>
            <a:r>
              <a:t>: driving transistor</a:t>
            </a:r>
          </a:p>
          <a:p>
            <a:pPr lvl="1"/>
            <a:r>
              <a:rPr b="1"/>
              <a:t>L1, C1</a:t>
            </a:r>
            <a:r>
              <a:t>: Fundamentele resonantiekring (f</a:t>
            </a:r>
            <a:r>
              <a:rPr sz="1800" baseline="-25000"/>
              <a:t>o</a:t>
            </a:r>
            <a:r>
              <a:t>)</a:t>
            </a:r>
          </a:p>
          <a:p>
            <a:pPr lvl="1"/>
            <a:r>
              <a:rPr b="1"/>
              <a:t>L3, C3</a:t>
            </a:r>
            <a:r>
              <a:t>: 3e harmonische filter (3×f</a:t>
            </a:r>
            <a:r>
              <a:rPr sz="1800" baseline="-25000"/>
              <a:t>o</a:t>
            </a:r>
            <a:r>
              <a:t>)</a:t>
            </a:r>
          </a:p>
        </p:txBody>
      </p:sp>
      <p:sp>
        <p:nvSpPr>
          <p:cNvPr id="3" name="Title 2"/>
          <p:cNvSpPr>
            <a:spLocks noGrp="1"/>
          </p:cNvSpPr>
          <p:nvPr>
            <p:ph type="title"/>
          </p:nvPr>
        </p:nvSpPr>
        <p:spPr/>
        <p:txBody>
          <a:bodyPr wrap="square">
            <a:noAutofit/>
          </a:bodyPr>
          <a:lstStyle/>
          <a:p>
            <a:r>
              <a:rPr sz="3200" b="1" i="0">
                <a:latin typeface="Arial"/>
              </a:rPr>
              <a:t>Sleutelcomponenten</a:t>
            </a:r>
            <a:endParaRPr sz="3200" b="1" i="0">
              <a:latin typeface="Arial"/>
            </a:endParaRPr>
          </a:p>
        </p:txBody>
      </p:sp>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