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CIRCUIT Spice file van een verschilversterker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VDD    1 0 DC=5.0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VPLUS 10 0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VMIN  11 0 SIN(2.5 50U 1E6)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VB    9 0 DC=1.5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C3     3 0   5.914fF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C4     4 0  14.737fF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C5     5 0  10.124fF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C6     6 0  14.434fF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C8     8 0   7.919fF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C9     9 0  15.257fF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C10   10 0 1.872fF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C11   11 0 1.688fF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C25    1 5  1fF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566928"/>
            <a:ext cx="1100507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1" y="566928"/>
            <a:ext cx="1140593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 lvl="1"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 lvl="1"/>
            <a:r>
              <a:t>Ontwikkeld in de 1970’s in Berkeley</a:t>
            </a:r>
          </a:p>
          <a:p>
            <a:pPr lvl="1"/>
            <a:r>
              <a:t>Op basis van de MNA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 lvl="1"/>
            <a:r>
              <a:t>Weerstand (R)</a:t>
            </a:r>
          </a:p>
          <a:p>
            <a:pPr lvl="1"/>
            <a:r>
              <a:t>Capaciteit (C)</a:t>
            </a:r>
          </a:p>
          <a:p>
            <a:pPr lvl="1"/>
            <a:r>
              <a:t>Spoel (L)</a:t>
            </a:r>
          </a:p>
          <a:p>
            <a:pPr lvl="1"/>
            <a:r>
              <a:t>Gekoppelde spoelen (K)</a:t>
            </a:r>
          </a:p>
          <a:p>
            <a:pPr lvl="1"/>
            <a:r>
              <a:t>Transmissie lijn</a:t>
            </a:r>
          </a:p>
          <a:p>
            <a:pPr lvl="2"/>
            <a:r>
              <a:t>zonder verliezen(T)</a:t>
            </a:r>
          </a:p>
          <a:p>
            <a:pPr lvl="2"/>
            <a:r>
              <a:t>met verliezen (O,Y,P)</a:t>
            </a:r>
          </a:p>
          <a:p>
            <a:pPr lvl="2"/>
            <a:r>
              <a:t>RC lijnen (U)</a:t>
            </a:r>
          </a:p>
          <a:p>
            <a:pPr lvl="1"/>
            <a:r>
              <a:t>Schakelaars</a:t>
            </a:r>
          </a:p>
          <a:p>
            <a:pPr lvl="2"/>
            <a:r>
              <a:t>gecontrolleerd door spanning (S)</a:t>
            </a:r>
          </a:p>
          <a:p>
            <a:pPr lvl="2"/>
            <a:r>
              <a:t>gecontrolleerd door stroom (W)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passieve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 lvl="1"/>
            <a:r>
              <a:t>Diodes (D)</a:t>
            </a:r>
          </a:p>
          <a:p>
            <a:pPr lvl="1"/>
            <a:r>
              <a:t>Bipolaire transistors (Q)</a:t>
            </a:r>
          </a:p>
          <a:p>
            <a:pPr lvl="1"/>
            <a:r>
              <a:t>MOS transistors (M)</a:t>
            </a:r>
          </a:p>
          <a:p>
            <a:pPr lvl="1"/>
            <a:r>
              <a:t>JFET (J)</a:t>
            </a:r>
          </a:p>
          <a:p>
            <a:pPr lvl="1"/>
            <a:r>
              <a:t>MESFET (Z)</a:t>
            </a:r>
          </a:p>
          <a:p>
            <a:pPr lvl="1"/>
            <a:r>
              <a:t>code models (A)</a:t>
            </a:r>
          </a:p>
          <a:p>
            <a:pPr lvl="1"/>
            <a:r>
              <a:t>subcircuits 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active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 lvl="1"/>
            <a:r>
              <a:t>Onafhankelijke spanningsbron (V)</a:t>
            </a:r>
          </a:p>
          <a:p>
            <a:pPr lvl="1"/>
            <a:r>
              <a:t>Onafhankelijke stroombron (I)</a:t>
            </a:r>
          </a:p>
          <a:p>
            <a:pPr lvl="1"/>
            <a:r>
              <a:t>Spanningsgecontrolleerde spanningsbron (E)</a:t>
            </a:r>
          </a:p>
          <a:p>
            <a:pPr lvl="1"/>
            <a:r>
              <a:t>Spanningsgecontrolleerde stroombron (G)</a:t>
            </a:r>
          </a:p>
          <a:p>
            <a:pPr lvl="1"/>
            <a:r>
              <a:t>Stroomgecontrolleerde spanningsbron (H)</a:t>
            </a:r>
          </a:p>
          <a:p>
            <a:pPr lvl="1"/>
            <a:r>
              <a:t>Stroomgecontrolleerde stroombron (F)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Onafhankelijke en afhankelijke spanningsbronnen en stroombronnen</a:t>
            </a:r>
            <a:endParaRPr sz="25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 lvl="1"/>
            <a:r>
              <a:t>Operating point analyse (.op)</a:t>
            </a:r>
          </a:p>
          <a:p>
            <a:pPr lvl="1"/>
            <a:r>
              <a:t>Niet-lineare DC analyse  (.dc)</a:t>
            </a:r>
          </a:p>
          <a:p>
            <a:pPr lvl="1"/>
            <a:r>
              <a:t>Niet-lineare transient analyse (.tran)</a:t>
            </a:r>
          </a:p>
          <a:p>
            <a:pPr lvl="1"/>
            <a:r>
              <a:t>Lineare klein signaal AC Analyse (.ac)</a:t>
            </a:r>
          </a:p>
          <a:p>
            <a:pPr lvl="1"/>
            <a:r>
              <a:t>Pool en zero analyse (.pz)</a:t>
            </a:r>
          </a:p>
          <a:p>
            <a:pPr lvl="1"/>
            <a:r>
              <a:t>Noise analyse (.noise)</a:t>
            </a:r>
          </a:p>
          <a:p>
            <a:pPr lvl="1"/>
            <a:r>
              <a:t>Sensitiviteit analyse (.sens)</a:t>
            </a:r>
          </a:p>
          <a:p>
            <a:pPr lvl="1"/>
            <a:r>
              <a:t>Klein signaal distortie analysis (.disto)</a:t>
            </a:r>
          </a:p>
          <a:p>
            <a:pPr lvl="1"/>
            <a:r>
              <a:t>Monte-Carlo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 lvl="1"/>
            <a:r>
              <a:t>atto (a)  10</a:t>
            </a:r>
            <a:r>
              <a:rPr sz="1800" baseline="45000"/>
              <a:t>-18</a:t>
            </a:r>
          </a:p>
          <a:p>
            <a:pPr lvl="1"/>
            <a:r>
              <a:t>femto (f)  10</a:t>
            </a:r>
            <a:r>
              <a:rPr sz="1800" baseline="45000"/>
              <a:t>-15</a:t>
            </a:r>
          </a:p>
          <a:p>
            <a:pPr lvl="1"/>
            <a:r>
              <a:t>pico (p)  10</a:t>
            </a:r>
            <a:r>
              <a:rPr sz="1800" baseline="45000"/>
              <a:t>-12</a:t>
            </a:r>
          </a:p>
          <a:p>
            <a:pPr lvl="1"/>
            <a:r>
              <a:t>nano (n)  10</a:t>
            </a:r>
            <a:r>
              <a:rPr sz="1800" baseline="45000"/>
              <a:t>-9</a:t>
            </a:r>
          </a:p>
          <a:p>
            <a:pPr lvl="1"/>
            <a:r>
              <a:t>micro (u)  10</a:t>
            </a:r>
            <a:r>
              <a:rPr sz="1800" baseline="45000"/>
              <a:t>-6</a:t>
            </a:r>
          </a:p>
          <a:p>
            <a:pPr lvl="1"/>
            <a:r>
              <a:t>milli (m)  10</a:t>
            </a:r>
            <a:r>
              <a:rPr sz="1800" baseline="45000"/>
              <a:t>-3</a:t>
            </a:r>
          </a:p>
          <a:p>
            <a:pPr lvl="1"/>
            <a:r>
              <a:t>kilo (k)  10</a:t>
            </a:r>
            <a:r>
              <a:rPr sz="1800" baseline="45000"/>
              <a:t>3</a:t>
            </a:r>
          </a:p>
          <a:p>
            <a:pPr lvl="1"/>
            <a:r>
              <a:t>mega (x) of (meg)  10</a:t>
            </a:r>
            <a:r>
              <a:rPr sz="1800" baseline="45000"/>
              <a:t>6</a:t>
            </a:r>
          </a:p>
          <a:p>
            <a:pPr lvl="1"/>
            <a:r>
              <a:t>giga (g)  10</a:t>
            </a:r>
            <a:r>
              <a:rPr sz="1800" baseline="45000"/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Eenheden in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62" y="566928"/>
            <a:ext cx="74938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2" y="566928"/>
            <a:ext cx="7681475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