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21-9-2025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21-9-2025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21/09/2025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Spice simulatie</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Berekening van elektronische circuits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verschilversterker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688894" y="1179576"/>
            <a:ext cx="6814212"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MN1 3 5 0 0  NMOS w=1.50u L=0.50u</a:t>
            </a:r>
            <a:endParaRPr sz="2400" b="0" i="0">
              <a:latin typeface="Courier"/>
            </a:endParaRPr>
          </a:p>
          <a:p>
            <a:pPr>
              <a:lnSpc>
                <a:spcPts val="2400"/>
              </a:lnSpc>
              <a:defRPr>
                <a:solidFill>
                  <a:srgbClr val="FFFFFF"/>
                </a:solidFill>
              </a:defRPr>
            </a:pPr>
            <a:r>
              <a:rPr sz="2400" b="0" i="0">
                <a:latin typeface="Courier"/>
              </a:rPr>
              <a:t>MN2 0 5 5 0  NMOS w=1.50u L=0.50u</a:t>
            </a:r>
            <a:endParaRPr sz="2400" b="0" i="0">
              <a:latin typeface="Courier"/>
            </a:endParaRPr>
          </a:p>
          <a:p>
            <a:pPr>
              <a:lnSpc>
                <a:spcPts val="2400"/>
              </a:lnSpc>
              <a:defRPr>
                <a:solidFill>
                  <a:srgbClr val="FFFFFF"/>
                </a:solidFill>
              </a:defRPr>
            </a:pPr>
            <a:r>
              <a:rPr sz="2400" b="0" i="0">
                <a:latin typeface="Courier"/>
              </a:rPr>
              <a:t>MN3 8 10 4 0 NMOS w=1.50u L=0.50U</a:t>
            </a:r>
            <a:endParaRPr sz="2400" b="0" i="0">
              <a:latin typeface="Courier"/>
            </a:endParaRPr>
          </a:p>
          <a:p>
            <a:pPr>
              <a:lnSpc>
                <a:spcPts val="2400"/>
              </a:lnSpc>
              <a:defRPr>
                <a:solidFill>
                  <a:srgbClr val="FFFFFF"/>
                </a:solidFill>
              </a:defRPr>
            </a:pPr>
            <a:r>
              <a:rPr sz="2400" b="0" i="0">
                <a:latin typeface="Courier"/>
              </a:rPr>
              <a:t>MN4 0 9 8 0  NMOS w=4.50u L=0.50U</a:t>
            </a:r>
            <a:endParaRPr sz="2400" b="0" i="0">
              <a:latin typeface="Courier"/>
            </a:endParaRPr>
          </a:p>
          <a:p>
            <a:pPr>
              <a:lnSpc>
                <a:spcPts val="2400"/>
              </a:lnSpc>
              <a:defRPr>
                <a:solidFill>
                  <a:srgbClr val="FFFFFF"/>
                </a:solidFill>
              </a:defRPr>
            </a:pPr>
            <a:r>
              <a:rPr sz="2400" b="0" i="0">
                <a:latin typeface="Courier"/>
              </a:rPr>
              <a:t>MN5 6 11 8 0 NMOS w=1.50u L=0.50U</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nMOS transistors</a:t>
            </a:r>
            <a:endParaRPr sz="3200" b="1" i="0">
              <a:latin typeface="Arial"/>
            </a:endParaR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nMOS transistors van de verschilversterker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1214717" y="1179576"/>
            <a:ext cx="9762565" cy="5029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MP1 1 4 3 1  PMOS w=3.50u L=0.50U</a:t>
            </a:r>
            <a:endParaRPr sz="2400" b="0" i="0">
              <a:latin typeface="Courier"/>
            </a:endParaRPr>
          </a:p>
          <a:p>
            <a:pPr>
              <a:lnSpc>
                <a:spcPts val="2400"/>
              </a:lnSpc>
              <a:defRPr>
                <a:solidFill>
                  <a:srgbClr val="FFFFFF"/>
                </a:solidFill>
              </a:defRPr>
            </a:pPr>
            <a:r>
              <a:rPr sz="2400" b="0" i="0">
                <a:latin typeface="Courier"/>
              </a:rPr>
              <a:t>MP2 4 4 1 1  PMOS w=3.50u L=0.50U</a:t>
            </a:r>
            <a:endParaRPr sz="2400" b="0" i="0">
              <a:latin typeface="Courier"/>
            </a:endParaRPr>
          </a:p>
          <a:p>
            <a:pPr>
              <a:lnSpc>
                <a:spcPts val="2400"/>
              </a:lnSpc>
              <a:defRPr>
                <a:solidFill>
                  <a:srgbClr val="FFFFFF"/>
                </a:solidFill>
              </a:defRPr>
            </a:pPr>
            <a:r>
              <a:rPr sz="2400" b="0" i="0">
                <a:latin typeface="Courier"/>
              </a:rPr>
              <a:t>MP3 1 6 5 1  PMOS w=3.50u L=0.50U</a:t>
            </a:r>
            <a:endParaRPr sz="2400" b="0" i="0">
              <a:latin typeface="Courier"/>
            </a:endParaRPr>
          </a:p>
          <a:p>
            <a:pPr>
              <a:lnSpc>
                <a:spcPts val="2400"/>
              </a:lnSpc>
              <a:defRPr>
                <a:solidFill>
                  <a:srgbClr val="FFFFFF"/>
                </a:solidFill>
              </a:defRPr>
            </a:pPr>
            <a:r>
              <a:rPr sz="2400" b="0" i="0">
                <a:latin typeface="Courier"/>
              </a:rPr>
              <a:t>MP4 6 6 1 1  PMOS w=3.50u L=0.50U</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pMOS transistors van de verschilversterker</a:t>
            </a:r>
            <a:endParaRPr sz="3200" b="1" i="0">
              <a:latin typeface="Arial"/>
            </a:endParaR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pMOS transistors van de verschilversterker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0" y="1179576"/>
            <a:ext cx="121920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NMOS NMOS(LEVEL=1 VTO=0.50 KP=90.000E-6 LAMBDA=0.001)</a:t>
            </a:r>
            <a:endParaRPr sz="2400" b="0" i="0">
              <a:latin typeface="Courier"/>
            </a:endParaRPr>
          </a:p>
          <a:p>
            <a:pPr>
              <a:lnSpc>
                <a:spcPts val="2400"/>
              </a:lnSpc>
              <a:defRPr>
                <a:solidFill>
                  <a:srgbClr val="FFFFFF"/>
                </a:solidFill>
              </a:defRPr>
            </a:pPr>
            <a:r>
              <a:rPr sz="2400" b="0" i="0">
                <a:latin typeface="Courier"/>
              </a:rPr>
              <a:t>.MODEL PMOS PMOS(LEVEL=1 VTO=-0.45 KP=55.000E-6 LAMBDA=0.001)</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Eenvoudige transistormodellen</a:t>
            </a:r>
            <a:endParaRPr sz="3200" b="1" i="0">
              <a:latin typeface="Arial"/>
            </a:endParaR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Simulatie</a:t>
            </a:r>
            <a:endParaRPr sz="3200" b="1" i="0">
              <a:latin typeface="Arial"/>
            </a:endParaRPr>
          </a:p>
        </p:txBody>
      </p:sp>
      <p:pic>
        <p:nvPicPr>
          <p:cNvPr id="3" name="Picture 2" descr="image.png"/>
          <p:cNvPicPr>
            <a:picLocks noChangeAspect="1"/>
          </p:cNvPicPr>
          <p:nvPr/>
        </p:nvPicPr>
        <p:blipFill>
          <a:blip r:embed="rId2"/>
          <a:stretch>
            <a:fillRect/>
          </a:stretch>
        </p:blipFill>
        <p:spPr>
          <a:xfrm>
            <a:off x="1036915" y="1179576"/>
            <a:ext cx="10118170" cy="50292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t>SPICE (Simulation Program for Integrated Circuits Emphasis) is een algemene analoge circuit simulator die kan gebruikt worden voor het voorspellen en controleren van het gedrag van circuits.</a:t>
            </a:r>
          </a:p>
          <a:p>
            <a:pPr lvl="1"/>
            <a:r>
              <a:t>Ontwikkeld in de 1970’s in Berkeley</a:t>
            </a:r>
          </a:p>
          <a:p>
            <a:pPr lvl="1"/>
            <a:r>
              <a:t>Op basis van de MNA analyse</a:t>
            </a:r>
          </a:p>
        </p:txBody>
      </p:sp>
      <p:sp>
        <p:nvSpPr>
          <p:cNvPr id="3" name="Title 2"/>
          <p:cNvSpPr>
            <a:spLocks noGrp="1"/>
          </p:cNvSpPr>
          <p:nvPr>
            <p:ph type="title"/>
          </p:nvPr>
        </p:nvSpPr>
        <p:spPr/>
        <p:txBody>
          <a:bodyPr wrap="square">
            <a:noAutofit/>
          </a:bodyPr>
          <a:lstStyle/>
          <a:p>
            <a:r>
              <a:rPr sz="3200" b="1" i="0">
                <a:latin typeface="Arial"/>
              </a:rPr>
              <a:t>Inleiding SPICE</a:t>
            </a:r>
            <a:endParaRPr sz="3200" b="1" i="0">
              <a:latin typeface="Arial"/>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t>Weerstand (R)</a:t>
            </a:r>
          </a:p>
          <a:p>
            <a:pPr lvl="1"/>
            <a:r>
              <a:t>Capaciteit (C)</a:t>
            </a:r>
          </a:p>
          <a:p>
            <a:pPr lvl="1"/>
            <a:r>
              <a:t>Spoel (L)</a:t>
            </a:r>
          </a:p>
          <a:p>
            <a:pPr lvl="1"/>
            <a:r>
              <a:t>Gekoppelde spoelen (K)</a:t>
            </a:r>
          </a:p>
          <a:p>
            <a:pPr lvl="1"/>
            <a:r>
              <a:t>Transmissie lijn</a:t>
            </a:r>
          </a:p>
          <a:p>
            <a:pPr lvl="2"/>
            <a:r>
              <a:t>zonder verliezen(T)</a:t>
            </a:r>
          </a:p>
          <a:p>
            <a:pPr lvl="2"/>
            <a:r>
              <a:t>met verliezen (O,Y,P)</a:t>
            </a:r>
          </a:p>
          <a:p>
            <a:pPr lvl="2"/>
            <a:r>
              <a:t>RC lijnen (U)</a:t>
            </a:r>
          </a:p>
          <a:p>
            <a:pPr lvl="1"/>
            <a:r>
              <a:t>Schakelaars</a:t>
            </a:r>
          </a:p>
          <a:p>
            <a:pPr lvl="2"/>
            <a:r>
              <a:t>gecontrolleerd door spanning (S)</a:t>
            </a:r>
          </a:p>
          <a:p>
            <a:pPr lvl="2"/>
            <a:r>
              <a:t>gecontrolleerd door stroom (W)</a:t>
            </a:r>
          </a:p>
        </p:txBody>
      </p:sp>
      <p:sp>
        <p:nvSpPr>
          <p:cNvPr id="3" name="Title 2"/>
          <p:cNvSpPr>
            <a:spLocks noGrp="1"/>
          </p:cNvSpPr>
          <p:nvPr>
            <p:ph type="title"/>
          </p:nvPr>
        </p:nvSpPr>
        <p:spPr/>
        <p:txBody>
          <a:bodyPr wrap="square">
            <a:noAutofit/>
          </a:bodyPr>
          <a:lstStyle/>
          <a:p>
            <a:r>
              <a:rPr sz="3200" b="1" i="0">
                <a:latin typeface="Arial"/>
              </a:rPr>
              <a:t>Beschikbare passieve componenten</a:t>
            </a:r>
            <a:endParaRPr sz="3200" b="1" i="0">
              <a:latin typeface="Arial"/>
            </a:endParaR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t>Diodes (D)</a:t>
            </a:r>
          </a:p>
          <a:p>
            <a:pPr lvl="1"/>
            <a:r>
              <a:t>Bipolaire transistors (Q)</a:t>
            </a:r>
          </a:p>
          <a:p>
            <a:pPr lvl="1"/>
            <a:r>
              <a:t>MOS transistors (M)</a:t>
            </a:r>
          </a:p>
          <a:p>
            <a:pPr lvl="1"/>
            <a:r>
              <a:t>JFET (J)</a:t>
            </a:r>
          </a:p>
          <a:p>
            <a:pPr lvl="1"/>
            <a:r>
              <a:t>MESFET (Z)</a:t>
            </a:r>
          </a:p>
          <a:p>
            <a:pPr lvl="1"/>
            <a:r>
              <a:t>code models (A)</a:t>
            </a:r>
          </a:p>
          <a:p>
            <a:pPr lvl="1"/>
            <a:r>
              <a:t>subcircuits (X)</a:t>
            </a:r>
          </a:p>
        </p:txBody>
      </p:sp>
      <p:sp>
        <p:nvSpPr>
          <p:cNvPr id="3" name="Title 2"/>
          <p:cNvSpPr>
            <a:spLocks noGrp="1"/>
          </p:cNvSpPr>
          <p:nvPr>
            <p:ph type="title"/>
          </p:nvPr>
        </p:nvSpPr>
        <p:spPr/>
        <p:txBody>
          <a:bodyPr wrap="square">
            <a:noAutofit/>
          </a:bodyPr>
          <a:lstStyle/>
          <a:p>
            <a:r>
              <a:rPr sz="3200" b="1" i="0">
                <a:latin typeface="Arial"/>
              </a:rPr>
              <a:t>Beschikbare active componenten</a:t>
            </a:r>
            <a:endParaRPr sz="3200" b="1" i="0">
              <a:latin typeface="Arial"/>
            </a:endParaR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t>Onafhankelijke spanningsbron (V)</a:t>
            </a:r>
          </a:p>
          <a:p>
            <a:pPr lvl="1"/>
            <a:r>
              <a:t>Onafhankelijke stroombron (I)</a:t>
            </a:r>
          </a:p>
          <a:p>
            <a:pPr lvl="1"/>
            <a:r>
              <a:t>Spanningsgecontrolleerde spanningsbron (E)</a:t>
            </a:r>
          </a:p>
          <a:p>
            <a:pPr lvl="1"/>
            <a:r>
              <a:t>Spanningsgecontrolleerde stroombron (G)</a:t>
            </a:r>
          </a:p>
          <a:p>
            <a:pPr lvl="1"/>
            <a:r>
              <a:t>Stroomgecontrolleerde spanningsbron (H)</a:t>
            </a:r>
          </a:p>
          <a:p>
            <a:pPr lvl="1"/>
            <a:r>
              <a:t>Stroomgecontrolleerde stroombron (F)</a:t>
            </a:r>
          </a:p>
        </p:txBody>
      </p:sp>
      <p:sp>
        <p:nvSpPr>
          <p:cNvPr id="3" name="Title 2"/>
          <p:cNvSpPr>
            <a:spLocks noGrp="1"/>
          </p:cNvSpPr>
          <p:nvPr>
            <p:ph type="title"/>
          </p:nvPr>
        </p:nvSpPr>
        <p:spPr/>
        <p:txBody>
          <a:bodyPr wrap="square">
            <a:noAutofit/>
          </a:bodyPr>
          <a:lstStyle/>
          <a:p>
            <a:r>
              <a:rPr sz="2500" b="1" i="0">
                <a:latin typeface="Arial"/>
              </a:rPr>
              <a:t>Onafhankelijke en afhankelijke spanningsbronnen en stroombronnen</a:t>
            </a:r>
            <a:endParaRPr sz="2500" b="1" i="0">
              <a:latin typeface="Arial"/>
            </a:endParaR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t>operating point analyse (.op)</a:t>
            </a:r>
          </a:p>
          <a:p>
            <a:pPr lvl="1"/>
            <a:r>
              <a:t>Niet-lineare DC analyse  (.dc)</a:t>
            </a:r>
          </a:p>
          <a:p>
            <a:pPr lvl="1"/>
            <a:r>
              <a:t>Niet-lineare transient analyse (.tran)</a:t>
            </a:r>
          </a:p>
          <a:p>
            <a:pPr lvl="1"/>
            <a:r>
              <a:t>Lineare klein signaal AC Analyse (.ac)</a:t>
            </a:r>
          </a:p>
          <a:p>
            <a:pPr lvl="1"/>
            <a:r>
              <a:t>pool en zero analyse (.pz)</a:t>
            </a:r>
          </a:p>
          <a:p>
            <a:pPr lvl="1"/>
            <a:r>
              <a:t>Noise analyse (.noise)</a:t>
            </a:r>
          </a:p>
          <a:p>
            <a:pPr lvl="1"/>
            <a:r>
              <a:t>Sensitiviteit analyse (.sens)</a:t>
            </a:r>
          </a:p>
          <a:p>
            <a:pPr lvl="1"/>
            <a:r>
              <a:t>Klein signaal distortie analysis (.disto)</a:t>
            </a:r>
          </a:p>
          <a:p>
            <a:pPr lvl="1"/>
            <a:r>
              <a:t>Monte-Carlo analyse</a:t>
            </a:r>
          </a:p>
        </p:txBody>
      </p:sp>
      <p:sp>
        <p:nvSpPr>
          <p:cNvPr id="3" name="Title 2"/>
          <p:cNvSpPr>
            <a:spLocks noGrp="1"/>
          </p:cNvSpPr>
          <p:nvPr>
            <p:ph type="title"/>
          </p:nvPr>
        </p:nvSpPr>
        <p:spPr/>
        <p:txBody>
          <a:bodyPr wrap="square">
            <a:noAutofit/>
          </a:bodyPr>
          <a:lstStyle/>
          <a:p>
            <a:r>
              <a:rPr sz="3200" b="1" i="0">
                <a:latin typeface="Arial"/>
              </a:rPr>
              <a:t>Types van analyse</a:t>
            </a:r>
            <a:endParaRPr sz="3200" b="1" i="0">
              <a:latin typeface="Arial"/>
            </a:endParaR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r>
              <a:t>De eenheden die in spice gebruikt worden komen overeen met de standaard eenheden en er worden ook de standard prefactors gebruikt zodat er geen nood is aan de wetenschappelijke notatie. Spice maakt wel geen onderscheid tussen hoofd en kleine letters, wat een probleem kan geven om het verschil aan te geven tussen milli en mega. Daarom is er gekozen voor de `x` of de `meg`.</a:t>
            </a:r>
          </a:p>
        </p:txBody>
      </p:sp>
      <p:sp>
        <p:nvSpPr>
          <p:cNvPr id="3" name="Title 2"/>
          <p:cNvSpPr>
            <a:spLocks noGrp="1"/>
          </p:cNvSpPr>
          <p:nvPr>
            <p:ph type="title"/>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lvl="1"/>
            <a:r>
              <a:rPr/>
              <a:t>-18</a:t>
            </a:r>
          </a:p>
          <a:p>
            <a:pPr lvl="1"/>
            <a:r>
              <a:rPr/>
              <a:t>-15</a:t>
            </a:r>
          </a:p>
          <a:p>
            <a:pPr lvl="1"/>
            <a:r>
              <a:rPr/>
              <a:t>-12</a:t>
            </a:r>
          </a:p>
          <a:p>
            <a:pPr lvl="1"/>
            <a:r>
              <a:rPr/>
              <a:t>-9</a:t>
            </a:r>
          </a:p>
          <a:p>
            <a:pPr lvl="1"/>
            <a:r>
              <a:rPr/>
              <a:t>-6</a:t>
            </a:r>
          </a:p>
          <a:p>
            <a:pPr lvl="1"/>
            <a:r>
              <a:rPr/>
              <a:t>-3</a:t>
            </a:r>
          </a:p>
          <a:p>
            <a:pPr lvl="1"/>
            <a:r>
              <a:rPr/>
              <a:t>3</a:t>
            </a:r>
          </a:p>
          <a:p>
            <a:pPr lvl="1"/>
            <a:r>
              <a:rPr/>
              <a:t>6</a:t>
            </a:r>
          </a:p>
          <a:p>
            <a:pPr lvl="1"/>
            <a:r>
              <a:rPr/>
              <a:t>9</a:t>
            </a:r>
          </a:p>
        </p:txBody>
      </p:sp>
      <p:sp>
        <p:nvSpPr>
          <p:cNvPr id="3" name="Title 2"/>
          <p:cNvSpPr>
            <a:spLocks noGrp="1"/>
          </p:cNvSpPr>
          <p:nvPr>
            <p:ph type="title"/>
          </p:nvPr>
        </p:nvSpPr>
        <p:spPr/>
        <p:txBody>
          <a:bodyPr wrap="square">
            <a:noAutofit/>
          </a:bodyPr>
          <a:lstStyle/>
          <a:p>
            <a:r>
              <a:rPr sz="3200" b="1" i="0">
                <a:latin typeface="Arial"/>
              </a:rPr>
              <a:t>Eenheden in spice</a:t>
            </a:r>
            <a:endParaRPr sz="3200" b="1" i="0">
              <a:latin typeface="Arial"/>
            </a:endParaR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verschilversterker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772103" y="1179576"/>
            <a:ext cx="6647793" cy="502920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9</cp:revision>
  <dcterms:created xsi:type="dcterms:W3CDTF">2017-06-28T07:18:12Z</dcterms:created>
  <dcterms:modified xsi:type="dcterms:W3CDTF">2025-09-20T22:18:53Z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