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G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4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/>
            </a:r>
            <a:r>
              <a:rPr sz="1400">
                <a:solidFill>
                  <a:srgbClr val="000000"/>
                </a:solidFill>
                <a:latin typeface="Courier New"/>
              </a:rPr>
              <a:t>Klasse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G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versterker</a:t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SUPPLY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VOLTAGES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>VPOS1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8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+</a:t>
            </a:r>
            <a:r>
              <a:rPr sz="1400">
                <a:solidFill>
                  <a:srgbClr val="000000"/>
                </a:solidFill>
                <a:latin typeface="Courier New"/>
              </a:rPr>
              <a:t>70</a:t>
            </a:r>
            <a:r>
              <a:rPr sz="1400">
                <a:solidFill>
                  <a:srgbClr val="000000"/>
                </a:solidFill>
                <a:latin typeface="Courier New"/>
              </a:rPr>
              <a:t>VNEG1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-</a:t>
            </a:r>
            <a:r>
              <a:rPr sz="1400">
                <a:solidFill>
                  <a:srgbClr val="000000"/>
                </a:solidFill>
                <a:latin typeface="Courier New"/>
              </a:rPr>
              <a:t>70</a:t>
            </a:r>
            <a:r>
              <a:rPr sz="1400">
                <a:solidFill>
                  <a:srgbClr val="000000"/>
                </a:solidFill>
                <a:latin typeface="Courier New"/>
              </a:rPr>
              <a:t>V</a:t>
            </a:r>
            <a:r>
              <a:rPr sz="1400">
                <a:solidFill>
                  <a:srgbClr val="000000"/>
                </a:solidFill>
                <a:latin typeface="Courier New"/>
              </a:rPr>
              <a:t>VPOS2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+</a:t>
            </a:r>
            <a:r>
              <a:rPr sz="1400">
                <a:solidFill>
                  <a:srgbClr val="000000"/>
                </a:solidFill>
                <a:latin typeface="Courier New"/>
              </a:rPr>
              <a:t>20</a:t>
            </a:r>
            <a:r>
              <a:rPr sz="1400">
                <a:solidFill>
                  <a:srgbClr val="000000"/>
                </a:solidFill>
                <a:latin typeface="Courier New"/>
              </a:rPr>
              <a:t>V</a:t>
            </a:r>
            <a:r>
              <a:rPr sz="1400">
                <a:solidFill>
                  <a:srgbClr val="000000"/>
                </a:solidFill>
                <a:latin typeface="Courier New"/>
              </a:rPr>
              <a:t>VNEG2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-</a:t>
            </a:r>
            <a:r>
              <a:rPr sz="1400">
                <a:solidFill>
                  <a:srgbClr val="000000"/>
                </a:solidFill>
                <a:latin typeface="Courier New"/>
              </a:rPr>
              <a:t>20</a:t>
            </a:r>
            <a:r>
              <a:rPr sz="1400">
                <a:solidFill>
                  <a:srgbClr val="000000"/>
                </a:solidFill>
                <a:latin typeface="Courier New"/>
              </a:rPr>
              <a:t>V</a:t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input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source</a:t>
            </a:r>
            <a:r>
              <a:rPr sz="1400">
                <a:solidFill>
                  <a:srgbClr val="000000"/>
                </a:solidFill>
                <a:latin typeface="Courier New"/>
              </a:rPr>
              <a:t>VS1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DC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SIN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V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48</a:t>
            </a:r>
            <a:r>
              <a:rPr sz="1400">
                <a:solidFill>
                  <a:srgbClr val="000000"/>
                </a:solidFill>
                <a:latin typeface="Courier New"/>
              </a:rPr>
              <a:t>VPEAK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10</a:t>
            </a:r>
            <a:r>
              <a:rPr sz="1400">
                <a:solidFill>
                  <a:srgbClr val="000000"/>
                </a:solidFill>
                <a:latin typeface="Courier New"/>
              </a:rPr>
              <a:t>KHZ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PUSH</a:t>
            </a:r>
            <a:r>
              <a:rPr sz="1400">
                <a:solidFill>
                  <a:srgbClr val="000000"/>
                </a:solidFill>
                <a:latin typeface="Courier New"/>
              </a:rPr>
              <a:t>-</a:t>
            </a:r>
            <a:r>
              <a:rPr sz="1400">
                <a:solidFill>
                  <a:srgbClr val="000000"/>
                </a:solidFill>
                <a:latin typeface="Courier New"/>
              </a:rPr>
              <a:t>PULL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TRANSISTOR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OUTPUT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STAGE</a:t>
            </a:r>
            <a:r>
              <a:rPr sz="1400">
                <a:solidFill>
                  <a:srgbClr val="000000"/>
                </a:solidFill>
                <a:latin typeface="Courier New"/>
              </a:rPr>
              <a:t>Q1h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8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9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QNPN</a:t>
            </a:r>
            <a:r>
              <a:rPr sz="1400">
                <a:solidFill>
                  <a:srgbClr val="000000"/>
                </a:solidFill>
                <a:latin typeface="Courier New"/>
              </a:rPr>
              <a:t>Q1s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9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QNPN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>Q2s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7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QPNP</a:t>
            </a:r>
            <a:r>
              <a:rPr sz="1400">
                <a:solidFill>
                  <a:srgbClr val="000000"/>
                </a:solidFill>
                <a:latin typeface="Courier New"/>
              </a:rPr>
              <a:t>Q2h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6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7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QPNP</a:t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Dpos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5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9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DNOM</a:t>
            </a:r>
            <a:r>
              <a:rPr sz="1400">
                <a:solidFill>
                  <a:srgbClr val="000000"/>
                </a:solidFill>
                <a:latin typeface="Courier New"/>
              </a:rPr>
              <a:t>Dneg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7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DNOM</a:t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compensatie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Vsat</a:t>
            </a:r>
            <a:r>
              <a:rPr sz="1400">
                <a:solidFill>
                  <a:srgbClr val="000000"/>
                </a:solidFill>
                <a:latin typeface="Courier New"/>
              </a:rPr>
              <a:t>Db1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DNOM</a:t>
            </a:r>
            <a:r>
              <a:rPr sz="1400">
                <a:solidFill>
                  <a:srgbClr val="000000"/>
                </a:solidFill>
                <a:latin typeface="Courier New"/>
              </a:rPr>
              <a:t>Db4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13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DNOM</a:t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Load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resistance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ourier New"/>
              </a:rPr>
              <a:t>RL1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2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0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8</a:t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*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DEVICE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MODELS</a:t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QNPN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NPN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BF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50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QPNP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PNP</a:t>
            </a:r>
            <a:r>
              <a:rPr sz="1400">
                <a:solidFill>
                  <a:srgbClr val="000000"/>
                </a:solidFill>
                <a:latin typeface="Courier New"/>
              </a:rPr>
              <a:t>(</a:t>
            </a:r>
            <a:r>
              <a:rPr sz="1400">
                <a:solidFill>
                  <a:srgbClr val="000000"/>
                </a:solidFill>
                <a:latin typeface="Courier New"/>
              </a:rPr>
              <a:t>BF</a:t>
            </a:r>
            <a:r>
              <a:rPr sz="1400">
                <a:solidFill>
                  <a:srgbClr val="000000"/>
                </a:solidFill>
                <a:latin typeface="Courier New"/>
              </a:rPr>
              <a:t>=</a:t>
            </a:r>
            <a:r>
              <a:rPr sz="1400">
                <a:solidFill>
                  <a:srgbClr val="000000"/>
                </a:solidFill>
                <a:latin typeface="Courier New"/>
              </a:rPr>
              <a:t>50</a:t>
            </a:r>
            <a:r>
              <a:rPr sz="1400">
                <a:solidFill>
                  <a:srgbClr val="000000"/>
                </a:solidFill>
                <a:latin typeface="Courier New"/>
              </a:rPr>
              <a:t>)</a:t>
            </a:r>
            <a:r>
              <a:rPr sz="1400">
                <a:solidFill>
                  <a:srgbClr val="000000"/>
                </a:solidFill>
                <a:latin typeface="Courier New"/>
              </a:rPr>
              <a:t>.</a:t>
            </a:r>
            <a:r>
              <a:rPr sz="1400">
                <a:solidFill>
                  <a:srgbClr val="000000"/>
                </a:solidFill>
                <a:latin typeface="Courier New"/>
              </a:rPr>
              <a:t>model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DNOM</a:t>
            </a:r>
            <a:r>
              <a:rPr sz="1400">
                <a:solidFill>
                  <a:srgbClr val="000000"/>
                </a:solidFill>
                <a:latin typeface="Courier New"/>
              </a:rPr>
              <a:t> </a:t>
            </a:r>
            <a:r>
              <a:rPr sz="1400">
                <a:solidFill>
                  <a:srgbClr val="000000"/>
                </a:solidFill>
                <a:latin typeface="Courier New"/>
              </a:rPr>
              <a:t>D</a:t>
            </a:r>
            <a:r>
              <a:rPr sz="1400">
                <a:solidFill>
                  <a:srgbClr val="000000"/>
                </a:solidFill>
                <a:latin typeface="Courier New"/>
              </a:rPr>
              <a:t>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97" y="566928"/>
            <a:ext cx="711400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als functie van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541" y="566928"/>
            <a:ext cx="684291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Klasse G versterkers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701" y="566928"/>
            <a:ext cx="506059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27" y="566928"/>
            <a:ext cx="605314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