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Spice simulatie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CIRCUIT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Spice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file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van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een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verschilversterker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VDD</a:t>
            </a:r>
            <a:r>
              <a:rPr sz="1400">
                <a:solidFill>
                  <a:srgbClr val="000000"/>
                </a:solidFill>
                <a:latin typeface="Courier New"/>
              </a:rPr>
              <a:t>   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5.0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VPLUS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2.5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VMIN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11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SIN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2.5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1E6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2.5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VB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9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1.5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5.914</a:t>
            </a:r>
            <a:r>
              <a:rPr sz="1400">
                <a:solidFill>
                  <a:srgbClr val="000000"/>
                </a:solidFill>
                <a:latin typeface="Courier New"/>
              </a:rPr>
              <a:t>fF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14.737</a:t>
            </a:r>
            <a:r>
              <a:rPr sz="1400">
                <a:solidFill>
                  <a:srgbClr val="000000"/>
                </a:solidFill>
                <a:latin typeface="Courier New"/>
              </a:rPr>
              <a:t>fF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10.124</a:t>
            </a:r>
            <a:r>
              <a:rPr sz="1400">
                <a:solidFill>
                  <a:srgbClr val="000000"/>
                </a:solidFill>
                <a:latin typeface="Courier New"/>
              </a:rPr>
              <a:t>fF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14.434</a:t>
            </a:r>
            <a:r>
              <a:rPr sz="1400">
                <a:solidFill>
                  <a:srgbClr val="000000"/>
                </a:solidFill>
                <a:latin typeface="Courier New"/>
              </a:rPr>
              <a:t>fF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7.919</a:t>
            </a:r>
            <a:r>
              <a:rPr sz="1400">
                <a:solidFill>
                  <a:srgbClr val="000000"/>
                </a:solidFill>
                <a:latin typeface="Courier New"/>
              </a:rPr>
              <a:t>fF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C9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9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15.257</a:t>
            </a:r>
            <a:r>
              <a:rPr sz="1400">
                <a:solidFill>
                  <a:srgbClr val="000000"/>
                </a:solidFill>
                <a:latin typeface="Courier New"/>
              </a:rPr>
              <a:t>fF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C10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1.872</a:t>
            </a:r>
            <a:r>
              <a:rPr sz="1400">
                <a:solidFill>
                  <a:srgbClr val="000000"/>
                </a:solidFill>
                <a:latin typeface="Courier New"/>
              </a:rPr>
              <a:t>fF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C11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1.688</a:t>
            </a:r>
            <a:r>
              <a:rPr sz="1400">
                <a:solidFill>
                  <a:srgbClr val="000000"/>
                </a:solidFill>
                <a:latin typeface="Courier New"/>
              </a:rPr>
              <a:t>fF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C25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fF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MN1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MN2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MN3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MN4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9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4.50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MN5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MP1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3.50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MP2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3.50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MP3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3.50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MP4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3.50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LEVEL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VTO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KP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90.000E-6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LAMBDA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0.001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LEVEL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VTO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-</a:t>
            </a:r>
            <a:r>
              <a:rPr sz="1400">
                <a:solidFill>
                  <a:srgbClr val="000000"/>
                </a:solidFill>
                <a:latin typeface="Courier New"/>
              </a:rPr>
              <a:t>0.45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KP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55.000E-6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LAMBDA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0.001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SPICE (Simulation Program for Integrated Circuits Emphasis) is een algemene analoge circuit simulator die kan gebruikt worden voor het voorspellen en controleren van het gedrag van circuits.</a:t>
            </a:r>
          </a:p>
          <a:p>
            <a:pPr lvl="1"/>
            <a:r>
              <a:t>Ontwikkeld in de 1970’s in Berkeley</a:t>
            </a:r>
          </a:p>
          <a:p>
            <a:pPr lvl="1"/>
            <a:r>
              <a:t>Op basis van de MNA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Inleiding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MN1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MN2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MN3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MN4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9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4.50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MN5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" y="566928"/>
            <a:ext cx="1082757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Weerstand (R)</a:t>
            </a:r>
          </a:p>
          <a:p>
            <a:pPr lvl="1"/>
            <a:r>
              <a:t>Capaciteit (C)</a:t>
            </a:r>
          </a:p>
          <a:p>
            <a:pPr lvl="1"/>
            <a:r>
              <a:t>Spoel (L)</a:t>
            </a:r>
          </a:p>
          <a:p>
            <a:pPr lvl="1"/>
            <a:r>
              <a:t>Gekoppelde spoelen (K)</a:t>
            </a:r>
          </a:p>
          <a:p>
            <a:pPr lvl="1"/>
            <a:r>
              <a:t>Transmissie lijn</a:t>
            </a:r>
          </a:p>
          <a:p>
            <a:pPr lvl="2"/>
            <a:r>
              <a:t>zonder verliezen(T)</a:t>
            </a:r>
          </a:p>
          <a:p>
            <a:pPr lvl="2"/>
            <a:r>
              <a:t>met verliezen (O,Y,P)</a:t>
            </a:r>
          </a:p>
          <a:p>
            <a:pPr lvl="2"/>
            <a:r>
              <a:t>RC lijnen (U)</a:t>
            </a:r>
          </a:p>
          <a:p>
            <a:pPr lvl="1"/>
            <a:r>
              <a:t>Schakelaars</a:t>
            </a:r>
          </a:p>
          <a:p>
            <a:pPr lvl="2"/>
            <a:r>
              <a:t>gecontrolleerd door spanning (S)</a:t>
            </a:r>
          </a:p>
          <a:p>
            <a:pPr lvl="2"/>
            <a:r>
              <a:t>gecontrolleerd door stroom (W)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passieve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MP1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3.50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MP2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3.50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MP3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3.50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MP4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w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3.50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Diodes (D)</a:t>
            </a:r>
          </a:p>
          <a:p>
            <a:pPr lvl="1"/>
            <a:r>
              <a:t>Bipolaire transistors (Q)</a:t>
            </a:r>
          </a:p>
          <a:p>
            <a:pPr lvl="1"/>
            <a:r>
              <a:t>MOS transistors (M)</a:t>
            </a:r>
          </a:p>
          <a:p>
            <a:pPr lvl="1"/>
            <a:r>
              <a:t>JFET (J)</a:t>
            </a:r>
          </a:p>
          <a:p>
            <a:pPr lvl="1"/>
            <a:r>
              <a:t>MESFET (Z)</a:t>
            </a:r>
          </a:p>
          <a:p>
            <a:pPr lvl="1"/>
            <a:r>
              <a:t>code models (A)</a:t>
            </a:r>
          </a:p>
          <a:p>
            <a:pPr lvl="1"/>
            <a:r>
              <a:t>subcircuits (X)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active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NMOS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LEVEL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VTO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0.50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KP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90.000E-6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LAMBDA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0.001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PMOS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LEVEL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VTO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-</a:t>
            </a:r>
            <a:r>
              <a:rPr sz="1400">
                <a:solidFill>
                  <a:srgbClr val="000000"/>
                </a:solidFill>
                <a:latin typeface="Courier New"/>
              </a:rPr>
              <a:t>0.45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KP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55.000E-6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LAMBDA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0.001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Simulatie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5" y="566928"/>
            <a:ext cx="1122197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Onafhankelijke spanningsbron (V)</a:t>
            </a:r>
          </a:p>
          <a:p>
            <a:pPr lvl="1"/>
            <a:r>
              <a:t>Onafhankelijke stroombron (I)</a:t>
            </a:r>
          </a:p>
          <a:p>
            <a:pPr lvl="1"/>
            <a:r>
              <a:t>Spanningsgecontrolleerde spanningsbron (E)</a:t>
            </a:r>
          </a:p>
          <a:p>
            <a:pPr lvl="1"/>
            <a:r>
              <a:t>Spanningsgecontrolleerde stroombron (G)</a:t>
            </a:r>
          </a:p>
          <a:p>
            <a:pPr lvl="1"/>
            <a:r>
              <a:t>Stroomgecontrolleerde spanningsbron (H)</a:t>
            </a:r>
          </a:p>
          <a:p>
            <a:pPr lvl="1"/>
            <a:r>
              <a:t>Stroomgecontrolleerde stroombron (F)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Onafhankelijke en afhankelijke spanningsbronnen en stroombronnen</a:t>
            </a:r>
            <a:endParaRPr sz="25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operating point analyse (.op)</a:t>
            </a:r>
          </a:p>
          <a:p>
            <a:pPr lvl="1"/>
            <a:r>
              <a:t>Niet-lineare DC analyse  (.dc)</a:t>
            </a:r>
          </a:p>
          <a:p>
            <a:pPr lvl="1"/>
            <a:r>
              <a:t>Niet-lineare transient analyse (.tran)</a:t>
            </a:r>
          </a:p>
          <a:p>
            <a:pPr lvl="1"/>
            <a:r>
              <a:t>Lineare klein signaal AC Analyse (.ac)</a:t>
            </a:r>
          </a:p>
          <a:p>
            <a:pPr lvl="1"/>
            <a:r>
              <a:t>pool en zero analyse (.pz)</a:t>
            </a:r>
          </a:p>
          <a:p>
            <a:pPr lvl="1"/>
            <a:r>
              <a:t>Noise analyse (.noise)</a:t>
            </a:r>
          </a:p>
          <a:p>
            <a:pPr lvl="1"/>
            <a:r>
              <a:t>Sensitiviteit analyse (.sens)</a:t>
            </a:r>
          </a:p>
          <a:p>
            <a:pPr lvl="1"/>
            <a:r>
              <a:t>Klein signaal distortie analysis (.disto)</a:t>
            </a:r>
          </a:p>
          <a:p>
            <a:pPr lvl="1"/>
            <a:r>
              <a:t>Monte-Carlo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Types van analyse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atto (a)  10</a:t>
            </a:r>
            <a:r>
              <a:rPr sz="1800" baseline="45000"/>
              <a:t>-18</a:t>
            </a:r>
          </a:p>
          <a:p>
            <a:pPr lvl="1"/>
            <a:r>
              <a:t>femto (f)  10</a:t>
            </a:r>
            <a:r>
              <a:rPr sz="1800" baseline="45000"/>
              <a:t>-15</a:t>
            </a:r>
          </a:p>
          <a:p>
            <a:pPr lvl="1"/>
            <a:r>
              <a:t>pico (p)  10</a:t>
            </a:r>
            <a:r>
              <a:rPr sz="1800" baseline="45000"/>
              <a:t>-12</a:t>
            </a:r>
          </a:p>
          <a:p>
            <a:pPr lvl="1"/>
            <a:r>
              <a:t>nano (n)  10</a:t>
            </a:r>
            <a:r>
              <a:rPr sz="1800" baseline="45000"/>
              <a:t>-9</a:t>
            </a:r>
          </a:p>
          <a:p>
            <a:pPr lvl="1"/>
            <a:r>
              <a:t>micro (u)  10</a:t>
            </a:r>
            <a:r>
              <a:rPr sz="1800" baseline="45000"/>
              <a:t>-6</a:t>
            </a:r>
          </a:p>
          <a:p>
            <a:pPr lvl="1"/>
            <a:r>
              <a:t>milli (m)  10</a:t>
            </a:r>
            <a:r>
              <a:rPr sz="1800" baseline="45000"/>
              <a:t>-3</a:t>
            </a:r>
          </a:p>
          <a:p>
            <a:pPr lvl="1"/>
            <a:r>
              <a:t>kilo (k)  10</a:t>
            </a:r>
            <a:r>
              <a:rPr sz="1800" baseline="45000"/>
              <a:t>3</a:t>
            </a:r>
          </a:p>
          <a:p>
            <a:pPr lvl="1"/>
            <a:r>
              <a:t>mega (x) of (meg)  10</a:t>
            </a:r>
            <a:r>
              <a:rPr sz="1800" baseline="45000"/>
              <a:t>6</a:t>
            </a:r>
          </a:p>
          <a:p>
            <a:pPr lvl="1"/>
            <a:r>
              <a:t>giga (g)  10</a:t>
            </a:r>
            <a:r>
              <a:rPr sz="1800" baseline="45000"/>
              <a:t>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Eenheden in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96" y="566928"/>
            <a:ext cx="737300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10" y="566928"/>
            <a:ext cx="755758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