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Spice simulatie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Berekening van elektronische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September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CIRCUIT Spice file van een verschilversterker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VDD    1 0 DC=5.0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VPLUS 10 0 DC=2.5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VMIN  11 0 SIN(2.5 50U 1E6) DC=2.5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VB    9 0 DC=1.5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C3     3 0   5.914fF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C4     4 0  14.737fF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C5     5 0  10.124fF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C6     6 0  14.434fF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C8     8 0   7.919fF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C9     9 0  15.257fF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C10   10 0 1.872fF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C11   11 0 1.688fF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C25    1 5  1fF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MN1 3 5 0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MN2 0 5 5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MN3 8 10 4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MN4 0 9 8 0  NMOS w=4.50u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MN5 6 11 8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MP1 1 4 3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MP2 4 4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MP3 1 6 5 1  PMOS w=3.50u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MP4 6 6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NMOS NMOS(LEVEL=1 VTO=0.50 KP=90.000E-6 LAMBDA=0.001)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PMOS PMOS(LEVEL=1 VTO=-0.45 KP=55.000E-6 LAMBDA=0.001)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MN1 3 5 0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MN2 0 5 5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MN3 8 10 4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MN4 0 9 8 0  NMOS w=4.50u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MN5 6 11 8 0 NMOS w=1.50u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63" y="566928"/>
            <a:ext cx="11005073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MP1 1 4 3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MP2 4 4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MP3 1 6 5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MP4 6 6 1 1  PMOS w=3.50u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NMOS NMOS(LEVEL=1 VTO=0.50 KP=90.000E-6 LAMBDA=0.001)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PMOS PMOS(LEVEL=1 VTO=-0.45 KP=55.000E-6 LAMBDA=0.001)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Eenvoudige transistormodellen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Simulatie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1" y="566928"/>
            <a:ext cx="1140593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Inleiding SPICE</a:t>
            </a:r>
            <a:endParaRPr sz="3200" b="1" i="0"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 lvl="1"/>
            <a:r>
              <a:t>SPICE (Simulation Program for Integrated Circuits Emphasis) is een algemene analoge circuit simulator die kan gebruikt worden voor het voorspellen en controleren van het gedrag van circuits.</a:t>
            </a:r>
          </a:p>
          <a:p>
            <a:pPr lvl="1"/>
            <a:r>
              <a:t>Ontwikkeld in de 1970’s in Berkeley</a:t>
            </a:r>
          </a:p>
          <a:p>
            <a:pPr lvl="1"/>
            <a:r>
              <a:t>Op basis van de MNA analyse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Beschikbare passieve componenten</a:t>
            </a:r>
            <a:endParaRPr sz="3200" b="1" i="0"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 lvl="1"/>
            <a:r>
              <a:t>Weerstand (R)</a:t>
            </a:r>
          </a:p>
          <a:p>
            <a:pPr lvl="1"/>
            <a:r>
              <a:t>Capaciteit (C)</a:t>
            </a:r>
          </a:p>
          <a:p>
            <a:pPr lvl="1"/>
            <a:r>
              <a:t>Spoel (L)</a:t>
            </a:r>
          </a:p>
          <a:p>
            <a:pPr lvl="1"/>
            <a:r>
              <a:t>Gekoppelde spoelen (K)</a:t>
            </a:r>
          </a:p>
          <a:p>
            <a:pPr lvl="1"/>
            <a:r>
              <a:t>Transmissie lijn</a:t>
            </a:r>
          </a:p>
          <a:p>
            <a:pPr lvl="2"/>
            <a:r>
              <a:t>zonder verliezen(T)</a:t>
            </a:r>
          </a:p>
          <a:p>
            <a:pPr lvl="2"/>
            <a:r>
              <a:t>met verliezen (O,Y,P)</a:t>
            </a:r>
          </a:p>
          <a:p>
            <a:pPr lvl="2"/>
            <a:r>
              <a:t>RC lijnen (U)</a:t>
            </a:r>
          </a:p>
          <a:p>
            <a:pPr lvl="1"/>
            <a:r>
              <a:t>Schakelaars</a:t>
            </a:r>
          </a:p>
          <a:p>
            <a:pPr lvl="2"/>
            <a:r>
              <a:t>gecontrolleerd door spanning (S)</a:t>
            </a:r>
          </a:p>
          <a:p>
            <a:pPr lvl="2"/>
            <a:r>
              <a:t>gecontrolleerd door stroom (W)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Beschikbare active componenten</a:t>
            </a:r>
            <a:endParaRPr sz="3200" b="1" i="0"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 lvl="1"/>
            <a:r>
              <a:t>Diodes (D)</a:t>
            </a:r>
          </a:p>
          <a:p>
            <a:pPr lvl="1"/>
            <a:r>
              <a:t>Bipolaire transistors (Q)</a:t>
            </a:r>
          </a:p>
          <a:p>
            <a:pPr lvl="1"/>
            <a:r>
              <a:t>MOS transistors (M)</a:t>
            </a:r>
          </a:p>
          <a:p>
            <a:pPr lvl="1"/>
            <a:r>
              <a:t>JFET (J)</a:t>
            </a:r>
          </a:p>
          <a:p>
            <a:pPr lvl="1"/>
            <a:r>
              <a:t>MESFET (Z)</a:t>
            </a:r>
          </a:p>
          <a:p>
            <a:pPr lvl="1"/>
            <a:r>
              <a:t>code models (A)</a:t>
            </a:r>
          </a:p>
          <a:p>
            <a:pPr lvl="1"/>
            <a:r>
              <a:t>subcircuits (X)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500" b="1" i="0">
                <a:latin typeface="Arial"/>
              </a:rPr>
              <a:t>Onafhankelijke en afhankelijke spanningsbronnen en stroombronnen</a:t>
            </a:r>
            <a:endParaRPr sz="2500" b="1" i="0"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 lvl="1"/>
            <a:r>
              <a:t>Onafhankelijke spanningsbron (V)</a:t>
            </a:r>
          </a:p>
          <a:p>
            <a:pPr lvl="1"/>
            <a:r>
              <a:t>Onafhankelijke stroombron (I)</a:t>
            </a:r>
          </a:p>
          <a:p>
            <a:pPr lvl="1"/>
            <a:r>
              <a:t>Spanningsgecontrolleerde spanningsbron (E)</a:t>
            </a:r>
          </a:p>
          <a:p>
            <a:pPr lvl="1"/>
            <a:r>
              <a:t>Spanningsgecontrolleerde stroombron (G)</a:t>
            </a:r>
          </a:p>
          <a:p>
            <a:pPr lvl="1"/>
            <a:r>
              <a:t>Stroomgecontrolleerde spanningsbron (H)</a:t>
            </a:r>
          </a:p>
          <a:p>
            <a:pPr lvl="1"/>
            <a:r>
              <a:t>Stroomgecontrolleerde stroombron (F)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Types van analyse</a:t>
            </a:r>
            <a:endParaRPr sz="3200" b="1" i="0"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 lvl="1"/>
            <a:r>
              <a:t>Operating point analyse (.op)</a:t>
            </a:r>
          </a:p>
          <a:p>
            <a:pPr lvl="1"/>
            <a:r>
              <a:t>Niet-lineare DC analyse  (.dc)</a:t>
            </a:r>
          </a:p>
          <a:p>
            <a:pPr lvl="1"/>
            <a:r>
              <a:t>Niet-lineare transient analyse (.tran)</a:t>
            </a:r>
          </a:p>
          <a:p>
            <a:pPr lvl="1"/>
            <a:r>
              <a:t>Lineare klein signaal AC Analyse (.ac)</a:t>
            </a:r>
          </a:p>
          <a:p>
            <a:pPr lvl="1"/>
            <a:r>
              <a:t>Pool en zero analyse (.pz)</a:t>
            </a:r>
          </a:p>
          <a:p>
            <a:pPr lvl="1"/>
            <a:r>
              <a:t>Noise analyse (.noise)</a:t>
            </a:r>
          </a:p>
          <a:p>
            <a:pPr lvl="1"/>
            <a:r>
              <a:t>Sensitiviteit analyse (.sens)</a:t>
            </a:r>
          </a:p>
          <a:p>
            <a:pPr lvl="1"/>
            <a:r>
              <a:t>Klein signaal distortie analysis (.disto)</a:t>
            </a:r>
          </a:p>
          <a:p>
            <a:pPr lvl="1"/>
            <a:r>
              <a:t>Monte-Carlo analyse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Eenheden in spice</a:t>
            </a:r>
            <a:endParaRPr sz="3200" b="1" i="0"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 lvl="1"/>
            <a:r>
              <a:t>atto (a)  10</a:t>
            </a:r>
            <a:r>
              <a:rPr sz="1800" baseline="45000"/>
              <a:t>-18</a:t>
            </a:r>
          </a:p>
          <a:p>
            <a:pPr lvl="1"/>
            <a:r>
              <a:t>femto (f)  10</a:t>
            </a:r>
            <a:r>
              <a:rPr sz="1800" baseline="45000"/>
              <a:t>-15</a:t>
            </a:r>
          </a:p>
          <a:p>
            <a:pPr lvl="1"/>
            <a:r>
              <a:t>pico (p)  10</a:t>
            </a:r>
            <a:r>
              <a:rPr sz="1800" baseline="45000"/>
              <a:t>-12</a:t>
            </a:r>
          </a:p>
          <a:p>
            <a:pPr lvl="1"/>
            <a:r>
              <a:t>nano (n)  10</a:t>
            </a:r>
            <a:r>
              <a:rPr sz="1800" baseline="45000"/>
              <a:t>-9</a:t>
            </a:r>
          </a:p>
          <a:p>
            <a:pPr lvl="1"/>
            <a:r>
              <a:t>micro (u)  10</a:t>
            </a:r>
            <a:r>
              <a:rPr sz="1800" baseline="45000"/>
              <a:t>-6</a:t>
            </a:r>
          </a:p>
          <a:p>
            <a:pPr lvl="1"/>
            <a:r>
              <a:t>milli (m)  10</a:t>
            </a:r>
            <a:r>
              <a:rPr sz="1800" baseline="45000"/>
              <a:t>-3</a:t>
            </a:r>
          </a:p>
          <a:p>
            <a:pPr lvl="1"/>
            <a:r>
              <a:t>kilo (k)  10</a:t>
            </a:r>
            <a:r>
              <a:rPr sz="1800" baseline="45000"/>
              <a:t>3</a:t>
            </a:r>
          </a:p>
          <a:p>
            <a:pPr lvl="1"/>
            <a:r>
              <a:t>mega (x) of (meg)  10</a:t>
            </a:r>
            <a:r>
              <a:rPr sz="1800" baseline="45000"/>
              <a:t>6</a:t>
            </a:r>
          </a:p>
          <a:p>
            <a:pPr lvl="1"/>
            <a:r>
              <a:t>giga (g)  10</a:t>
            </a:r>
            <a:r>
              <a:rPr sz="1800" baseline="45000"/>
              <a:t>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62" y="566928"/>
            <a:ext cx="749387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62" y="566928"/>
            <a:ext cx="7681475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