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24"/>
  </p:notesMasterIdLst>
  <p:handoutMasterIdLst>
    <p:handoutMasterId r:id="rId25"/>
  </p:handoutMasterIdLst>
  <p:sldIdLst>
    <p:sldId id="782" r:id="rId2"/>
    <p:sldId id="783" r:id="rId3"/>
    <p:sldId id="272" r:id="rId4"/>
    <p:sldId id="786" r:id="rId5"/>
    <p:sldId id="789" r:id="rId6"/>
    <p:sldId id="790" r:id="rId7"/>
    <p:sldId id="787" r:id="rId8"/>
    <p:sldId id="788" r:id="rId9"/>
    <p:sldId id="279" r:id="rId10"/>
    <p:sldId id="280" r:id="rId11"/>
    <p:sldId id="281" r:id="rId12"/>
    <p:sldId id="784" r:id="rId13"/>
    <p:sldId id="785" r:id="rId14"/>
    <p:sldId id="791" r:id="rId15"/>
    <p:sldId id="792" r:id="rId16"/>
    <p:sldId id="793" r:id="rId17"/>
    <p:sldId id="794" r:id="rId18"/>
    <p:sldId id="795" r:id="rId19"/>
    <p:sldId id="796" r:id="rId20"/>
    <p:sldId id="799" r:id="rId21"/>
    <p:sldId id="800" r:id="rId22"/>
    <p:sldId id="797" r:id="rId23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23" userDrawn="1">
          <p15:clr>
            <a:srgbClr val="A4A3A4"/>
          </p15:clr>
        </p15:guide>
        <p15:guide id="4" pos="7257" userDrawn="1">
          <p15:clr>
            <a:srgbClr val="A4A3A4"/>
          </p15:clr>
        </p15:guide>
        <p15:guide id="5" orient="horz" pos="255" userDrawn="1">
          <p15:clr>
            <a:srgbClr val="A4A3A4"/>
          </p15:clr>
        </p15:guide>
        <p15:guide id="6" orient="horz" pos="4042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orient="horz" pos="2161" userDrawn="1">
          <p15:clr>
            <a:srgbClr val="A4A3A4"/>
          </p15:clr>
        </p15:guide>
        <p15:guide id="9" orient="horz" pos="4077" userDrawn="1">
          <p15:clr>
            <a:srgbClr val="A4A3A4"/>
          </p15:clr>
        </p15:guide>
        <p15:guide id="10" pos="300" userDrawn="1">
          <p15:clr>
            <a:srgbClr val="A4A3A4"/>
          </p15:clr>
        </p15:guide>
        <p15:guide id="11" pos="7321" userDrawn="1">
          <p15:clr>
            <a:srgbClr val="A4A3A4"/>
          </p15:clr>
        </p15:guide>
        <p15:guide id="12" orient="horz" pos="2154" userDrawn="1">
          <p15:clr>
            <a:srgbClr val="A4A3A4"/>
          </p15:clr>
        </p15:guide>
        <p15:guide id="13" orient="horz" pos="27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BDC6"/>
    <a:srgbClr val="47CFFF"/>
    <a:srgbClr val="9999FF"/>
    <a:srgbClr val="008080"/>
    <a:srgbClr val="00CC99"/>
    <a:srgbClr val="006F96"/>
    <a:srgbClr val="00B050"/>
    <a:srgbClr val="6600CC"/>
    <a:srgbClr val="008000"/>
    <a:srgbClr val="045A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80" autoAdjust="0"/>
    <p:restoredTop sz="87081" autoAdjust="0"/>
  </p:normalViewPr>
  <p:slideViewPr>
    <p:cSldViewPr snapToGrid="0" showGuides="1">
      <p:cViewPr varScale="1">
        <p:scale>
          <a:sx n="93" d="100"/>
          <a:sy n="93" d="100"/>
        </p:scale>
        <p:origin x="1260" y="90"/>
      </p:cViewPr>
      <p:guideLst>
        <p:guide orient="horz" pos="2160"/>
        <p:guide pos="3840"/>
        <p:guide pos="423"/>
        <p:guide pos="7257"/>
        <p:guide orient="horz" pos="255"/>
        <p:guide orient="horz" pos="4042"/>
        <p:guide pos="575"/>
        <p:guide orient="horz" pos="2161"/>
        <p:guide orient="horz" pos="4077"/>
        <p:guide pos="300"/>
        <p:guide pos="7321"/>
        <p:guide orient="horz" pos="2154"/>
        <p:guide orient="horz" pos="27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6" d="100"/>
        <a:sy n="56" d="100"/>
      </p:scale>
      <p:origin x="0" y="-1440"/>
    </p:cViewPr>
  </p:sorterViewPr>
  <p:notesViewPr>
    <p:cSldViewPr snapToGrid="0" showGuides="1">
      <p:cViewPr varScale="1">
        <p:scale>
          <a:sx n="73" d="100"/>
          <a:sy n="73" d="100"/>
        </p:scale>
        <p:origin x="2160" y="84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7137" cy="512222"/>
          </a:xfrm>
          <a:prstGeom prst="rect">
            <a:avLst/>
          </a:prstGeom>
        </p:spPr>
        <p:txBody>
          <a:bodyPr vert="horz" lIns="94747" tIns="47374" rIns="94747" bIns="4737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0507" y="0"/>
            <a:ext cx="3077137" cy="512222"/>
          </a:xfrm>
          <a:prstGeom prst="rect">
            <a:avLst/>
          </a:prstGeom>
        </p:spPr>
        <p:txBody>
          <a:bodyPr vert="horz" lIns="94747" tIns="47374" rIns="94747" bIns="47374" rtlCol="0"/>
          <a:lstStyle>
            <a:lvl1pPr algn="r">
              <a:defRPr sz="1300"/>
            </a:lvl1pPr>
          </a:lstStyle>
          <a:p>
            <a:fld id="{CD1AFDC7-2E55-4F56-9B43-6395A27ECF41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720756"/>
            <a:ext cx="3077137" cy="512222"/>
          </a:xfrm>
          <a:prstGeom prst="rect">
            <a:avLst/>
          </a:prstGeom>
        </p:spPr>
        <p:txBody>
          <a:bodyPr vert="horz" lIns="94747" tIns="47374" rIns="94747" bIns="4737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0507" y="9720756"/>
            <a:ext cx="3077137" cy="512222"/>
          </a:xfrm>
          <a:prstGeom prst="rect">
            <a:avLst/>
          </a:prstGeom>
        </p:spPr>
        <p:txBody>
          <a:bodyPr vert="horz" lIns="94747" tIns="47374" rIns="94747" bIns="47374" rtlCol="0" anchor="b"/>
          <a:lstStyle>
            <a:lvl1pPr algn="r">
              <a:defRPr sz="1300"/>
            </a:lvl1pPr>
          </a:lstStyle>
          <a:p>
            <a:fld id="{BD076774-B9A3-41E8-A788-5149F7B45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2245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6363" cy="513508"/>
          </a:xfrm>
          <a:prstGeom prst="rect">
            <a:avLst/>
          </a:prstGeom>
        </p:spPr>
        <p:txBody>
          <a:bodyPr vert="horz" lIns="94747" tIns="47374" rIns="94747" bIns="4737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5" y="2"/>
            <a:ext cx="3076363" cy="513508"/>
          </a:xfrm>
          <a:prstGeom prst="rect">
            <a:avLst/>
          </a:prstGeom>
        </p:spPr>
        <p:txBody>
          <a:bodyPr vert="horz" lIns="94747" tIns="47374" rIns="94747" bIns="47374" rtlCol="0"/>
          <a:lstStyle>
            <a:lvl1pPr algn="r">
              <a:defRPr sz="1300"/>
            </a:lvl1pPr>
          </a:lstStyle>
          <a:p>
            <a:fld id="{3BEF78F0-A6D7-4324-95D4-865CC9072AAE}" type="datetimeFigureOut">
              <a:rPr lang="ko-KR" altLang="en-US" smtClean="0"/>
              <a:pPr/>
              <a:t>2022-07-25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47" tIns="47374" rIns="94747" bIns="4737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1" y="4925409"/>
            <a:ext cx="5679440" cy="4029879"/>
          </a:xfrm>
          <a:prstGeom prst="rect">
            <a:avLst/>
          </a:prstGeom>
        </p:spPr>
        <p:txBody>
          <a:bodyPr vert="horz" lIns="94747" tIns="47374" rIns="94747" bIns="47374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3507"/>
          </a:xfrm>
          <a:prstGeom prst="rect">
            <a:avLst/>
          </a:prstGeom>
        </p:spPr>
        <p:txBody>
          <a:bodyPr vert="horz" lIns="94747" tIns="47374" rIns="94747" bIns="4737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3507"/>
          </a:xfrm>
          <a:prstGeom prst="rect">
            <a:avLst/>
          </a:prstGeom>
        </p:spPr>
        <p:txBody>
          <a:bodyPr vert="horz" lIns="94747" tIns="47374" rIns="94747" bIns="47374" rtlCol="0" anchor="b"/>
          <a:lstStyle>
            <a:lvl1pPr algn="r">
              <a:defRPr sz="1300"/>
            </a:lvl1pPr>
          </a:lstStyle>
          <a:p>
            <a:fld id="{70D5AAE5-4DDA-4DA5-85F8-9672188588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6803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9B648E-FBBD-462A-8883-E15BBFBE699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0152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EB1E-4365-4FF7-9AB2-063D43879E08}" type="datetime1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481A-5F3E-49BA-BFEF-2C03739116B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91FEB0-5CCE-0C2F-3C00-5A49879C35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851" y="206026"/>
            <a:ext cx="966686" cy="2676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453502C-DE48-3B6F-F4AB-492F14EC09B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74" y="157803"/>
            <a:ext cx="1163894" cy="32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0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DD19-7031-4821-B6BC-65CADA227E98}" type="datetime1">
              <a:rPr lang="ko-KR" altLang="en-US" smtClean="0"/>
              <a:t>2022-07-25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8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2521-BE2C-46C7-87FA-24E16E03A229}" type="datetime1">
              <a:rPr lang="ko-KR" altLang="en-US" smtClean="0"/>
              <a:t>2022-07-25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93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B2C1-28B0-4688-93F3-EAE06AA6988E}" type="datetime1">
              <a:rPr lang="ko-KR" altLang="en-US" smtClean="0"/>
              <a:t>2022-07-25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905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19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  <a:lvl2pPr>
              <a:defRPr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2pPr>
            <a:lvl3pPr>
              <a:defRPr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3pPr>
            <a:lvl4pPr>
              <a:defRPr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4pPr>
            <a:lvl5pPr>
              <a:defRPr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AA55-1371-42E2-82E5-93D28ECFFF1C}" type="datetime1">
              <a:rPr lang="ko-KR" altLang="en-US" smtClean="0"/>
              <a:t>2022-07-25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8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1925-63F8-48B1-8B34-6AD5EF78AAAB}" type="datetime1">
              <a:rPr lang="ko-KR" altLang="en-US" smtClean="0"/>
              <a:t>2022-07-25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893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918B-F3B4-442B-8ED9-D11760D049D7}" type="datetime1">
              <a:rPr lang="ko-KR" altLang="en-US" smtClean="0"/>
              <a:t>2022-07-25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20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40AA-A53E-4B2D-97B6-16C9985F306B}" type="datetime1">
              <a:rPr lang="ko-KR" altLang="en-US" smtClean="0"/>
              <a:t>2022-07-25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7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93A3-EA49-473E-A35A-B7FF3563F613}" type="datetime1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DC99-F44E-46BF-8DE4-E8E488DFA4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31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직선 연결선 43"/>
          <p:cNvCxnSpPr/>
          <p:nvPr userDrawn="1"/>
        </p:nvCxnSpPr>
        <p:spPr>
          <a:xfrm>
            <a:off x="0" y="1132458"/>
            <a:ext cx="12192000" cy="0"/>
          </a:xfrm>
          <a:prstGeom prst="line">
            <a:avLst/>
          </a:prstGeom>
          <a:ln w="38100">
            <a:solidFill>
              <a:srgbClr val="006F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림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241" y="6418885"/>
            <a:ext cx="1360079" cy="410856"/>
          </a:xfrm>
          <a:prstGeom prst="rect">
            <a:avLst/>
          </a:prstGeom>
        </p:spPr>
      </p:pic>
      <p:sp>
        <p:nvSpPr>
          <p:cNvPr id="54" name="Title 1"/>
          <p:cNvSpPr>
            <a:spLocks noGrp="1"/>
          </p:cNvSpPr>
          <p:nvPr userDrawn="1">
            <p:ph type="title"/>
          </p:nvPr>
        </p:nvSpPr>
        <p:spPr>
          <a:xfrm>
            <a:off x="839788" y="365126"/>
            <a:ext cx="10515600" cy="679904"/>
          </a:xfrm>
        </p:spPr>
        <p:txBody>
          <a:bodyPr>
            <a:normAutofit/>
          </a:bodyPr>
          <a:lstStyle>
            <a:lvl1pPr>
              <a:defRPr sz="32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30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2BDD-0DB7-4F6A-9317-8D579587F9EF}" type="datetime1">
              <a:rPr lang="ko-KR" altLang="en-US" smtClean="0"/>
              <a:t>2022-07-25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57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78568" y="6356350"/>
            <a:ext cx="180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7B233-F148-4C41-8EF6-53EBE538393D}" type="datetime1">
              <a:rPr lang="ko-KR" altLang="en-US" smtClean="0"/>
              <a:t>2022-07-25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2215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C7A85B-6ED3-1277-D225-A1E2F3B7BFD1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851" y="6417987"/>
            <a:ext cx="966686" cy="2676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E1C3715-D106-2928-998A-FA07FED3B74C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74" y="6369764"/>
            <a:ext cx="1163894" cy="32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6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KoPub돋움체 Bold" panose="00000800000000000000" pitchFamily="2" charset="-127"/>
          <a:ea typeface="KoPub돋움체 Bold" panose="000008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oPub돋움체 Medium" panose="00000600000000000000" pitchFamily="2" charset="-127"/>
          <a:ea typeface="KoPub돋움체 Medium" panose="000006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oPub돋움체 Medium" panose="00000600000000000000" pitchFamily="2" charset="-127"/>
          <a:ea typeface="KoPub돋움체 Medium" panose="000006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 Medium" panose="00000600000000000000" pitchFamily="2" charset="-127"/>
          <a:ea typeface="KoPub돋움체 Medium" panose="000006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KoPub돋움체 Medium" panose="00000600000000000000" pitchFamily="2" charset="-127"/>
          <a:ea typeface="KoPub돋움체 Medium" panose="000006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KoPub돋움체 Medium" panose="00000600000000000000" pitchFamily="2" charset="-127"/>
          <a:ea typeface="KoPub돋움체 Medium" panose="000006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ABZPOQvUdalvA3h33FjH1sd60TPCcsX1?usp=sharing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kosis.kr/index/index.do" TargetMode="External"/><Relationship Id="rId2" Type="http://schemas.openxmlformats.org/officeDocument/2006/relationships/hyperlink" Target="https://www.data.go.kr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culture.go.kr/data/main/main.do" TargetMode="External"/><Relationship Id="rId5" Type="http://schemas.openxmlformats.org/officeDocument/2006/relationships/hyperlink" Target="http://www.nsdi.go.kr/lxportal/?menuno=2679" TargetMode="External"/><Relationship Id="rId4" Type="http://schemas.openxmlformats.org/officeDocument/2006/relationships/hyperlink" Target="https://data.kma.go.kr/cmmn/main.do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torsnews.co.kr/news/articleView.html?idxno=143810" TargetMode="External"/><Relationship Id="rId2" Type="http://schemas.openxmlformats.org/officeDocument/2006/relationships/hyperlink" Target="https://www.medric.or.kr/Uploads/BLibrary/%EA%B1%B4%EA%B0%95%EB%B3%B4%ED%97%98%EC%97%B0%EA%B5%AC%EC%9B%90%20Issue%20Report_%EA%B3%B5%EA%B3%B5%EC%9D%98%EB%A3%8C%20%ED%99%95%EC%B6%A9%EC%9D%98%20%ED%95%84%EC%9A%94%EC%84%B1%EA%B3%BC%20%EC%A0%84%EB%9E%B5.pdf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pandas.pydata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ew-blue.tistory.com/62" TargetMode="External"/><Relationship Id="rId2" Type="http://schemas.openxmlformats.org/officeDocument/2006/relationships/hyperlink" Target="http://newsjel.ly/archives/newsjelly-report/public-data-report/6355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nullfull.kr/" TargetMode="External"/><Relationship Id="rId4" Type="http://schemas.openxmlformats.org/officeDocument/2006/relationships/hyperlink" Target="https://www.codefor.kr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E53C3263-24BC-43AE-AB1E-03E918F27B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1824" b="4532"/>
          <a:stretch>
            <a:fillRect/>
          </a:stretch>
        </p:blipFill>
        <p:spPr>
          <a:xfrm>
            <a:off x="-25390" y="4490927"/>
            <a:ext cx="12217390" cy="239721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직사각형 8"/>
          <p:cNvSpPr/>
          <p:nvPr/>
        </p:nvSpPr>
        <p:spPr>
          <a:xfrm>
            <a:off x="1626455" y="2600557"/>
            <a:ext cx="9315395" cy="473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1066715">
              <a:lnSpc>
                <a:spcPts val="28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40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40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빅데이터분석 특강 </a:t>
            </a:r>
            <a:r>
              <a:rPr lang="en-US" altLang="ko-KR" sz="4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40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01811" y="3990307"/>
            <a:ext cx="53646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/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삼육대학교 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청원고등학교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27812" y="844406"/>
            <a:ext cx="64492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gradFill>
                  <a:gsLst>
                    <a:gs pos="98000">
                      <a:srgbClr val="00B0F0">
                        <a:lumMod val="65000"/>
                      </a:srgbClr>
                    </a:gs>
                    <a:gs pos="50000">
                      <a:srgbClr val="0070C0">
                        <a:lumMod val="89000"/>
                        <a:lumOff val="11000"/>
                      </a:srgbClr>
                    </a:gs>
                    <a:gs pos="3000">
                      <a:srgbClr val="00B0F0">
                        <a:lumMod val="79000"/>
                        <a:lumOff val="21000"/>
                      </a:srgb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[2022</a:t>
            </a:r>
            <a:r>
              <a:rPr lang="ko-KR" altLang="en-US" sz="2800" b="1" dirty="0">
                <a:gradFill>
                  <a:gsLst>
                    <a:gs pos="98000">
                      <a:srgbClr val="00B0F0">
                        <a:lumMod val="65000"/>
                      </a:srgbClr>
                    </a:gs>
                    <a:gs pos="50000">
                      <a:srgbClr val="0070C0">
                        <a:lumMod val="89000"/>
                        <a:lumOff val="11000"/>
                      </a:srgbClr>
                    </a:gs>
                    <a:gs pos="3000">
                      <a:srgbClr val="00B0F0">
                        <a:lumMod val="79000"/>
                        <a:lumOff val="21000"/>
                      </a:srgb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년 고교교육 </a:t>
            </a:r>
            <a:r>
              <a:rPr lang="ko-KR" altLang="en-US" sz="2800" b="1" dirty="0" err="1">
                <a:gradFill>
                  <a:gsLst>
                    <a:gs pos="98000">
                      <a:srgbClr val="00B0F0">
                        <a:lumMod val="65000"/>
                      </a:srgbClr>
                    </a:gs>
                    <a:gs pos="50000">
                      <a:srgbClr val="0070C0">
                        <a:lumMod val="89000"/>
                        <a:lumOff val="11000"/>
                      </a:srgbClr>
                    </a:gs>
                    <a:gs pos="3000">
                      <a:srgbClr val="00B0F0">
                        <a:lumMod val="79000"/>
                        <a:lumOff val="21000"/>
                      </a:srgb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기여대학</a:t>
            </a:r>
            <a:r>
              <a:rPr lang="ko-KR" altLang="en-US" sz="2800" b="1" dirty="0">
                <a:gradFill>
                  <a:gsLst>
                    <a:gs pos="98000">
                      <a:srgbClr val="00B0F0">
                        <a:lumMod val="65000"/>
                      </a:srgbClr>
                    </a:gs>
                    <a:gs pos="50000">
                      <a:srgbClr val="0070C0">
                        <a:lumMod val="89000"/>
                        <a:lumOff val="11000"/>
                      </a:srgbClr>
                    </a:gs>
                    <a:gs pos="3000">
                      <a:srgbClr val="00B0F0">
                        <a:lumMod val="79000"/>
                        <a:lumOff val="21000"/>
                      </a:srgb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지원사업</a:t>
            </a:r>
            <a:r>
              <a:rPr lang="en-US" altLang="ko-KR" sz="2800" b="1" dirty="0">
                <a:gradFill>
                  <a:gsLst>
                    <a:gs pos="98000">
                      <a:srgbClr val="00B0F0">
                        <a:lumMod val="65000"/>
                      </a:srgbClr>
                    </a:gs>
                    <a:gs pos="50000">
                      <a:srgbClr val="0070C0">
                        <a:lumMod val="89000"/>
                        <a:lumOff val="11000"/>
                      </a:srgbClr>
                    </a:gs>
                    <a:gs pos="3000">
                      <a:srgbClr val="00B0F0">
                        <a:lumMod val="79000"/>
                        <a:lumOff val="21000"/>
                      </a:srgb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2800" b="1" dirty="0">
                <a:gradFill>
                  <a:gsLst>
                    <a:gs pos="98000">
                      <a:srgbClr val="00B0F0">
                        <a:lumMod val="65000"/>
                      </a:srgbClr>
                    </a:gs>
                    <a:gs pos="50000">
                      <a:srgbClr val="0070C0">
                        <a:lumMod val="89000"/>
                        <a:lumOff val="11000"/>
                      </a:srgbClr>
                    </a:gs>
                    <a:gs pos="3000">
                      <a:srgbClr val="00B0F0">
                        <a:lumMod val="79000"/>
                        <a:lumOff val="21000"/>
                      </a:srgb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344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F0C66-123F-244F-A885-4B6A9D69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데이터 분석 단계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62788-E6C7-5A44-A29E-7D46CE0B1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" y="2989766"/>
            <a:ext cx="11399520" cy="366788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통계적 추론</a:t>
            </a:r>
            <a:r>
              <a:rPr lang="en-US" altLang="ko-KR" sz="2000" dirty="0"/>
              <a:t>,</a:t>
            </a:r>
            <a:r>
              <a:rPr lang="ko-KR" altLang="en-US" sz="2000" dirty="0"/>
              <a:t> 예측</a:t>
            </a:r>
            <a:endParaRPr lang="en-US" altLang="ko-KR" sz="2000" dirty="0"/>
          </a:p>
          <a:p>
            <a:pPr lvl="1"/>
            <a:r>
              <a:rPr lang="ko-KR" altLang="en-US" sz="1800" dirty="0"/>
              <a:t>통계적인 결론</a:t>
            </a:r>
            <a:r>
              <a:rPr lang="en-US" altLang="ko-KR" sz="1800"/>
              <a:t>,</a:t>
            </a:r>
            <a:r>
              <a:rPr lang="ko-KR" altLang="en-US" sz="1800"/>
              <a:t> 예측 모델 만들기</a:t>
            </a:r>
            <a:endParaRPr lang="en-US" altLang="ko-KR" sz="1800"/>
          </a:p>
          <a:p>
            <a:pPr lvl="1"/>
            <a:endParaRPr lang="en-US" altLang="ko-KR" sz="1400" b="0" i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212121"/>
                </a:solidFill>
                <a:latin typeface="Roboto" panose="02000000000000000000" pitchFamily="2" charset="0"/>
              </a:rPr>
              <a:t>모델 종류 </a:t>
            </a:r>
            <a:endParaRPr lang="en-US" altLang="ko-KR" sz="200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lvl="1"/>
            <a:r>
              <a:rPr lang="ko-KR" altLang="en-US" sz="18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통계 모델</a:t>
            </a:r>
          </a:p>
          <a:p>
            <a:pPr marL="1200150" lvl="2" indent="-285750"/>
            <a:r>
              <a:rPr lang="ko-KR" altLang="en-US" sz="18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기술통계 </a:t>
            </a:r>
            <a:r>
              <a:rPr lang="en-US" altLang="ko-KR" sz="18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ko-KR" altLang="en-US" sz="18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데이터가 가진 일반적인 특성</a:t>
            </a:r>
            <a:r>
              <a:rPr lang="en-US" altLang="ko-KR" sz="18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ko-KR" altLang="en-US" sz="18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빈도수</a:t>
            </a:r>
            <a:r>
              <a:rPr lang="en-US" altLang="ko-KR" sz="18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8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비율</a:t>
            </a:r>
            <a:r>
              <a:rPr lang="en-US" altLang="ko-KR" sz="18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8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평균</a:t>
            </a:r>
            <a:r>
              <a:rPr lang="en-US" altLang="ko-KR" sz="18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8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표준편차 등</a:t>
            </a:r>
            <a:r>
              <a:rPr lang="en-US" altLang="ko-KR" sz="18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pPr marL="1200150" lvl="2" indent="-285750"/>
            <a:r>
              <a:rPr lang="ko-KR" altLang="en-US" sz="18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추론통계 </a:t>
            </a:r>
            <a:r>
              <a:rPr lang="en-US" altLang="ko-KR" sz="18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ko-KR" altLang="en-US" sz="18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표본분석을 토대로 모집단의 특성을 추론</a:t>
            </a:r>
            <a:r>
              <a:rPr lang="en-US" altLang="ko-KR" sz="18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ko-KR" altLang="en-US" sz="18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분산</a:t>
            </a:r>
            <a:r>
              <a:rPr lang="en-US" altLang="ko-KR" sz="18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8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상관</a:t>
            </a:r>
            <a:r>
              <a:rPr lang="en-US" altLang="ko-KR" sz="18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8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회귀 등</a:t>
            </a:r>
            <a:r>
              <a:rPr lang="en-US" altLang="ko-KR" sz="18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pPr lvl="1"/>
            <a:r>
              <a:rPr lang="ko-KR" altLang="en-US" sz="18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데이터 마이닝 모델 </a:t>
            </a:r>
            <a:r>
              <a:rPr lang="en-US" altLang="ko-KR" sz="18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ko-KR" altLang="en-US" sz="18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대규모 데이터에 숨어있는 패턴 발견 및 규칙 발견</a:t>
            </a:r>
            <a:r>
              <a:rPr lang="en-US" altLang="ko-KR" sz="18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ko-KR" altLang="en-US" sz="18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군집</a:t>
            </a:r>
            <a:r>
              <a:rPr lang="en-US" altLang="ko-KR" sz="18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8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연관</a:t>
            </a:r>
            <a:r>
              <a:rPr lang="en-US" altLang="ko-KR" sz="18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8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분류</a:t>
            </a:r>
            <a:r>
              <a:rPr lang="en-US" altLang="ko-KR" sz="18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8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예측 등</a:t>
            </a:r>
            <a:r>
              <a:rPr lang="en-US" altLang="ko-KR" sz="18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pPr lvl="1"/>
            <a:r>
              <a:rPr lang="ko-KR" altLang="en-US" sz="18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텍스트 마이닝 모델 </a:t>
            </a:r>
            <a:r>
              <a:rPr lang="en-US" altLang="ko-KR" sz="18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ko-KR" altLang="en-US" sz="18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텍스트 기반 데이터에서 정보 검색</a:t>
            </a:r>
            <a:r>
              <a:rPr lang="en-US" altLang="ko-KR" sz="18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8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추출</a:t>
            </a:r>
            <a:r>
              <a:rPr lang="en-US" altLang="ko-KR" sz="18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8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체계화</a:t>
            </a:r>
            <a:r>
              <a:rPr lang="en-US" altLang="ko-KR" sz="18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8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분석을 포함하는 방법</a:t>
            </a:r>
          </a:p>
          <a:p>
            <a:pPr lvl="1"/>
            <a:r>
              <a:rPr lang="ko-KR" altLang="en-US" sz="18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소셜 네트워크 분석 모델 </a:t>
            </a:r>
            <a:r>
              <a:rPr lang="en-US" altLang="ko-KR" sz="18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ko-KR" altLang="en-US" sz="18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언어 분석 기반의 정보 추출을 통해 대용량의 소셜 미디어 데이터에서 이슈를 탐지하고</a:t>
            </a:r>
            <a:r>
              <a:rPr lang="en-US" altLang="ko-KR" sz="18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8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이슈가 유통되는 전 과정을 분석하는 방법</a:t>
            </a:r>
            <a:endParaRPr lang="en-US" altLang="ko-KR" sz="18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8F48666-1F96-ED49-8484-D0A9F67E135D}"/>
              </a:ext>
            </a:extLst>
          </p:cNvPr>
          <p:cNvSpPr/>
          <p:nvPr/>
        </p:nvSpPr>
        <p:spPr>
          <a:xfrm>
            <a:off x="811033" y="1661823"/>
            <a:ext cx="1463040" cy="985962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데이터 </a:t>
            </a:r>
            <a:br>
              <a:rPr lang="en-US" altLang="ko-KR" b="1" dirty="0">
                <a:solidFill>
                  <a:sysClr val="windowText" lastClr="000000"/>
                </a:solidFill>
              </a:rPr>
            </a:br>
            <a:r>
              <a:rPr lang="ko-KR" altLang="en-US" b="1" dirty="0">
                <a:solidFill>
                  <a:sysClr val="windowText" lastClr="000000"/>
                </a:solidFill>
              </a:rPr>
              <a:t>준비</a:t>
            </a:r>
            <a:endParaRPr lang="en-KR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7918549-0F1B-054D-911E-34EDDD1A976F}"/>
              </a:ext>
            </a:extLst>
          </p:cNvPr>
          <p:cNvSpPr/>
          <p:nvPr/>
        </p:nvSpPr>
        <p:spPr>
          <a:xfrm>
            <a:off x="3041374" y="1661823"/>
            <a:ext cx="1463040" cy="985962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탐색적 </a:t>
            </a:r>
            <a:br>
              <a:rPr lang="en-US" altLang="ko-KR" b="1" dirty="0">
                <a:solidFill>
                  <a:sysClr val="windowText" lastClr="000000"/>
                </a:solidFill>
              </a:rPr>
            </a:br>
            <a:r>
              <a:rPr lang="ko-KR" altLang="en-US" b="1" dirty="0">
                <a:solidFill>
                  <a:sysClr val="windowText" lastClr="000000"/>
                </a:solidFill>
              </a:rPr>
              <a:t>데이터 </a:t>
            </a:r>
            <a:br>
              <a:rPr lang="en-US" altLang="ko-KR" b="1" dirty="0">
                <a:solidFill>
                  <a:sysClr val="windowText" lastClr="000000"/>
                </a:solidFill>
              </a:rPr>
            </a:br>
            <a:r>
              <a:rPr lang="ko-KR" altLang="en-US" b="1" dirty="0">
                <a:solidFill>
                  <a:sysClr val="windowText" lastClr="000000"/>
                </a:solidFill>
              </a:rPr>
              <a:t>분석</a:t>
            </a:r>
            <a:endParaRPr lang="en-KR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1DAACC0-428A-2B40-BA48-DCAD62D160E5}"/>
              </a:ext>
            </a:extLst>
          </p:cNvPr>
          <p:cNvSpPr/>
          <p:nvPr/>
        </p:nvSpPr>
        <p:spPr>
          <a:xfrm>
            <a:off x="5271715" y="1661823"/>
            <a:ext cx="1463040" cy="985962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통계적 추론</a:t>
            </a:r>
            <a:r>
              <a:rPr lang="en-US" altLang="ko-KR" b="1" dirty="0">
                <a:solidFill>
                  <a:sysClr val="windowText" lastClr="000000"/>
                </a:solidFill>
              </a:rPr>
              <a:t>,</a:t>
            </a:r>
            <a:r>
              <a:rPr lang="ko-KR" altLang="en-US" b="1" dirty="0">
                <a:solidFill>
                  <a:sysClr val="windowText" lastClr="000000"/>
                </a:solidFill>
              </a:rPr>
              <a:t> 예측</a:t>
            </a:r>
            <a:endParaRPr lang="en-KR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5463463-B554-AE4A-B210-71DD3D1BF338}"/>
              </a:ext>
            </a:extLst>
          </p:cNvPr>
          <p:cNvSpPr/>
          <p:nvPr/>
        </p:nvSpPr>
        <p:spPr>
          <a:xfrm>
            <a:off x="7502056" y="1661823"/>
            <a:ext cx="1463040" cy="985962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해결책 구현</a:t>
            </a:r>
            <a:endParaRPr lang="en-KR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C18AAB0-8A84-4547-A812-4BB97850084F}"/>
              </a:ext>
            </a:extLst>
          </p:cNvPr>
          <p:cNvSpPr/>
          <p:nvPr/>
        </p:nvSpPr>
        <p:spPr>
          <a:xfrm>
            <a:off x="9732396" y="1661823"/>
            <a:ext cx="1463040" cy="985962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결과 소통</a:t>
            </a:r>
            <a:endParaRPr lang="en-KR" b="1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B8AC02-78E4-064F-9DE4-2A2FAE291C6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274073" y="2154804"/>
            <a:ext cx="7673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6E97A1-EA3C-6444-96AF-A875EFB2BE4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504414" y="2154804"/>
            <a:ext cx="7673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99BEFF-79F1-464B-80C4-72D19306F10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734755" y="2154804"/>
            <a:ext cx="7673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70AE2F-BA68-7042-8093-62DD3A264CED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965095" y="2154804"/>
            <a:ext cx="7673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8ED387-C24D-E39A-3E88-E4065B9D1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963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F0C66-123F-244F-A885-4B6A9D69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데이터 분석 단계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62788-E6C7-5A44-A29E-7D46CE0B1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" y="2989766"/>
            <a:ext cx="11399520" cy="3187197"/>
          </a:xfrm>
        </p:spPr>
        <p:txBody>
          <a:bodyPr>
            <a:normAutofit/>
          </a:bodyPr>
          <a:lstStyle/>
          <a:p>
            <a:r>
              <a:rPr lang="ko-KR" altLang="en-US" sz="2400"/>
              <a:t>해결책 구현</a:t>
            </a:r>
            <a:endParaRPr lang="en-US" altLang="ko-KR" sz="2400"/>
          </a:p>
          <a:p>
            <a:pPr lvl="1"/>
            <a:r>
              <a:rPr lang="ko-KR" altLang="en-US" sz="2000"/>
              <a:t>실제 제품화</a:t>
            </a:r>
            <a:r>
              <a:rPr lang="en-US" altLang="ko-KR" sz="2000"/>
              <a:t>,</a:t>
            </a:r>
            <a:r>
              <a:rPr lang="ko-KR" altLang="en-US" sz="2000"/>
              <a:t> 기존 시스템 개선</a:t>
            </a:r>
            <a:endParaRPr lang="en-US" altLang="ko-KR" sz="2000"/>
          </a:p>
          <a:p>
            <a:endParaRPr lang="en-US" altLang="ko-KR" sz="2400"/>
          </a:p>
          <a:p>
            <a:r>
              <a:rPr lang="ko-KR" altLang="en-US" sz="2400"/>
              <a:t>결과 </a:t>
            </a:r>
            <a:r>
              <a:rPr lang="ko-KR" altLang="en-US" sz="2400" dirty="0"/>
              <a:t>소통</a:t>
            </a:r>
            <a:endParaRPr lang="en-US" altLang="ko-KR" sz="2400" dirty="0"/>
          </a:p>
          <a:p>
            <a:pPr lvl="1"/>
            <a:r>
              <a:rPr lang="ko-KR" altLang="en-US" sz="2000" dirty="0"/>
              <a:t>프로젝트</a:t>
            </a:r>
            <a:r>
              <a:rPr lang="en-US" altLang="ko-KR" sz="2000" dirty="0"/>
              <a:t>(</a:t>
            </a:r>
            <a:r>
              <a:rPr lang="ko-KR" altLang="en-US" sz="2000" dirty="0"/>
              <a:t>문제해결</a:t>
            </a:r>
            <a:r>
              <a:rPr lang="en-US" altLang="ko-KR" sz="2000" dirty="0"/>
              <a:t>)</a:t>
            </a:r>
            <a:r>
              <a:rPr lang="ko-KR" altLang="en-US" sz="2000" dirty="0"/>
              <a:t> 결과 발표</a:t>
            </a:r>
            <a:endParaRPr lang="en-US" altLang="ko-KR" sz="2000" dirty="0"/>
          </a:p>
          <a:p>
            <a:pPr lvl="1"/>
            <a:r>
              <a:rPr lang="ko-KR" altLang="en-US" sz="2000" dirty="0"/>
              <a:t>시각화</a:t>
            </a:r>
            <a:r>
              <a:rPr lang="en-US" altLang="ko-KR" sz="2000" dirty="0"/>
              <a:t>,</a:t>
            </a:r>
            <a:r>
              <a:rPr lang="ko-KR" altLang="en-US" sz="2000" dirty="0"/>
              <a:t> 대시보드 활용</a:t>
            </a:r>
            <a:endParaRPr lang="en-US" altLang="ko-KR" sz="20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8F48666-1F96-ED49-8484-D0A9F67E135D}"/>
              </a:ext>
            </a:extLst>
          </p:cNvPr>
          <p:cNvSpPr/>
          <p:nvPr/>
        </p:nvSpPr>
        <p:spPr>
          <a:xfrm>
            <a:off x="811033" y="1661823"/>
            <a:ext cx="1463040" cy="985962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데이터 </a:t>
            </a:r>
            <a:br>
              <a:rPr lang="en-US" altLang="ko-KR" b="1" dirty="0">
                <a:solidFill>
                  <a:sysClr val="windowText" lastClr="000000"/>
                </a:solidFill>
              </a:rPr>
            </a:br>
            <a:r>
              <a:rPr lang="ko-KR" altLang="en-US" b="1" dirty="0">
                <a:solidFill>
                  <a:sysClr val="windowText" lastClr="000000"/>
                </a:solidFill>
              </a:rPr>
              <a:t>준비</a:t>
            </a:r>
            <a:endParaRPr lang="en-KR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7918549-0F1B-054D-911E-34EDDD1A976F}"/>
              </a:ext>
            </a:extLst>
          </p:cNvPr>
          <p:cNvSpPr/>
          <p:nvPr/>
        </p:nvSpPr>
        <p:spPr>
          <a:xfrm>
            <a:off x="3041374" y="1661823"/>
            <a:ext cx="1463040" cy="985962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탐색적 </a:t>
            </a:r>
            <a:br>
              <a:rPr lang="en-US" altLang="ko-KR" b="1" dirty="0">
                <a:solidFill>
                  <a:sysClr val="windowText" lastClr="000000"/>
                </a:solidFill>
              </a:rPr>
            </a:br>
            <a:r>
              <a:rPr lang="ko-KR" altLang="en-US" b="1" dirty="0">
                <a:solidFill>
                  <a:sysClr val="windowText" lastClr="000000"/>
                </a:solidFill>
              </a:rPr>
              <a:t>데이터 </a:t>
            </a:r>
            <a:br>
              <a:rPr lang="en-US" altLang="ko-KR" b="1" dirty="0">
                <a:solidFill>
                  <a:sysClr val="windowText" lastClr="000000"/>
                </a:solidFill>
              </a:rPr>
            </a:br>
            <a:r>
              <a:rPr lang="ko-KR" altLang="en-US" b="1" dirty="0">
                <a:solidFill>
                  <a:sysClr val="windowText" lastClr="000000"/>
                </a:solidFill>
              </a:rPr>
              <a:t>분석</a:t>
            </a:r>
            <a:endParaRPr lang="en-KR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1DAACC0-428A-2B40-BA48-DCAD62D160E5}"/>
              </a:ext>
            </a:extLst>
          </p:cNvPr>
          <p:cNvSpPr/>
          <p:nvPr/>
        </p:nvSpPr>
        <p:spPr>
          <a:xfrm>
            <a:off x="5271715" y="1661823"/>
            <a:ext cx="1463040" cy="985962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통계적 추론</a:t>
            </a:r>
            <a:r>
              <a:rPr lang="en-US" altLang="ko-KR" b="1" dirty="0">
                <a:solidFill>
                  <a:sysClr val="windowText" lastClr="000000"/>
                </a:solidFill>
              </a:rPr>
              <a:t>,</a:t>
            </a:r>
            <a:r>
              <a:rPr lang="ko-KR" altLang="en-US" b="1" dirty="0">
                <a:solidFill>
                  <a:sysClr val="windowText" lastClr="000000"/>
                </a:solidFill>
              </a:rPr>
              <a:t> 예측</a:t>
            </a:r>
            <a:endParaRPr lang="en-KR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5463463-B554-AE4A-B210-71DD3D1BF338}"/>
              </a:ext>
            </a:extLst>
          </p:cNvPr>
          <p:cNvSpPr/>
          <p:nvPr/>
        </p:nvSpPr>
        <p:spPr>
          <a:xfrm>
            <a:off x="7502056" y="1661823"/>
            <a:ext cx="1463040" cy="985962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해결책 구현</a:t>
            </a:r>
            <a:endParaRPr lang="en-KR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C18AAB0-8A84-4547-A812-4BB97850084F}"/>
              </a:ext>
            </a:extLst>
          </p:cNvPr>
          <p:cNvSpPr/>
          <p:nvPr/>
        </p:nvSpPr>
        <p:spPr>
          <a:xfrm>
            <a:off x="9732396" y="1661823"/>
            <a:ext cx="1463040" cy="985962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결과 소통</a:t>
            </a:r>
            <a:endParaRPr lang="en-KR" b="1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B8AC02-78E4-064F-9DE4-2A2FAE291C6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274073" y="2154804"/>
            <a:ext cx="7673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6E97A1-EA3C-6444-96AF-A875EFB2BE4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504414" y="2154804"/>
            <a:ext cx="7673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99BEFF-79F1-464B-80C4-72D19306F10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734755" y="2154804"/>
            <a:ext cx="7673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70AE2F-BA68-7042-8093-62DD3A264CED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965095" y="2154804"/>
            <a:ext cx="7673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02A730-9AA1-1066-2C69-95CFF49E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242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D84F3-A85D-8071-4944-AA9FAFC92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어떤 도구를 사용할까</a:t>
            </a:r>
            <a:r>
              <a:rPr lang="en-US" altLang="ko-KR"/>
              <a:t>?</a:t>
            </a:r>
            <a:endParaRPr lang="ko-KR" altLang="en-US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D487A169-9E51-5BB3-3414-C335AB51D9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8528472"/>
              </p:ext>
            </p:extLst>
          </p:nvPr>
        </p:nvGraphicFramePr>
        <p:xfrm>
          <a:off x="396875" y="1762760"/>
          <a:ext cx="11398248" cy="333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4474">
                  <a:extLst>
                    <a:ext uri="{9D8B030D-6E8A-4147-A177-3AD203B41FA5}">
                      <a16:colId xmlns:a16="http://schemas.microsoft.com/office/drawing/2014/main" val="122878010"/>
                    </a:ext>
                  </a:extLst>
                </a:gridCol>
                <a:gridCol w="1959428">
                  <a:extLst>
                    <a:ext uri="{9D8B030D-6E8A-4147-A177-3AD203B41FA5}">
                      <a16:colId xmlns:a16="http://schemas.microsoft.com/office/drawing/2014/main" val="2566668479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1008026694"/>
                    </a:ext>
                  </a:extLst>
                </a:gridCol>
                <a:gridCol w="2004210">
                  <a:extLst>
                    <a:ext uri="{9D8B030D-6E8A-4147-A177-3AD203B41FA5}">
                      <a16:colId xmlns:a16="http://schemas.microsoft.com/office/drawing/2014/main" val="129356281"/>
                    </a:ext>
                  </a:extLst>
                </a:gridCol>
                <a:gridCol w="1899708">
                  <a:extLst>
                    <a:ext uri="{9D8B030D-6E8A-4147-A177-3AD203B41FA5}">
                      <a16:colId xmlns:a16="http://schemas.microsoft.com/office/drawing/2014/main" val="1850161801"/>
                    </a:ext>
                  </a:extLst>
                </a:gridCol>
                <a:gridCol w="1899708">
                  <a:extLst>
                    <a:ext uri="{9D8B030D-6E8A-4147-A177-3AD203B41FA5}">
                      <a16:colId xmlns:a16="http://schemas.microsoft.com/office/drawing/2014/main" val="143235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K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/>
                        <a:t>스프레드시트</a:t>
                      </a:r>
                      <a:endParaRPr lang="en-K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/>
                        <a:t>관계형 데이터베이스</a:t>
                      </a:r>
                      <a:endParaRPr lang="en-K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R </a:t>
                      </a:r>
                      <a:r>
                        <a:rPr lang="en-US" sz="1400" b="1" dirty="0"/>
                        <a:t>or Python</a:t>
                      </a:r>
                      <a:endParaRPr lang="en-K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Cloud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err="1"/>
                        <a:t>커스텀</a:t>
                      </a:r>
                      <a:r>
                        <a:rPr lang="ko-KR" altLang="en-US" sz="1400" b="1" dirty="0"/>
                        <a:t> 코드</a:t>
                      </a:r>
                      <a:endParaRPr lang="en-KR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643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err="1"/>
                        <a:t>처리용량</a:t>
                      </a:r>
                      <a:endParaRPr lang="en-K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메모리 용량에 제한</a:t>
                      </a:r>
                      <a:endParaRPr lang="en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디스크 용량에 제한</a:t>
                      </a:r>
                      <a:endParaRPr lang="en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메모리 용량에 제한</a:t>
                      </a:r>
                      <a:endParaRPr lang="en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거의 무제한</a:t>
                      </a:r>
                      <a:endParaRPr lang="en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구현 방식에 의해 </a:t>
                      </a:r>
                      <a:br>
                        <a:rPr lang="en-US" altLang="ko-KR" sz="1400" dirty="0"/>
                      </a:br>
                      <a:r>
                        <a:rPr lang="ko-KR" altLang="en-US" sz="1400" dirty="0"/>
                        <a:t>결정</a:t>
                      </a:r>
                      <a:endParaRPr lang="en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918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/>
                        <a:t>응답시간</a:t>
                      </a:r>
                      <a:endParaRPr lang="en-K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실시간 </a:t>
                      </a:r>
                      <a:r>
                        <a:rPr lang="en-US" altLang="ko-KR" sz="1400" dirty="0"/>
                        <a:t>~</a:t>
                      </a:r>
                      <a:r>
                        <a:rPr lang="ko-KR" altLang="en-US" sz="1400" dirty="0"/>
                        <a:t> 수 분</a:t>
                      </a:r>
                      <a:endParaRPr lang="en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환경설정에 따라 결정</a:t>
                      </a:r>
                      <a:endParaRPr lang="en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실시간 </a:t>
                      </a:r>
                      <a:r>
                        <a:rPr lang="en-US" altLang="ko-KR" sz="1400" dirty="0"/>
                        <a:t>~</a:t>
                      </a:r>
                      <a:r>
                        <a:rPr lang="ko-KR" altLang="en-US" sz="1400" dirty="0"/>
                        <a:t> 수 분</a:t>
                      </a:r>
                      <a:endParaRPr lang="en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수 분 </a:t>
                      </a:r>
                      <a:r>
                        <a:rPr lang="en-US" altLang="ko-KR" sz="1400" dirty="0"/>
                        <a:t>~</a:t>
                      </a:r>
                      <a:r>
                        <a:rPr lang="ko-KR" altLang="en-US" sz="1400" dirty="0"/>
                        <a:t> 수 시간</a:t>
                      </a:r>
                      <a:endParaRPr lang="en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구현 방식에 의해 </a:t>
                      </a:r>
                      <a:br>
                        <a:rPr lang="en-US" altLang="ko-KR" sz="1400" dirty="0"/>
                      </a:br>
                      <a:r>
                        <a:rPr lang="ko-KR" altLang="en-US" sz="1400" dirty="0"/>
                        <a:t>결정</a:t>
                      </a:r>
                      <a:endParaRPr lang="en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032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err="1"/>
                        <a:t>지원데이터</a:t>
                      </a:r>
                      <a:r>
                        <a:rPr lang="ko-KR" altLang="en-US" sz="1400" b="1" dirty="0"/>
                        <a:t> 형태</a:t>
                      </a:r>
                      <a:endParaRPr lang="en-K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테이블</a:t>
                      </a:r>
                      <a:endParaRPr lang="en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테이블</a:t>
                      </a:r>
                      <a:endParaRPr lang="en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테이블 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 벡터 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 행렬</a:t>
                      </a:r>
                      <a:endParaRPr lang="en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거의 무제한</a:t>
                      </a:r>
                      <a:r>
                        <a:rPr lang="en-US" altLang="ko-KR" sz="1400" dirty="0"/>
                        <a:t>(key-value/</a:t>
                      </a:r>
                      <a:r>
                        <a:rPr lang="ko-KR" altLang="en-US" sz="1400" dirty="0"/>
                        <a:t>테이블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비정형</a:t>
                      </a:r>
                      <a:r>
                        <a:rPr lang="en-US" altLang="ko-KR" sz="1400" dirty="0"/>
                        <a:t>)</a:t>
                      </a:r>
                      <a:endParaRPr lang="en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무제한</a:t>
                      </a:r>
                      <a:endParaRPr lang="en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8323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/>
                        <a:t>프로그래밍 지원</a:t>
                      </a:r>
                      <a:endParaRPr lang="en-K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400" dirty="0"/>
                        <a:t>VBScript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내장 프로시저</a:t>
                      </a:r>
                      <a:endParaRPr lang="en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400" dirty="0"/>
                        <a:t>R </a:t>
                      </a:r>
                      <a:r>
                        <a:rPr lang="en-US" sz="1400" dirty="0"/>
                        <a:t>function / python</a:t>
                      </a:r>
                      <a:endParaRPr lang="en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다양한 언어 지원</a:t>
                      </a:r>
                      <a:endParaRPr lang="en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무제한</a:t>
                      </a:r>
                      <a:endParaRPr lang="en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566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/>
                        <a:t>통계 및 </a:t>
                      </a:r>
                      <a:br>
                        <a:rPr lang="en-US" altLang="ko-KR" sz="1400" b="1" dirty="0"/>
                      </a:br>
                      <a:r>
                        <a:rPr lang="ko-KR" altLang="en-US" sz="1400" b="1" dirty="0"/>
                        <a:t>기계학습 기능</a:t>
                      </a:r>
                      <a:endParaRPr lang="en-K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제한적인 통계 </a:t>
                      </a:r>
                      <a:r>
                        <a:rPr lang="en-US" altLang="ko-KR" sz="1400"/>
                        <a:t>/</a:t>
                      </a:r>
                      <a:r>
                        <a:rPr lang="ko-KR" altLang="en-US" sz="1400"/>
                        <a:t> </a:t>
                      </a:r>
                      <a:br>
                        <a:rPr lang="en-US" altLang="ko-KR" sz="1400"/>
                      </a:br>
                      <a:r>
                        <a:rPr lang="ko-KR" altLang="en-US" sz="1400"/>
                        <a:t>학습 </a:t>
                      </a:r>
                      <a:r>
                        <a:rPr lang="ko-KR" altLang="en-US" sz="1400" dirty="0"/>
                        <a:t>모델 지원</a:t>
                      </a:r>
                      <a:endParaRPr lang="en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지원하지 않음</a:t>
                      </a:r>
                      <a:endParaRPr lang="en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대부분의 통계 </a:t>
                      </a:r>
                      <a:r>
                        <a:rPr lang="en-US" altLang="ko-KR" sz="1400"/>
                        <a:t>/</a:t>
                      </a:r>
                      <a:r>
                        <a:rPr lang="ko-KR" altLang="en-US" sz="1400"/>
                        <a:t> </a:t>
                      </a:r>
                      <a:br>
                        <a:rPr lang="en-US" altLang="ko-KR" sz="1400"/>
                      </a:br>
                      <a:r>
                        <a:rPr lang="ko-KR" altLang="en-US" sz="1400"/>
                        <a:t>학습 </a:t>
                      </a:r>
                      <a:r>
                        <a:rPr lang="ko-KR" altLang="en-US" sz="1400" dirty="0"/>
                        <a:t>모델 지원</a:t>
                      </a:r>
                      <a:endParaRPr lang="en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대부분의 통계 </a:t>
                      </a:r>
                      <a:r>
                        <a:rPr lang="en-US" altLang="ko-KR" sz="1400"/>
                        <a:t>/</a:t>
                      </a:r>
                      <a:r>
                        <a:rPr lang="ko-KR" altLang="en-US" sz="1400"/>
                        <a:t> </a:t>
                      </a:r>
                      <a:br>
                        <a:rPr lang="en-US" altLang="ko-KR" sz="1400"/>
                      </a:br>
                      <a:r>
                        <a:rPr lang="ko-KR" altLang="en-US" sz="1400"/>
                        <a:t>학습 </a:t>
                      </a:r>
                      <a:r>
                        <a:rPr lang="ko-KR" altLang="en-US" sz="1400" dirty="0"/>
                        <a:t>모델 지원</a:t>
                      </a:r>
                      <a:endParaRPr lang="en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무제한</a:t>
                      </a:r>
                      <a:endParaRPr lang="en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144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/>
                        <a:t>데이터 시각화 기능</a:t>
                      </a:r>
                      <a:endParaRPr lang="en-K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제한적인 시각화 지원</a:t>
                      </a:r>
                      <a:endParaRPr lang="en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지원하지 않음</a:t>
                      </a:r>
                      <a:endParaRPr lang="en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다양한 시각화 지원</a:t>
                      </a:r>
                      <a:endParaRPr lang="en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대부분 지원하지 않음</a:t>
                      </a:r>
                      <a:endParaRPr lang="en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무제한</a:t>
                      </a:r>
                      <a:endParaRPr lang="en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89092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8CA2743-D183-6C9A-686B-A495DA64DBCB}"/>
              </a:ext>
            </a:extLst>
          </p:cNvPr>
          <p:cNvSpPr txBox="1"/>
          <p:nvPr/>
        </p:nvSpPr>
        <p:spPr>
          <a:xfrm>
            <a:off x="396240" y="5095240"/>
            <a:ext cx="27622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</a:t>
            </a:r>
            <a:r>
              <a:rPr lang="ko-KR" altLang="en-US" sz="800" dirty="0"/>
              <a:t> 김진영</a:t>
            </a:r>
            <a:r>
              <a:rPr lang="en-US" altLang="ko-KR" sz="800" dirty="0"/>
              <a:t>(2016).</a:t>
            </a:r>
            <a:r>
              <a:rPr lang="ko-KR" altLang="en-US" sz="800" dirty="0"/>
              <a:t> </a:t>
            </a:r>
            <a:r>
              <a:rPr lang="ko-KR" altLang="en-US" sz="800" dirty="0" err="1"/>
              <a:t>헬로</a:t>
            </a:r>
            <a:r>
              <a:rPr lang="ko-KR" altLang="en-US" sz="800" dirty="0"/>
              <a:t> 데이터 과학</a:t>
            </a:r>
            <a:r>
              <a:rPr lang="en-US" altLang="ko-KR" sz="800" dirty="0"/>
              <a:t>.</a:t>
            </a:r>
            <a:r>
              <a:rPr lang="ko-KR" altLang="en-US" sz="800" dirty="0"/>
              <a:t> 서울</a:t>
            </a:r>
            <a:r>
              <a:rPr lang="en-US" altLang="ko-KR" sz="800" dirty="0"/>
              <a:t>:</a:t>
            </a:r>
            <a:r>
              <a:rPr lang="ko-KR" altLang="en-US" sz="800" dirty="0"/>
              <a:t> </a:t>
            </a:r>
            <a:r>
              <a:rPr lang="ko-KR" altLang="en-US" sz="800" dirty="0" err="1"/>
              <a:t>한빛미디어</a:t>
            </a:r>
            <a:r>
              <a:rPr lang="en-US" altLang="ko-KR" sz="800" dirty="0"/>
              <a:t>.</a:t>
            </a:r>
            <a:endParaRPr lang="en-KR" sz="800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53530D1-24BA-1ECD-22C9-283A6A63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629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299A3-29E7-4463-9230-E2B61A62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어떤 도구를 사용할까</a:t>
            </a:r>
            <a:r>
              <a:rPr lang="en-US" altLang="ko-KR"/>
              <a:t>?</a:t>
            </a:r>
            <a:endParaRPr lang="ko-KR" altLang="en-US"/>
          </a:p>
        </p:txBody>
      </p:sp>
      <p:cxnSp>
        <p:nvCxnSpPr>
          <p:cNvPr id="4" name="Straight Arrow Connector 4">
            <a:extLst>
              <a:ext uri="{FF2B5EF4-FFF2-40B4-BE49-F238E27FC236}">
                <a16:creationId xmlns:a16="http://schemas.microsoft.com/office/drawing/2014/main" id="{DBE26B4B-F74E-A9E1-6C19-C9F7EBE48965}"/>
              </a:ext>
            </a:extLst>
          </p:cNvPr>
          <p:cNvCxnSpPr>
            <a:cxnSpLocks/>
          </p:cNvCxnSpPr>
          <p:nvPr/>
        </p:nvCxnSpPr>
        <p:spPr>
          <a:xfrm>
            <a:off x="3522428" y="3768519"/>
            <a:ext cx="48661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" name="Straight Arrow Connector 5">
            <a:extLst>
              <a:ext uri="{FF2B5EF4-FFF2-40B4-BE49-F238E27FC236}">
                <a16:creationId xmlns:a16="http://schemas.microsoft.com/office/drawing/2014/main" id="{ACA074E8-2840-4063-3228-1C88519BE1EB}"/>
              </a:ext>
            </a:extLst>
          </p:cNvPr>
          <p:cNvCxnSpPr>
            <a:cxnSpLocks/>
          </p:cNvCxnSpPr>
          <p:nvPr/>
        </p:nvCxnSpPr>
        <p:spPr>
          <a:xfrm>
            <a:off x="5955527" y="1764789"/>
            <a:ext cx="0" cy="41187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Rounded Rectangle 10">
            <a:extLst>
              <a:ext uri="{FF2B5EF4-FFF2-40B4-BE49-F238E27FC236}">
                <a16:creationId xmlns:a16="http://schemas.microsoft.com/office/drawing/2014/main" id="{EC5962AE-32DF-D368-425A-0E8E913E7691}"/>
              </a:ext>
            </a:extLst>
          </p:cNvPr>
          <p:cNvSpPr/>
          <p:nvPr/>
        </p:nvSpPr>
        <p:spPr>
          <a:xfrm>
            <a:off x="5263784" y="3422635"/>
            <a:ext cx="1383485" cy="75139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ysClr val="windowText" lastClr="000000"/>
                </a:solidFill>
              </a:rPr>
              <a:t>관계형 </a:t>
            </a:r>
            <a:br>
              <a:rPr lang="en-US" altLang="ko-KR" sz="1400" b="1" dirty="0">
                <a:solidFill>
                  <a:sysClr val="windowText" lastClr="000000"/>
                </a:solidFill>
              </a:rPr>
            </a:br>
            <a:r>
              <a:rPr lang="ko-KR" altLang="en-US" sz="1400" b="1" dirty="0">
                <a:solidFill>
                  <a:sysClr val="windowText" lastClr="000000"/>
                </a:solidFill>
              </a:rPr>
              <a:t>데이터베이스</a:t>
            </a:r>
            <a:endParaRPr lang="en-KR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ounded Rectangle 11">
            <a:extLst>
              <a:ext uri="{FF2B5EF4-FFF2-40B4-BE49-F238E27FC236}">
                <a16:creationId xmlns:a16="http://schemas.microsoft.com/office/drawing/2014/main" id="{B8FC1611-2A63-D8A4-9238-531E1E4FE896}"/>
              </a:ext>
            </a:extLst>
          </p:cNvPr>
          <p:cNvSpPr/>
          <p:nvPr/>
        </p:nvSpPr>
        <p:spPr>
          <a:xfrm>
            <a:off x="6766581" y="2078829"/>
            <a:ext cx="1383485" cy="75139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ysClr val="windowText" lastClr="000000"/>
                </a:solidFill>
              </a:rPr>
              <a:t>온라인 서비스</a:t>
            </a:r>
            <a:endParaRPr lang="en-KR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Rounded Rectangle 12">
            <a:extLst>
              <a:ext uri="{FF2B5EF4-FFF2-40B4-BE49-F238E27FC236}">
                <a16:creationId xmlns:a16="http://schemas.microsoft.com/office/drawing/2014/main" id="{903B828F-2FD7-FA3F-0DD3-CEC1BE11CE04}"/>
              </a:ext>
            </a:extLst>
          </p:cNvPr>
          <p:cNvSpPr/>
          <p:nvPr/>
        </p:nvSpPr>
        <p:spPr>
          <a:xfrm>
            <a:off x="6822240" y="4686857"/>
            <a:ext cx="1383485" cy="75139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ysClr val="windowText" lastClr="000000"/>
                </a:solidFill>
              </a:rPr>
              <a:t>클라우드</a:t>
            </a:r>
            <a:endParaRPr lang="en-KR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13">
            <a:extLst>
              <a:ext uri="{FF2B5EF4-FFF2-40B4-BE49-F238E27FC236}">
                <a16:creationId xmlns:a16="http://schemas.microsoft.com/office/drawing/2014/main" id="{0C32D1B0-0FBD-D77B-6DD6-254E30DE58F9}"/>
              </a:ext>
            </a:extLst>
          </p:cNvPr>
          <p:cNvSpPr/>
          <p:nvPr/>
        </p:nvSpPr>
        <p:spPr>
          <a:xfrm>
            <a:off x="5319444" y="4686857"/>
            <a:ext cx="1383485" cy="75139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C, Java…</a:t>
            </a:r>
            <a:endParaRPr lang="en-KR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le 14">
            <a:extLst>
              <a:ext uri="{FF2B5EF4-FFF2-40B4-BE49-F238E27FC236}">
                <a16:creationId xmlns:a16="http://schemas.microsoft.com/office/drawing/2014/main" id="{896AFE7C-7D07-81D7-BCBF-179AA72A16A8}"/>
              </a:ext>
            </a:extLst>
          </p:cNvPr>
          <p:cNvSpPr/>
          <p:nvPr/>
        </p:nvSpPr>
        <p:spPr>
          <a:xfrm>
            <a:off x="3784842" y="4686857"/>
            <a:ext cx="1383485" cy="75139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R/Python</a:t>
            </a:r>
            <a:endParaRPr lang="en-KR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ounded Rectangle 15">
            <a:extLst>
              <a:ext uri="{FF2B5EF4-FFF2-40B4-BE49-F238E27FC236}">
                <a16:creationId xmlns:a16="http://schemas.microsoft.com/office/drawing/2014/main" id="{734AD136-84D6-4DAD-C55E-7A1CB3D9970E}"/>
              </a:ext>
            </a:extLst>
          </p:cNvPr>
          <p:cNvSpPr/>
          <p:nvPr/>
        </p:nvSpPr>
        <p:spPr>
          <a:xfrm>
            <a:off x="3784842" y="2054976"/>
            <a:ext cx="1383485" cy="75139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ysClr val="windowText" lastClr="000000"/>
                </a:solidFill>
              </a:rPr>
              <a:t>스프레드시트</a:t>
            </a:r>
            <a:endParaRPr lang="en-KR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A5D38F-EAB8-68E8-ED15-CD9BC4A6EC66}"/>
              </a:ext>
            </a:extLst>
          </p:cNvPr>
          <p:cNvSpPr txBox="1"/>
          <p:nvPr/>
        </p:nvSpPr>
        <p:spPr>
          <a:xfrm>
            <a:off x="5255541" y="131984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최종사용자</a:t>
            </a:r>
            <a:endParaRPr lang="en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B39C42-9034-3AF6-363E-92C1EF8F7AB0}"/>
              </a:ext>
            </a:extLst>
          </p:cNvPr>
          <p:cNvSpPr txBox="1"/>
          <p:nvPr/>
        </p:nvSpPr>
        <p:spPr>
          <a:xfrm>
            <a:off x="5512823" y="59493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개발자</a:t>
            </a:r>
            <a:endParaRPr lang="en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B297BF-6284-591A-13C9-ACD4B07D2071}"/>
              </a:ext>
            </a:extLst>
          </p:cNvPr>
          <p:cNvSpPr txBox="1"/>
          <p:nvPr/>
        </p:nvSpPr>
        <p:spPr>
          <a:xfrm>
            <a:off x="2260739" y="3587776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스몰 데이터</a:t>
            </a:r>
            <a:endParaRPr lang="en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99ED8B-1A49-AE05-1A93-7E68906C9964}"/>
              </a:ext>
            </a:extLst>
          </p:cNvPr>
          <p:cNvSpPr txBox="1"/>
          <p:nvPr/>
        </p:nvSpPr>
        <p:spPr>
          <a:xfrm>
            <a:off x="8454806" y="3587776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빅 데이터</a:t>
            </a:r>
            <a:endParaRPr lang="en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0F4EA5-3073-31D5-CC2C-32ED891C66D5}"/>
              </a:ext>
            </a:extLst>
          </p:cNvPr>
          <p:cNvSpPr txBox="1"/>
          <p:nvPr/>
        </p:nvSpPr>
        <p:spPr>
          <a:xfrm>
            <a:off x="2324217" y="6338086"/>
            <a:ext cx="27622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</a:t>
            </a:r>
            <a:r>
              <a:rPr lang="ko-KR" altLang="en-US" sz="800" dirty="0"/>
              <a:t> 김진영</a:t>
            </a:r>
            <a:r>
              <a:rPr lang="en-US" altLang="ko-KR" sz="800" dirty="0"/>
              <a:t>(2016).</a:t>
            </a:r>
            <a:r>
              <a:rPr lang="ko-KR" altLang="en-US" sz="800" dirty="0"/>
              <a:t> </a:t>
            </a:r>
            <a:r>
              <a:rPr lang="ko-KR" altLang="en-US" sz="800" dirty="0" err="1"/>
              <a:t>헬로</a:t>
            </a:r>
            <a:r>
              <a:rPr lang="ko-KR" altLang="en-US" sz="800" dirty="0"/>
              <a:t> 데이터 과학</a:t>
            </a:r>
            <a:r>
              <a:rPr lang="en-US" altLang="ko-KR" sz="800" dirty="0"/>
              <a:t>.</a:t>
            </a:r>
            <a:r>
              <a:rPr lang="ko-KR" altLang="en-US" sz="800" dirty="0"/>
              <a:t> 서울</a:t>
            </a:r>
            <a:r>
              <a:rPr lang="en-US" altLang="ko-KR" sz="800" dirty="0"/>
              <a:t>:</a:t>
            </a:r>
            <a:r>
              <a:rPr lang="ko-KR" altLang="en-US" sz="800" dirty="0"/>
              <a:t> </a:t>
            </a:r>
            <a:r>
              <a:rPr lang="ko-KR" altLang="en-US" sz="800" dirty="0" err="1"/>
              <a:t>한빛미디어</a:t>
            </a:r>
            <a:r>
              <a:rPr lang="en-US" altLang="ko-KR" sz="800" dirty="0"/>
              <a:t>.</a:t>
            </a:r>
            <a:endParaRPr lang="en-KR" sz="800" dirty="0"/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D1A93ADD-6B56-25E9-C1F6-62589D49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157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106A0-3C1B-FA95-A7C2-BE75FFB9E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 환경 구축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70878A-A445-BFB0-C00F-7683127833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아나콘다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C781EA-D704-64FE-8362-9D3030A1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091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D0AA4-4D32-F1EB-FA94-482680660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파이썬 실습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B5AF02-AC74-75E6-572C-CF9524FC90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구글 코랩 </a:t>
            </a:r>
            <a:r>
              <a:rPr lang="en-US" altLang="ko-KR"/>
              <a:t>[</a:t>
            </a:r>
            <a:r>
              <a:rPr lang="ko-KR" altLang="en-US">
                <a:hlinkClick r:id="rId2"/>
              </a:rPr>
              <a:t>링크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DC1F03-217E-126F-D785-3358F521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13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3D496-2255-5A58-8D9B-0E80153C1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수집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3E7E94-9124-1D8C-48AF-3DC8F40D9C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공공데이터 수집하기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EB3BE6-0DDA-0C21-4931-8D72358C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11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E4853-AED9-1019-5280-89DC9D6A5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공공데이터 </a:t>
            </a:r>
            <a:r>
              <a:rPr lang="en-US" altLang="ko-KR"/>
              <a:t>open data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BB65D-D473-4096-FE60-36D17A84A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/>
              <a:t>공공데이터란</a:t>
            </a:r>
            <a:r>
              <a:rPr lang="en-US" altLang="ko-KR" sz="2400"/>
              <a:t>,</a:t>
            </a:r>
          </a:p>
          <a:p>
            <a:pPr lvl="1"/>
            <a:r>
              <a:rPr lang="ko-KR" altLang="en-US" sz="2000"/>
              <a:t>공공기관에서 업무를 수행하면 만들었거나 관리하고 있는 다양한 형태의 데이터</a:t>
            </a:r>
            <a:endParaRPr lang="en-US" altLang="ko-KR" sz="2000"/>
          </a:p>
          <a:p>
            <a:endParaRPr lang="en-US" altLang="ko-KR" sz="2400"/>
          </a:p>
          <a:p>
            <a:r>
              <a:rPr lang="ko-KR" altLang="en-US" sz="2400"/>
              <a:t>공공데이터 제공 사이트</a:t>
            </a:r>
            <a:endParaRPr lang="en-US" altLang="ko-KR" sz="2400"/>
          </a:p>
          <a:p>
            <a:pPr lvl="1"/>
            <a:r>
              <a:rPr lang="ko-KR" altLang="en-US" sz="2000"/>
              <a:t>공공데이터 포털 </a:t>
            </a:r>
            <a:r>
              <a:rPr lang="en-US" altLang="ko-KR" sz="2000"/>
              <a:t>: </a:t>
            </a:r>
            <a:r>
              <a:rPr lang="en-US" altLang="ko-KR" sz="2000">
                <a:hlinkClick r:id="rId2"/>
              </a:rPr>
              <a:t>https://www.data.go.kr/</a:t>
            </a:r>
            <a:endParaRPr lang="en-US" altLang="ko-KR" sz="2000"/>
          </a:p>
          <a:p>
            <a:pPr lvl="1"/>
            <a:r>
              <a:rPr lang="ko-KR" altLang="en-US"/>
              <a:t>국가통계포털 </a:t>
            </a:r>
            <a:r>
              <a:rPr lang="en-US" altLang="ko-KR"/>
              <a:t>: </a:t>
            </a:r>
            <a:r>
              <a:rPr lang="en-US" altLang="ko-KR">
                <a:hlinkClick r:id="rId3"/>
              </a:rPr>
              <a:t>https://kosis.kr/index/index.do</a:t>
            </a:r>
            <a:endParaRPr lang="en-US" altLang="ko-KR" sz="2000"/>
          </a:p>
          <a:p>
            <a:pPr lvl="1"/>
            <a:r>
              <a:rPr lang="ko-KR" altLang="en-US" sz="2000"/>
              <a:t>기상 자료 개방 포털 </a:t>
            </a:r>
            <a:r>
              <a:rPr lang="en-US" altLang="ko-KR" sz="2000"/>
              <a:t>: </a:t>
            </a:r>
            <a:r>
              <a:rPr lang="en-US" altLang="ko-KR" sz="2000">
                <a:hlinkClick r:id="rId4"/>
              </a:rPr>
              <a:t>https://data.kma.go.kr/cmmn/main.do</a:t>
            </a:r>
            <a:endParaRPr lang="en-US" altLang="ko-KR" sz="2000"/>
          </a:p>
          <a:p>
            <a:pPr lvl="1"/>
            <a:r>
              <a:rPr lang="ko-KR" altLang="en-US" sz="2000"/>
              <a:t>국가 공간정보 포털 </a:t>
            </a:r>
            <a:r>
              <a:rPr lang="en-US" altLang="ko-KR" sz="2000"/>
              <a:t>: </a:t>
            </a:r>
            <a:r>
              <a:rPr lang="en-US" altLang="ko-KR" sz="2000">
                <a:hlinkClick r:id="rId5"/>
              </a:rPr>
              <a:t>http://www.nsdi.go.kr/lxportal/?menuno=2679</a:t>
            </a:r>
            <a:endParaRPr lang="en-US" altLang="ko-KR" sz="2000"/>
          </a:p>
          <a:p>
            <a:pPr lvl="1"/>
            <a:r>
              <a:rPr lang="ko-KR" altLang="en-US" sz="2000"/>
              <a:t>문화 공공데이터 </a:t>
            </a:r>
            <a:r>
              <a:rPr lang="en-US" altLang="ko-KR" sz="2000"/>
              <a:t>: </a:t>
            </a:r>
            <a:r>
              <a:rPr lang="en-US" altLang="ko-KR" sz="2000">
                <a:hlinkClick r:id="rId6"/>
              </a:rPr>
              <a:t>https://www.culture.go.kr/data/main/main.do</a:t>
            </a:r>
            <a:endParaRPr lang="en-US" altLang="ko-KR" sz="2000"/>
          </a:p>
          <a:p>
            <a:pPr lvl="1"/>
            <a:r>
              <a:rPr lang="en-US" altLang="ko-KR" sz="2000"/>
              <a:t>...</a:t>
            </a:r>
          </a:p>
          <a:p>
            <a:pPr lvl="1"/>
            <a:endParaRPr lang="en-US" altLang="ko-KR" sz="2000"/>
          </a:p>
          <a:p>
            <a:pPr lvl="1"/>
            <a:endParaRPr lang="ko-KR" altLang="en-US" sz="20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DCE4FA-B46C-0D59-D9C0-86CA750F8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77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6E371-6329-2621-5974-14ED8931D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샘플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09301F-1938-EA6F-07CE-E6D9730C6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코로나 사태 처럼 재난 및 감영병 발생시 우리나라 국민은 누구나 충분한 의료 서비스를 받을 수 있을까</a:t>
            </a:r>
            <a:r>
              <a:rPr lang="en-US" altLang="ko-KR"/>
              <a:t>?</a:t>
            </a:r>
          </a:p>
          <a:p>
            <a:pPr lvl="1"/>
            <a:r>
              <a:rPr lang="ko-KR" altLang="en-US"/>
              <a:t>김정회</a:t>
            </a:r>
            <a:r>
              <a:rPr lang="en-US" altLang="ko-KR"/>
              <a:t>, </a:t>
            </a:r>
            <a:r>
              <a:rPr lang="ko-KR" altLang="en-US"/>
              <a:t>이정면</a:t>
            </a:r>
            <a:r>
              <a:rPr lang="en-US" altLang="ko-KR"/>
              <a:t>, </a:t>
            </a:r>
            <a:r>
              <a:rPr lang="ko-KR" altLang="en-US"/>
              <a:t>이용갑</a:t>
            </a:r>
            <a:r>
              <a:rPr lang="en-US" altLang="ko-KR"/>
              <a:t>(2020). </a:t>
            </a:r>
            <a:r>
              <a:rPr lang="ko-KR" altLang="en-US"/>
              <a:t>공공의료 확충의 필요성과 전략</a:t>
            </a:r>
            <a:r>
              <a:rPr lang="en-US" altLang="ko-KR"/>
              <a:t>, </a:t>
            </a:r>
            <a:r>
              <a:rPr lang="ko-KR" altLang="en-US"/>
              <a:t>건강보험연구원 이슈리포트</a:t>
            </a:r>
            <a:r>
              <a:rPr lang="en-US" altLang="ko-KR"/>
              <a:t>. [</a:t>
            </a:r>
            <a:r>
              <a:rPr lang="ko-KR" altLang="en-US">
                <a:hlinkClick r:id="rId2"/>
              </a:rPr>
              <a:t>링크</a:t>
            </a:r>
            <a:r>
              <a:rPr lang="en-US" altLang="ko-KR"/>
              <a:t>]</a:t>
            </a:r>
          </a:p>
          <a:p>
            <a:pPr lvl="1"/>
            <a:r>
              <a:rPr lang="en-US" altLang="ko-KR" b="0" i="0">
                <a:solidFill>
                  <a:srgbClr val="222222"/>
                </a:solidFill>
                <a:effectLst/>
                <a:latin typeface="-apple-system"/>
              </a:rPr>
              <a:t>"</a:t>
            </a:r>
            <a:r>
              <a:rPr lang="ko-KR" altLang="en-US" b="0" i="0">
                <a:solidFill>
                  <a:srgbClr val="222222"/>
                </a:solidFill>
                <a:effectLst/>
                <a:latin typeface="-apple-system"/>
              </a:rPr>
              <a:t>코로나</a:t>
            </a:r>
            <a:r>
              <a:rPr lang="en-US" altLang="ko-KR" b="0" i="0">
                <a:solidFill>
                  <a:srgbClr val="222222"/>
                </a:solidFill>
                <a:effectLst/>
                <a:latin typeface="-apple-system"/>
              </a:rPr>
              <a:t>19, </a:t>
            </a:r>
            <a:r>
              <a:rPr lang="ko-KR" altLang="en-US" b="0" i="0">
                <a:solidFill>
                  <a:srgbClr val="222222"/>
                </a:solidFill>
                <a:effectLst/>
                <a:latin typeface="-apple-system"/>
              </a:rPr>
              <a:t>공공병원 확충 필요성 재확인</a:t>
            </a:r>
            <a:r>
              <a:rPr lang="en-US" altLang="ko-KR" b="0" i="0">
                <a:solidFill>
                  <a:srgbClr val="222222"/>
                </a:solidFill>
                <a:effectLst/>
                <a:latin typeface="-apple-system"/>
              </a:rPr>
              <a:t>"...</a:t>
            </a:r>
            <a:r>
              <a:rPr lang="ko-KR" altLang="en-US" b="0" i="0">
                <a:solidFill>
                  <a:srgbClr val="222222"/>
                </a:solidFill>
                <a:effectLst/>
                <a:latin typeface="-apple-system"/>
              </a:rPr>
              <a:t>핵심은 지역완결성</a:t>
            </a:r>
            <a:r>
              <a:rPr lang="en-US" altLang="ko-KR" b="0" i="0">
                <a:solidFill>
                  <a:srgbClr val="222222"/>
                </a:solidFill>
                <a:effectLst/>
                <a:latin typeface="-apple-system"/>
              </a:rPr>
              <a:t>? [</a:t>
            </a:r>
            <a:r>
              <a:rPr lang="ko-KR" altLang="en-US" b="0" i="0">
                <a:solidFill>
                  <a:srgbClr val="222222"/>
                </a:solidFill>
                <a:effectLst/>
                <a:latin typeface="-apple-system"/>
                <a:hlinkClick r:id="rId3"/>
              </a:rPr>
              <a:t>링크</a:t>
            </a:r>
            <a:r>
              <a:rPr lang="en-US" altLang="ko-KR" b="0" i="0">
                <a:solidFill>
                  <a:srgbClr val="222222"/>
                </a:solidFill>
                <a:effectLst/>
                <a:latin typeface="-apple-system"/>
              </a:rPr>
              <a:t>]</a:t>
            </a:r>
          </a:p>
          <a:p>
            <a:pPr lvl="1"/>
            <a:endParaRPr lang="en-US" altLang="ko-KR"/>
          </a:p>
          <a:p>
            <a:r>
              <a:rPr lang="ko-KR" altLang="en-US"/>
              <a:t>우리나라의 어느 지역에 공공보건의료기관을 확충해야 할까</a:t>
            </a:r>
            <a:r>
              <a:rPr lang="en-US" altLang="ko-KR"/>
              <a:t>?</a:t>
            </a:r>
          </a:p>
          <a:p>
            <a:pPr lvl="1"/>
            <a:endParaRPr lang="en-US" altLang="ko-KR"/>
          </a:p>
          <a:p>
            <a:r>
              <a:rPr lang="ko-KR" altLang="en-US"/>
              <a:t>우리나라의 행정구역별로 인구수 대비 공공보건의료기관의 비율은 얼마인가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0B59C9-D643-A5CD-2105-28CD8C23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908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FC9CB-F926-019A-58EC-B9955ED3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수집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10F848-FA68-C4A1-D271-EEE0DE2E4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필요한 데이터는 무엇인가</a:t>
            </a:r>
            <a:r>
              <a:rPr lang="en-US" altLang="ko-KR"/>
              <a:t>?</a:t>
            </a:r>
          </a:p>
          <a:p>
            <a:pPr lvl="1"/>
            <a:r>
              <a:rPr lang="ko-KR" altLang="en-US"/>
              <a:t>행정구역별 인구 수 </a:t>
            </a:r>
            <a:r>
              <a:rPr lang="en-US" altLang="ko-KR"/>
              <a:t>-&gt; </a:t>
            </a:r>
            <a:r>
              <a:rPr lang="ko-KR" altLang="en-US"/>
              <a:t>국가통계포털 사이트</a:t>
            </a:r>
            <a:endParaRPr lang="en-US" altLang="ko-KR"/>
          </a:p>
          <a:p>
            <a:pPr lvl="1"/>
            <a:r>
              <a:rPr lang="ko-KR" altLang="en-US"/>
              <a:t>행정구역별 공공보건의료기관 수 </a:t>
            </a:r>
            <a:r>
              <a:rPr lang="en-US" altLang="ko-KR"/>
              <a:t>-&gt; </a:t>
            </a:r>
            <a:r>
              <a:rPr lang="ko-KR" altLang="en-US"/>
              <a:t>공공데이터포털 사이트</a:t>
            </a:r>
            <a:endParaRPr lang="en-US" altLang="ko-KR"/>
          </a:p>
          <a:p>
            <a:pPr lvl="1"/>
            <a:r>
              <a:rPr lang="ko-KR" altLang="en-US"/>
              <a:t>행정구역별로 인구 수 대비 공공보건의료기관 비율 </a:t>
            </a:r>
            <a:r>
              <a:rPr lang="en-US" altLang="ko-KR"/>
              <a:t>= </a:t>
            </a:r>
            <a:r>
              <a:rPr lang="ko-KR" altLang="en-US"/>
              <a:t>기관 수 </a:t>
            </a:r>
            <a:r>
              <a:rPr lang="en-US" altLang="ko-KR"/>
              <a:t>/ </a:t>
            </a:r>
            <a:r>
              <a:rPr lang="ko-KR" altLang="en-US"/>
              <a:t>인구 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B3F763-D1EF-24B6-4631-58F795BD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90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C90A9-E94F-E8B4-6085-F140658DB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/>
              <a:t>Intro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9F40B-620A-9BBE-3770-4061F8963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/>
              <a:t>주제 </a:t>
            </a:r>
            <a:r>
              <a:rPr lang="en-US" altLang="ko-KR" sz="2400"/>
              <a:t>: </a:t>
            </a:r>
            <a:r>
              <a:rPr lang="ko-KR" altLang="en-US" sz="2400"/>
              <a:t>공공데이터 활용 빅데이터 분석 </a:t>
            </a:r>
            <a:r>
              <a:rPr lang="en-US" altLang="ko-KR" sz="2400"/>
              <a:t>with </a:t>
            </a:r>
            <a:r>
              <a:rPr lang="ko-KR" altLang="en-US" sz="2400"/>
              <a:t>파이썬</a:t>
            </a:r>
            <a:endParaRPr lang="en-US" altLang="ko-KR" sz="2400"/>
          </a:p>
          <a:p>
            <a:pPr lvl="1"/>
            <a:r>
              <a:rPr lang="ko-KR" altLang="en-US" sz="2000"/>
              <a:t>내가 관심있는</a:t>
            </a:r>
            <a:r>
              <a:rPr lang="en-US" altLang="ko-KR" sz="2000"/>
              <a:t> </a:t>
            </a:r>
            <a:r>
              <a:rPr lang="ko-KR" altLang="en-US" sz="2000"/>
              <a:t>또는 해결하고 싶은 </a:t>
            </a:r>
            <a:r>
              <a:rPr lang="ko-KR" altLang="en-US" sz="2000" b="1">
                <a:solidFill>
                  <a:srgbClr val="FF0000"/>
                </a:solidFill>
              </a:rPr>
              <a:t>문제를 정의</a:t>
            </a:r>
            <a:r>
              <a:rPr lang="ko-KR" altLang="en-US" sz="2000"/>
              <a:t>하고</a:t>
            </a:r>
            <a:r>
              <a:rPr lang="en-US" altLang="ko-KR" sz="2000"/>
              <a:t>, </a:t>
            </a:r>
          </a:p>
          <a:p>
            <a:pPr lvl="1"/>
            <a:r>
              <a:rPr lang="ko-KR" altLang="en-US" sz="2000"/>
              <a:t>이를 </a:t>
            </a:r>
            <a:r>
              <a:rPr lang="ko-KR" altLang="en-US" sz="2000">
                <a:solidFill>
                  <a:srgbClr val="FF0000"/>
                </a:solidFill>
              </a:rPr>
              <a:t>데이터 </a:t>
            </a:r>
            <a:r>
              <a:rPr lang="ko-KR" altLang="en-US" sz="2000" b="1">
                <a:solidFill>
                  <a:srgbClr val="FF0000"/>
                </a:solidFill>
              </a:rPr>
              <a:t>기반</a:t>
            </a:r>
            <a:r>
              <a:rPr lang="ko-KR" altLang="en-US" sz="2000"/>
              <a:t>으로 </a:t>
            </a:r>
            <a:r>
              <a:rPr lang="ko-KR" altLang="en-US" sz="2000" b="1">
                <a:solidFill>
                  <a:srgbClr val="FF0000"/>
                </a:solidFill>
              </a:rPr>
              <a:t>문제를 해결</a:t>
            </a:r>
            <a:r>
              <a:rPr lang="ko-KR" altLang="en-US" sz="2000"/>
              <a:t>한다</a:t>
            </a:r>
            <a:r>
              <a:rPr lang="en-US" altLang="ko-KR" sz="2000"/>
              <a:t>.</a:t>
            </a:r>
          </a:p>
          <a:p>
            <a:pPr lvl="1"/>
            <a:endParaRPr lang="en-US" altLang="ko-KR" sz="2000"/>
          </a:p>
          <a:p>
            <a:r>
              <a:rPr lang="ko-KR" altLang="en-US" sz="2400"/>
              <a:t>일정</a:t>
            </a:r>
            <a:endParaRPr lang="en-US" altLang="ko-KR" sz="2400"/>
          </a:p>
          <a:p>
            <a:pPr lvl="1"/>
            <a:r>
              <a:rPr lang="en-US" altLang="ko-KR" sz="2000"/>
              <a:t>1</a:t>
            </a:r>
            <a:r>
              <a:rPr lang="ko-KR" altLang="en-US" sz="2000"/>
              <a:t>일차 </a:t>
            </a:r>
            <a:r>
              <a:rPr lang="en-US" altLang="ko-KR" sz="2000"/>
              <a:t>: </a:t>
            </a:r>
            <a:r>
              <a:rPr lang="ko-KR" altLang="en-US" sz="2000"/>
              <a:t>데이터 분석 소개 </a:t>
            </a:r>
            <a:r>
              <a:rPr lang="en-US" altLang="ko-KR" sz="2000"/>
              <a:t>/ </a:t>
            </a:r>
            <a:r>
              <a:rPr lang="ko-KR" altLang="en-US" sz="2000"/>
              <a:t>실습 환경 준비 </a:t>
            </a:r>
            <a:r>
              <a:rPr lang="en-US" altLang="ko-KR" sz="2000"/>
              <a:t>/ </a:t>
            </a:r>
            <a:r>
              <a:rPr lang="ko-KR" altLang="en-US" sz="2000"/>
              <a:t>파이썬 실습</a:t>
            </a:r>
            <a:endParaRPr lang="en-US" altLang="ko-KR" sz="2000"/>
          </a:p>
          <a:p>
            <a:pPr lvl="1"/>
            <a:r>
              <a:rPr lang="en-US" altLang="ko-KR" sz="2000"/>
              <a:t>2</a:t>
            </a:r>
            <a:r>
              <a:rPr lang="ko-KR" altLang="en-US" sz="2000"/>
              <a:t>일차 </a:t>
            </a:r>
            <a:r>
              <a:rPr lang="en-US" altLang="ko-KR" sz="2000"/>
              <a:t>: </a:t>
            </a:r>
            <a:r>
              <a:rPr lang="ko-KR" altLang="en-US" sz="2000"/>
              <a:t>데이터 분석 실습 </a:t>
            </a:r>
            <a:r>
              <a:rPr lang="en-US" altLang="ko-KR" sz="2000"/>
              <a:t>(1) - </a:t>
            </a:r>
            <a:r>
              <a:rPr lang="ko-KR" altLang="en-US" sz="2000"/>
              <a:t>데이터 수집</a:t>
            </a:r>
            <a:r>
              <a:rPr lang="en-US" altLang="ko-KR" sz="2000"/>
              <a:t>, </a:t>
            </a:r>
            <a:r>
              <a:rPr lang="ko-KR" altLang="en-US" sz="2000"/>
              <a:t>탐색적 데이터 분석</a:t>
            </a:r>
            <a:endParaRPr lang="en-US" altLang="ko-KR" sz="2000"/>
          </a:p>
          <a:p>
            <a:pPr lvl="1"/>
            <a:r>
              <a:rPr lang="en-US" altLang="ko-KR" sz="2000"/>
              <a:t>3</a:t>
            </a:r>
            <a:r>
              <a:rPr lang="ko-KR" altLang="en-US" sz="2000"/>
              <a:t>일차 </a:t>
            </a:r>
            <a:r>
              <a:rPr lang="en-US" altLang="ko-KR" sz="2000"/>
              <a:t>: </a:t>
            </a:r>
            <a:r>
              <a:rPr lang="ko-KR" altLang="en-US" sz="2000"/>
              <a:t>데이터 분석 실습 </a:t>
            </a:r>
            <a:r>
              <a:rPr lang="en-US" altLang="ko-KR" sz="2000"/>
              <a:t>(2) - </a:t>
            </a:r>
            <a:r>
              <a:rPr lang="ko-KR" altLang="en-US" sz="2000"/>
              <a:t>분석 모델 선정</a:t>
            </a:r>
            <a:r>
              <a:rPr lang="en-US" altLang="ko-KR" sz="2000"/>
              <a:t>, </a:t>
            </a:r>
            <a:r>
              <a:rPr lang="ko-KR" altLang="en-US" sz="2000"/>
              <a:t>모델링</a:t>
            </a:r>
            <a:r>
              <a:rPr lang="en-US" altLang="ko-KR" sz="2000"/>
              <a:t>, </a:t>
            </a:r>
            <a:r>
              <a:rPr lang="ko-KR" altLang="en-US" sz="2000"/>
              <a:t>문제해결</a:t>
            </a:r>
            <a:endParaRPr lang="en-US" altLang="ko-KR" sz="2000"/>
          </a:p>
          <a:p>
            <a:pPr lvl="1"/>
            <a:r>
              <a:rPr lang="en-US" altLang="ko-KR" sz="2000"/>
              <a:t>4</a:t>
            </a:r>
            <a:r>
              <a:rPr lang="ko-KR" altLang="en-US" sz="2000"/>
              <a:t>일차 </a:t>
            </a:r>
            <a:r>
              <a:rPr lang="en-US" altLang="ko-KR" sz="2000"/>
              <a:t>: </a:t>
            </a:r>
            <a:r>
              <a:rPr lang="ko-KR" altLang="en-US" sz="2000"/>
              <a:t>프로젝트 설계</a:t>
            </a:r>
            <a:endParaRPr lang="en-US" altLang="ko-KR" sz="2000"/>
          </a:p>
          <a:p>
            <a:pPr lvl="1"/>
            <a:r>
              <a:rPr lang="en-US" altLang="ko-KR" sz="2000"/>
              <a:t>5</a:t>
            </a:r>
            <a:r>
              <a:rPr lang="ko-KR" altLang="en-US" sz="2000"/>
              <a:t>일차 </a:t>
            </a:r>
            <a:r>
              <a:rPr lang="en-US" altLang="ko-KR" sz="2000"/>
              <a:t>: </a:t>
            </a:r>
            <a:r>
              <a:rPr lang="ko-KR" altLang="en-US" sz="2000"/>
              <a:t>프로젝트 발표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ko-KR" altLang="en-US" sz="20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D72902-46D1-89E1-054B-D826267CD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540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0D049B-6AB0-4257-59B7-0E8FB250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Pandas</a:t>
            </a:r>
            <a:r>
              <a:rPr lang="ko-KR" altLang="en-US"/>
              <a:t> 기초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FC3D5D-21A9-7F10-B474-7AFF1352C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판다스 </a:t>
            </a:r>
            <a:r>
              <a:rPr lang="en-US" altLang="ko-KR"/>
              <a:t>Pandas</a:t>
            </a:r>
          </a:p>
          <a:p>
            <a:pPr lvl="1"/>
            <a:r>
              <a:rPr lang="en-US" altLang="ko-KR">
                <a:hlinkClick r:id="rId2"/>
              </a:rPr>
              <a:t>https://pandas.pydata.org/</a:t>
            </a:r>
            <a:endParaRPr lang="en-US" altLang="ko-KR"/>
          </a:p>
          <a:p>
            <a:pPr lvl="1"/>
            <a:r>
              <a:rPr lang="ko-KR" altLang="en-US"/>
              <a:t>테이블 형태를 다룰 수 있는 파이썬 라이브러리</a:t>
            </a:r>
            <a:endParaRPr lang="en-US" altLang="ko-KR"/>
          </a:p>
          <a:p>
            <a:pPr lvl="1"/>
            <a:r>
              <a:rPr lang="en-US" altLang="ko-KR"/>
              <a:t>1</a:t>
            </a:r>
            <a:r>
              <a:rPr lang="ko-KR" altLang="en-US"/>
              <a:t>차원 구조인 </a:t>
            </a:r>
            <a:r>
              <a:rPr lang="en-US" altLang="ko-KR"/>
              <a:t>Series, 2</a:t>
            </a:r>
            <a:r>
              <a:rPr lang="ko-KR" altLang="en-US"/>
              <a:t>차원 구조인 </a:t>
            </a:r>
            <a:r>
              <a:rPr lang="en-US" altLang="ko-KR"/>
              <a:t>DataFram, 3</a:t>
            </a:r>
            <a:r>
              <a:rPr lang="ko-KR" altLang="en-US"/>
              <a:t>차원 구조인 </a:t>
            </a:r>
            <a:r>
              <a:rPr lang="en-US" altLang="ko-KR"/>
              <a:t>Panel </a:t>
            </a:r>
            <a:r>
              <a:rPr lang="ko-KR" altLang="en-US"/>
              <a:t>을 지원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1F26BD-BA37-7C33-B185-C1988AD36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9814B533-A5BC-A8C4-5293-A4D0557B9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6328" y="3517133"/>
            <a:ext cx="3539343" cy="257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90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7527A-3CB2-33D6-B2DF-31EE1D42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matplotlib</a:t>
            </a:r>
            <a:r>
              <a:rPr lang="ko-KR" altLang="en-US"/>
              <a:t> 기초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26747B-A163-C4B2-1884-15EDFC457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맷플롯립 </a:t>
            </a:r>
            <a:r>
              <a:rPr lang="en-US" altLang="ko-KR"/>
              <a:t>matplotlib</a:t>
            </a:r>
          </a:p>
          <a:p>
            <a:pPr lvl="1"/>
            <a:r>
              <a:rPr lang="en-US" altLang="ko-KR">
                <a:hlinkClick r:id="rId2"/>
              </a:rPr>
              <a:t>https://matplotlib.org/</a:t>
            </a:r>
            <a:endParaRPr lang="en-US" altLang="ko-KR"/>
          </a:p>
          <a:p>
            <a:pPr lvl="1"/>
            <a:r>
              <a:rPr lang="ko-KR" altLang="en-US"/>
              <a:t>데이터를 차트나 플롯으로 시각화하는 파이썬 패키지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8C5B02-BCED-1E77-B917-73821296D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0C7939D-AD16-33DD-0593-9EA685C5C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498" y="3429000"/>
            <a:ext cx="4455003" cy="271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09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E3562-0D94-1E0B-3312-2C093D55F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추가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B36099-6486-B313-376E-13FDBDA28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인구수 대비 비율을 계산할 수 있는 문제 만들기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예를 들면</a:t>
            </a:r>
            <a:r>
              <a:rPr lang="en-US" altLang="ko-KR"/>
              <a:t>, </a:t>
            </a:r>
            <a:r>
              <a:rPr lang="ko-KR" altLang="en-US"/>
              <a:t>서울시 자치구별 인원 대비 백신 접종 비율을 파악해서</a:t>
            </a:r>
            <a:r>
              <a:rPr lang="en-US" altLang="ko-KR"/>
              <a:t>, </a:t>
            </a:r>
            <a:r>
              <a:rPr lang="ko-KR" altLang="en-US"/>
              <a:t>코로나 예방 전략 세우기</a:t>
            </a:r>
            <a:endParaRPr lang="en-US" altLang="ko-KR"/>
          </a:p>
          <a:p>
            <a:pPr lvl="1"/>
            <a:r>
              <a:rPr lang="ko-KR" altLang="en-US"/>
              <a:t>서울 열린데이터 광장 </a:t>
            </a:r>
            <a:r>
              <a:rPr lang="en-US" altLang="ko-KR"/>
              <a:t>&gt; </a:t>
            </a:r>
            <a:r>
              <a:rPr lang="ko-KR" altLang="en-US"/>
              <a:t>서울시 자치구별 백신 접종자수 현황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600E0B-FEFC-0E57-7E7F-96FDCA22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51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9B954-EA3F-4D44-B124-205668DC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Airbnb </a:t>
            </a:r>
            <a:r>
              <a:rPr lang="ko-KR" altLang="en-US" dirty="0"/>
              <a:t>사례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1D22C-0EB1-7A4B-846B-2303EE01C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KR" sz="2400" dirty="0"/>
              <a:t>2007</a:t>
            </a:r>
            <a:r>
              <a:rPr lang="ko-KR" altLang="en-US" sz="2400" dirty="0"/>
              <a:t>년</a:t>
            </a:r>
            <a:r>
              <a:rPr lang="en-US" altLang="ko-KR" sz="2400" dirty="0"/>
              <a:t>,</a:t>
            </a:r>
            <a:r>
              <a:rPr lang="ko-KR" altLang="en-US" sz="2400" dirty="0"/>
              <a:t> 브라이언 </a:t>
            </a:r>
            <a:r>
              <a:rPr lang="ko-KR" altLang="en-US" sz="2400" dirty="0" err="1"/>
              <a:t>체스키</a:t>
            </a:r>
            <a:r>
              <a:rPr lang="en-US" altLang="ko-KR" sz="2400" dirty="0"/>
              <a:t>,</a:t>
            </a:r>
            <a:r>
              <a:rPr lang="ko-KR" altLang="en-US" sz="2400" dirty="0"/>
              <a:t> 조 </a:t>
            </a:r>
            <a:r>
              <a:rPr lang="ko-KR" altLang="en-US" sz="2400" dirty="0" err="1"/>
              <a:t>게비아의</a:t>
            </a:r>
            <a:r>
              <a:rPr lang="ko-KR" altLang="en-US" sz="2400" dirty="0"/>
              <a:t> 아이디어</a:t>
            </a:r>
            <a:endParaRPr lang="en-US" altLang="ko-KR" sz="2400" dirty="0"/>
          </a:p>
          <a:p>
            <a:pPr lvl="1"/>
            <a:r>
              <a:rPr lang="ko-KR" altLang="en-US" sz="2000" dirty="0"/>
              <a:t>샌프란시스코에 있는 자신의 집에서 여유공간을 여행객에서 유료로 제공</a:t>
            </a:r>
            <a:endParaRPr lang="en-US" altLang="ko-KR" sz="2000" dirty="0"/>
          </a:p>
          <a:p>
            <a:pPr lvl="1"/>
            <a:r>
              <a:rPr lang="ko-KR" altLang="en-US" sz="2000" dirty="0"/>
              <a:t>여행객을 모집할 웹사이트 제작 </a:t>
            </a:r>
            <a:r>
              <a:rPr lang="en-US" altLang="ko-KR" sz="2000" dirty="0"/>
              <a:t>-&gt;</a:t>
            </a:r>
            <a:r>
              <a:rPr lang="ko-KR" altLang="en-US" sz="2000" dirty="0"/>
              <a:t> 에어비엔비의 시작 </a:t>
            </a:r>
            <a:r>
              <a:rPr lang="en-US" altLang="ko-KR" sz="2000" dirty="0"/>
              <a:t>(2008</a:t>
            </a:r>
            <a:r>
              <a:rPr lang="ko-KR" altLang="en-US" sz="2000" dirty="0"/>
              <a:t>년</a:t>
            </a:r>
            <a:r>
              <a:rPr lang="en-US" altLang="ko-KR" sz="2000" dirty="0"/>
              <a:t>)</a:t>
            </a:r>
          </a:p>
          <a:p>
            <a:r>
              <a:rPr lang="en-US" altLang="ko-KR" sz="2400" dirty="0"/>
              <a:t>2010</a:t>
            </a:r>
            <a:r>
              <a:rPr lang="ko-KR" altLang="en-US" sz="2400" dirty="0"/>
              <a:t>년</a:t>
            </a:r>
            <a:r>
              <a:rPr lang="en-US" altLang="ko-KR" sz="2400" dirty="0"/>
              <a:t>,</a:t>
            </a:r>
            <a:r>
              <a:rPr lang="ko-KR" altLang="en-US" sz="2400" dirty="0"/>
              <a:t> 뉴욕의 숙소 예약률이 매우 낮다는 사실 발견</a:t>
            </a:r>
            <a:endParaRPr lang="en-US" altLang="ko-KR" sz="2400" dirty="0"/>
          </a:p>
          <a:p>
            <a:pPr lvl="1"/>
            <a:r>
              <a:rPr lang="ko-KR" altLang="en-US" sz="2000" dirty="0"/>
              <a:t>뉴욕 숙소 주인들과 인터뷰 </a:t>
            </a:r>
            <a:r>
              <a:rPr lang="en-US" altLang="ko-KR" sz="2000" dirty="0"/>
              <a:t>-&gt;</a:t>
            </a:r>
            <a:r>
              <a:rPr lang="ko-KR" altLang="en-US" sz="2000" dirty="0"/>
              <a:t> 광고에 사용된 사진의 질이 매우 낮음 </a:t>
            </a:r>
            <a:r>
              <a:rPr lang="en-US" altLang="ko-KR" sz="2000" dirty="0"/>
              <a:t>-&gt;</a:t>
            </a:r>
            <a:r>
              <a:rPr lang="ko-KR" altLang="en-US" sz="2000" dirty="0"/>
              <a:t> </a:t>
            </a:r>
            <a:r>
              <a:rPr lang="ko-KR" altLang="en-US" sz="2000" dirty="0" err="1"/>
              <a:t>고퀄리티</a:t>
            </a:r>
            <a:r>
              <a:rPr lang="ko-KR" altLang="en-US" sz="2000" dirty="0"/>
              <a:t> 숙소 사진이 예약에 영향을 미칠 것이라는 가설 설정 </a:t>
            </a:r>
            <a:r>
              <a:rPr lang="en-US" altLang="ko-KR" sz="2000" dirty="0"/>
              <a:t>-&gt;</a:t>
            </a:r>
            <a:r>
              <a:rPr lang="ko-KR" altLang="en-US" sz="2000" dirty="0"/>
              <a:t> 전문 사진사를 고용하여 일부 숙소에서 실험 </a:t>
            </a:r>
            <a:r>
              <a:rPr lang="en-US" altLang="ko-KR" sz="2000" dirty="0"/>
              <a:t>-&gt;</a:t>
            </a:r>
            <a:r>
              <a:rPr lang="ko-KR" altLang="en-US" sz="2000" dirty="0"/>
              <a:t> 실험 결과로 뉴욕 매출이 두배로 증가 </a:t>
            </a:r>
            <a:r>
              <a:rPr lang="en-US" altLang="ko-KR" sz="2000" dirty="0"/>
              <a:t>-&gt;</a:t>
            </a:r>
            <a:r>
              <a:rPr lang="ko-KR" altLang="en-US" sz="2000" dirty="0"/>
              <a:t> 모든 숙소 주인에게 전문 사진사 무료 제공</a:t>
            </a:r>
            <a:endParaRPr lang="en-US" altLang="ko-KR" sz="2000" dirty="0"/>
          </a:p>
          <a:p>
            <a:r>
              <a:rPr lang="en-US" altLang="ko-KR" sz="2400" dirty="0"/>
              <a:t>2012</a:t>
            </a:r>
            <a:r>
              <a:rPr lang="ko-KR" altLang="en-US" sz="2400" dirty="0"/>
              <a:t>년</a:t>
            </a:r>
            <a:r>
              <a:rPr lang="en-US" altLang="ko-KR" sz="2400" dirty="0"/>
              <a:t>,</a:t>
            </a:r>
            <a:r>
              <a:rPr lang="ko-KR" altLang="en-US" sz="2400" dirty="0"/>
              <a:t> 유럽에서 호스트 모집을 위한 온라인 광고 효과가 저조하다는 사실 발견</a:t>
            </a:r>
            <a:endParaRPr lang="en-US" altLang="ko-KR" sz="2400" dirty="0"/>
          </a:p>
          <a:p>
            <a:pPr lvl="1"/>
            <a:r>
              <a:rPr lang="ko-KR" altLang="en-US" sz="2000" dirty="0"/>
              <a:t>온라인 마케팅 보다 오프라인 마케팅을 했을 때 참여 효과가 </a:t>
            </a:r>
            <a:r>
              <a:rPr lang="en-US" altLang="ko-KR" sz="2000" dirty="0"/>
              <a:t>5</a:t>
            </a:r>
            <a:r>
              <a:rPr lang="ko-KR" altLang="en-US" sz="2000" dirty="0"/>
              <a:t>배 증가 </a:t>
            </a:r>
            <a:r>
              <a:rPr lang="en-US" altLang="ko-KR" sz="2000" dirty="0"/>
              <a:t>-&gt;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시장별로</a:t>
            </a:r>
            <a:r>
              <a:rPr lang="ko-KR" altLang="en-US" sz="2000" dirty="0"/>
              <a:t> 다른 마케팅 전략 채택 후 결과 비교</a:t>
            </a:r>
            <a:r>
              <a:rPr lang="en-US" altLang="ko-KR" sz="2000" dirty="0"/>
              <a:t>(A/B test)</a:t>
            </a:r>
            <a:endParaRPr lang="en-KR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14DDC-3580-344E-A703-6482FDE41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5096" y="123765"/>
            <a:ext cx="1492692" cy="1114543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407838-5AC0-3C49-5A54-7065780E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48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D9CA6-0071-DC29-58D9-592235E49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기반 문제해결 사례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44942A-BBCC-4127-7813-974475D9B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(2017-08-04) </a:t>
            </a:r>
            <a:r>
              <a:rPr lang="ko-KR" altLang="en-US" sz="2400"/>
              <a:t>데이터 기반의 문제해결</a:t>
            </a:r>
            <a:r>
              <a:rPr lang="en-US" altLang="ko-KR" sz="2400"/>
              <a:t>, </a:t>
            </a:r>
            <a:r>
              <a:rPr lang="ko-KR" altLang="en-US" sz="2400"/>
              <a:t>정부와 기업이 데이터를 활용하는 방법 </a:t>
            </a:r>
            <a:r>
              <a:rPr lang="en-US" altLang="ko-KR" sz="2400"/>
              <a:t>[</a:t>
            </a:r>
            <a:r>
              <a:rPr lang="ko-KR" altLang="en-US" sz="2400">
                <a:hlinkClick r:id="rId2"/>
              </a:rPr>
              <a:t>링크</a:t>
            </a:r>
            <a:r>
              <a:rPr lang="en-US" altLang="ko-KR" sz="2400"/>
              <a:t>]</a:t>
            </a:r>
          </a:p>
          <a:p>
            <a:endParaRPr lang="en-US" altLang="ko-KR" sz="2400"/>
          </a:p>
          <a:p>
            <a:r>
              <a:rPr lang="en-US" altLang="ko-KR" sz="2400"/>
              <a:t>(2021-10-09) </a:t>
            </a:r>
            <a:r>
              <a:rPr lang="ko-KR" altLang="en-US" sz="2400"/>
              <a:t>데이터 기반 글쓰기</a:t>
            </a:r>
            <a:r>
              <a:rPr lang="en-US" altLang="ko-KR" sz="2400"/>
              <a:t>, </a:t>
            </a:r>
            <a:r>
              <a:rPr lang="ko-KR" altLang="en-US" sz="2400"/>
              <a:t>선정되면 </a:t>
            </a:r>
            <a:r>
              <a:rPr lang="en-US" altLang="ko-KR" sz="2400"/>
              <a:t>100</a:t>
            </a:r>
            <a:r>
              <a:rPr lang="ko-KR" altLang="en-US" sz="2400"/>
              <a:t>만원</a:t>
            </a:r>
            <a:r>
              <a:rPr lang="en-US" altLang="ko-KR" sz="2400"/>
              <a:t>! </a:t>
            </a:r>
            <a:r>
              <a:rPr lang="ko-KR" altLang="en-US" sz="2400"/>
              <a:t>쏘프라이즈</a:t>
            </a:r>
            <a:r>
              <a:rPr lang="en-US" altLang="ko-KR" sz="2400"/>
              <a:t>, [</a:t>
            </a:r>
            <a:r>
              <a:rPr lang="ko-KR" altLang="en-US" sz="2400">
                <a:hlinkClick r:id="rId3"/>
              </a:rPr>
              <a:t>링크</a:t>
            </a:r>
            <a:r>
              <a:rPr lang="en-US" altLang="ko-KR" sz="2400"/>
              <a:t>]</a:t>
            </a:r>
          </a:p>
          <a:p>
            <a:endParaRPr lang="en-US" altLang="ko-KR" sz="2400"/>
          </a:p>
          <a:p>
            <a:r>
              <a:rPr lang="ko-KR" altLang="en-US" sz="2400"/>
              <a:t>시빅해킹</a:t>
            </a:r>
            <a:r>
              <a:rPr lang="en-US" altLang="ko-KR" sz="2400"/>
              <a:t>, </a:t>
            </a:r>
            <a:r>
              <a:rPr lang="ko-KR" altLang="en-US" sz="2400"/>
              <a:t>코드포코리아 </a:t>
            </a:r>
            <a:r>
              <a:rPr lang="en-US" altLang="ko-KR" sz="2400"/>
              <a:t>[</a:t>
            </a:r>
            <a:r>
              <a:rPr lang="ko-KR" altLang="en-US" sz="2400">
                <a:hlinkClick r:id="rId4"/>
              </a:rPr>
              <a:t>링크</a:t>
            </a:r>
            <a:r>
              <a:rPr lang="en-US" altLang="ko-KR" sz="2400"/>
              <a:t>], </a:t>
            </a:r>
            <a:r>
              <a:rPr lang="ko-KR" altLang="en-US" sz="2400"/>
              <a:t>널채움 </a:t>
            </a:r>
            <a:r>
              <a:rPr lang="en-US" altLang="ko-KR" sz="2400"/>
              <a:t>[</a:t>
            </a:r>
            <a:r>
              <a:rPr lang="ko-KR" altLang="en-US" sz="2400">
                <a:hlinkClick r:id="rId5"/>
              </a:rPr>
              <a:t>링크</a:t>
            </a:r>
            <a:r>
              <a:rPr lang="en-US" altLang="ko-KR" sz="2400"/>
              <a:t>]</a:t>
            </a:r>
          </a:p>
          <a:p>
            <a:endParaRPr lang="ko-KR" altLang="en-US" sz="2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D2CAB6-1FA1-25C0-0822-E78A4234E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1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7B894-C640-B629-D75F-B518199CB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7E9017-4086-AAC2-CD3A-7A25800F2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2456" cy="4351338"/>
          </a:xfrm>
        </p:spPr>
        <p:txBody>
          <a:bodyPr>
            <a:normAutofit/>
          </a:bodyPr>
          <a:lstStyle/>
          <a:p>
            <a:r>
              <a:rPr lang="ko-KR" altLang="en-US" sz="1800"/>
              <a:t>데이터 홍수의 시대</a:t>
            </a:r>
            <a:endParaRPr lang="en-US" altLang="ko-KR" sz="1800"/>
          </a:p>
          <a:p>
            <a:pPr lvl="1"/>
            <a:r>
              <a:rPr lang="ko-KR" altLang="en-US" sz="1600"/>
              <a:t>수 많은 데이터가 생산되고 수집 </a:t>
            </a:r>
            <a:endParaRPr lang="en-US" altLang="ko-KR" sz="1600"/>
          </a:p>
          <a:p>
            <a:pPr lvl="2"/>
            <a:r>
              <a:rPr lang="en-US" altLang="ko-KR" sz="1200"/>
              <a:t>ex) </a:t>
            </a:r>
            <a:r>
              <a:rPr lang="ko-KR" altLang="en-US" sz="1200"/>
              <a:t>웹사이트 내에서 사용자의 클릭 추적</a:t>
            </a:r>
            <a:endParaRPr lang="en-US" altLang="ko-KR" sz="1200"/>
          </a:p>
          <a:p>
            <a:pPr lvl="1"/>
            <a:r>
              <a:rPr lang="ko-KR" altLang="en-US" sz="1600"/>
              <a:t>일 분 동안 온라인에서 생성되는 데이터수</a:t>
            </a:r>
            <a:endParaRPr lang="en-US" altLang="ko-KR" sz="1600"/>
          </a:p>
          <a:p>
            <a:r>
              <a:rPr lang="ko-KR" altLang="en-US" sz="1800"/>
              <a:t>과거에도 수 많은 데이터가 존재했지만</a:t>
            </a:r>
            <a:r>
              <a:rPr lang="en-US" altLang="ko-KR" sz="1800"/>
              <a:t>,</a:t>
            </a:r>
            <a:r>
              <a:rPr lang="ko-KR" altLang="en-US" sz="1800"/>
              <a:t> </a:t>
            </a:r>
            <a:endParaRPr lang="en-US" altLang="ko-KR" sz="1800"/>
          </a:p>
          <a:p>
            <a:pPr lvl="1"/>
            <a:r>
              <a:rPr lang="ko-KR" altLang="en-US" sz="1600"/>
              <a:t>인식하고</a:t>
            </a:r>
            <a:r>
              <a:rPr lang="en-US" altLang="ko-KR" sz="1600"/>
              <a:t>,</a:t>
            </a:r>
            <a:r>
              <a:rPr lang="ko-KR" altLang="en-US" sz="1600"/>
              <a:t> 수집하기가 어려웠음</a:t>
            </a:r>
            <a:endParaRPr lang="en-US" altLang="ko-KR" sz="1600"/>
          </a:p>
          <a:p>
            <a:r>
              <a:rPr lang="ko-KR" altLang="en-US" sz="1800"/>
              <a:t>컴퓨팅 기술의 발달은</a:t>
            </a:r>
            <a:r>
              <a:rPr lang="en-US" altLang="ko-KR" sz="1800"/>
              <a:t>,</a:t>
            </a:r>
          </a:p>
          <a:p>
            <a:pPr lvl="1"/>
            <a:r>
              <a:rPr lang="ko-KR" altLang="en-US" sz="1600"/>
              <a:t>데이터를 수집하고 처리하고</a:t>
            </a:r>
            <a:r>
              <a:rPr lang="en-US" altLang="ko-KR" sz="1600"/>
              <a:t>,</a:t>
            </a:r>
            <a:r>
              <a:rPr lang="ko-KR" altLang="en-US" sz="1600"/>
              <a:t> 분석하는 과정의 자동화가 진행됨</a:t>
            </a:r>
            <a:endParaRPr lang="en-US" altLang="ko-KR" sz="1600"/>
          </a:p>
          <a:p>
            <a:pPr lvl="1"/>
            <a:r>
              <a:rPr lang="ko-KR" altLang="en-US" sz="1600"/>
              <a:t>새로운 종류의 데이터가 생기고</a:t>
            </a:r>
            <a:r>
              <a:rPr lang="en-US" altLang="ko-KR" sz="1600"/>
              <a:t>,</a:t>
            </a:r>
            <a:r>
              <a:rPr lang="ko-KR" altLang="en-US" sz="1600"/>
              <a:t> 그 수가 기하급수적으로 증가함 </a:t>
            </a:r>
            <a:r>
              <a:rPr lang="en-US" altLang="ko-KR" sz="1600"/>
              <a:t>-&gt;</a:t>
            </a:r>
            <a:r>
              <a:rPr lang="ko-KR" altLang="en-US" sz="1600"/>
              <a:t> 빅 데이터</a:t>
            </a:r>
            <a:r>
              <a:rPr lang="en-US" altLang="ko-KR" sz="1600"/>
              <a:t>!</a:t>
            </a:r>
          </a:p>
          <a:p>
            <a:endParaRPr lang="en-US" altLang="ko-KR" sz="18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BCF923-FFE8-70B5-9BF7-77D36C521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09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D47168-8DC1-EC7F-8BED-B3BED7C697D5}"/>
              </a:ext>
            </a:extLst>
          </p:cNvPr>
          <p:cNvSpPr txBox="1"/>
          <p:nvPr/>
        </p:nvSpPr>
        <p:spPr>
          <a:xfrm>
            <a:off x="5996073" y="6176963"/>
            <a:ext cx="6195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source: https://www.statista.com/chart/25443/estimated-amount-of-data-created-on-the-internet-in-one-minute/</a:t>
            </a:r>
            <a:endParaRPr lang="ko-KR" altLang="en-US" sz="100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82BDE66-5632-B2F9-F6F3-4BC09E4B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93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C3D5004-6358-4C2D-811C-0523A0E4E7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27"/>
          <a:stretch/>
        </p:blipFill>
        <p:spPr>
          <a:xfrm>
            <a:off x="6976154" y="1969696"/>
            <a:ext cx="5148209" cy="420726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7D33E9C-5D11-FBCE-DDD7-35FB8DC0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</a:t>
            </a:r>
            <a:r>
              <a:rPr lang="en-US" altLang="ko-KR"/>
              <a:t>vs </a:t>
            </a:r>
            <a:r>
              <a:rPr lang="ko-KR" altLang="en-US"/>
              <a:t>빅데이터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960C63-2EE0-6B6A-E8C2-35D6F5D9E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795499" cy="4351338"/>
          </a:xfrm>
        </p:spPr>
        <p:txBody>
          <a:bodyPr/>
          <a:lstStyle/>
          <a:p>
            <a:r>
              <a:rPr lang="ko-KR" altLang="en-US"/>
              <a:t>데이터와 빅데이터는 어떤 차이가 있을까</a:t>
            </a:r>
            <a:r>
              <a:rPr lang="en-US" altLang="ko-KR"/>
              <a:t>? </a:t>
            </a:r>
          </a:p>
          <a:p>
            <a:pPr lvl="1"/>
            <a:r>
              <a:rPr lang="ko-KR" altLang="en-US"/>
              <a:t>데이터의 크기 </a:t>
            </a:r>
            <a:r>
              <a:rPr lang="en-US" altLang="ko-KR"/>
              <a:t>: GB, TB vs PB, EB</a:t>
            </a:r>
          </a:p>
          <a:p>
            <a:pPr lvl="1"/>
            <a:r>
              <a:rPr lang="ko-KR" altLang="en-US"/>
              <a:t>데이터 구성 방법 </a:t>
            </a:r>
            <a:r>
              <a:rPr lang="en-US" altLang="ko-KR"/>
              <a:t>: </a:t>
            </a:r>
            <a:r>
              <a:rPr lang="ko-KR" altLang="en-US"/>
              <a:t>정형 데이터 </a:t>
            </a:r>
            <a:r>
              <a:rPr lang="en-US" altLang="ko-KR"/>
              <a:t>vs </a:t>
            </a:r>
            <a:r>
              <a:rPr lang="ko-KR" altLang="en-US"/>
              <a:t>비정형 데이터</a:t>
            </a:r>
          </a:p>
          <a:p>
            <a:pPr lvl="1"/>
            <a:r>
              <a:rPr lang="ko-KR" altLang="en-US"/>
              <a:t>데이터 관리를 위한 아키텍처 </a:t>
            </a:r>
            <a:r>
              <a:rPr lang="en-US" altLang="ko-KR"/>
              <a:t>: </a:t>
            </a:r>
            <a:r>
              <a:rPr lang="ko-KR" altLang="en-US"/>
              <a:t>중앙 집중 시스템</a:t>
            </a:r>
            <a:r>
              <a:rPr lang="en-US" altLang="ko-KR"/>
              <a:t> vs </a:t>
            </a:r>
            <a:r>
              <a:rPr lang="ko-KR" altLang="en-US"/>
              <a:t>분산 시스템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6AFAD5-E79C-0B36-19B8-EA0ECC77A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18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A13A7-FA63-AD31-7CBD-DA6DA7F7B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과학자의 역량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3B8CCB6-3D14-C429-1324-6BA539CC8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678" y="1690688"/>
            <a:ext cx="8082644" cy="41237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7CF13E-F5B4-42F1-F34D-7172ACE66D24}"/>
              </a:ext>
            </a:extLst>
          </p:cNvPr>
          <p:cNvSpPr txBox="1"/>
          <p:nvPr/>
        </p:nvSpPr>
        <p:spPr>
          <a:xfrm>
            <a:off x="2054678" y="5814486"/>
            <a:ext cx="47564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source:</a:t>
            </a:r>
            <a:r>
              <a:rPr lang="ko-KR" altLang="en-US" sz="1100" dirty="0"/>
              <a:t> </a:t>
            </a:r>
            <a:r>
              <a:rPr lang="en-US" sz="1100" dirty="0"/>
              <a:t>http://</a:t>
            </a:r>
            <a:r>
              <a:rPr lang="en-US" sz="1100" dirty="0" err="1"/>
              <a:t>berkeleysciencereview.com</a:t>
            </a:r>
            <a:r>
              <a:rPr lang="en-US" sz="1100" dirty="0"/>
              <a:t>/article/first-rule-data-science/</a:t>
            </a:r>
            <a:endParaRPr lang="en-KR" sz="11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92E6B6-DA0B-7DF9-1283-83E742F2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120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9400B-441E-7A13-F75E-80C478F0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분석 단계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407780DE-FCED-0D9A-7293-F87AAA32CD9E}"/>
              </a:ext>
            </a:extLst>
          </p:cNvPr>
          <p:cNvSpPr/>
          <p:nvPr/>
        </p:nvSpPr>
        <p:spPr>
          <a:xfrm>
            <a:off x="849663" y="2670370"/>
            <a:ext cx="1853076" cy="1043873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현실세계</a:t>
            </a:r>
            <a:endParaRPr lang="en-KR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ADE86E-3E78-4A5F-51A3-85BB3736616C}"/>
              </a:ext>
            </a:extLst>
          </p:cNvPr>
          <p:cNvSpPr/>
          <p:nvPr/>
        </p:nvSpPr>
        <p:spPr>
          <a:xfrm>
            <a:off x="3892268" y="2727015"/>
            <a:ext cx="1051965" cy="9305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원시</a:t>
            </a:r>
            <a:endParaRPr lang="en-US" altLang="ko-KR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데이터</a:t>
            </a:r>
            <a:endParaRPr lang="en-KR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88E70D-248E-A9AD-67FE-E7776BE8E7A6}"/>
              </a:ext>
            </a:extLst>
          </p:cNvPr>
          <p:cNvSpPr/>
          <p:nvPr/>
        </p:nvSpPr>
        <p:spPr>
          <a:xfrm>
            <a:off x="6020474" y="2727015"/>
            <a:ext cx="1051965" cy="9305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정제된</a:t>
            </a:r>
            <a:endParaRPr lang="en-US" altLang="ko-KR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데이터</a:t>
            </a:r>
            <a:endParaRPr lang="en-KR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4083D2-790C-FD40-A531-C80CA23ABC8D}"/>
              </a:ext>
            </a:extLst>
          </p:cNvPr>
          <p:cNvSpPr/>
          <p:nvPr/>
        </p:nvSpPr>
        <p:spPr>
          <a:xfrm>
            <a:off x="8148680" y="2727015"/>
            <a:ext cx="1051965" cy="9305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모델</a:t>
            </a:r>
            <a:endParaRPr lang="en-KR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D490B0-7665-1B9C-79C0-E3661F7C3050}"/>
              </a:ext>
            </a:extLst>
          </p:cNvPr>
          <p:cNvSpPr/>
          <p:nvPr/>
        </p:nvSpPr>
        <p:spPr>
          <a:xfrm>
            <a:off x="8148680" y="4547723"/>
            <a:ext cx="1051965" cy="9305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결과</a:t>
            </a:r>
            <a:endParaRPr lang="en-KR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522840-E236-C2FC-46B9-F83DC61B7498}"/>
              </a:ext>
            </a:extLst>
          </p:cNvPr>
          <p:cNvSpPr txBox="1"/>
          <p:nvPr/>
        </p:nvSpPr>
        <p:spPr>
          <a:xfrm>
            <a:off x="10317344" y="4554978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의사결정</a:t>
            </a:r>
            <a:endParaRPr lang="en-US" altLang="ko-KR" dirty="0"/>
          </a:p>
          <a:p>
            <a:r>
              <a:rPr lang="ko-KR" altLang="en-US" dirty="0"/>
              <a:t>출판</a:t>
            </a:r>
            <a:endParaRPr lang="en-US" altLang="ko-KR" dirty="0"/>
          </a:p>
          <a:p>
            <a:r>
              <a:rPr lang="en-US" altLang="ko-KR" dirty="0"/>
              <a:t>…</a:t>
            </a:r>
            <a:endParaRPr lang="en-KR" dirty="0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3A4FDF3C-24D7-3B16-7C69-881A9704F8C9}"/>
              </a:ext>
            </a:extLst>
          </p:cNvPr>
          <p:cNvSpPr/>
          <p:nvPr/>
        </p:nvSpPr>
        <p:spPr>
          <a:xfrm>
            <a:off x="6020474" y="4547722"/>
            <a:ext cx="1051965" cy="9305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ysClr val="windowText" lastClr="000000"/>
                </a:solidFill>
              </a:rPr>
              <a:t>데이터 </a:t>
            </a:r>
            <a:br>
              <a:rPr lang="en-US" altLang="ko-KR" b="1">
                <a:solidFill>
                  <a:sysClr val="windowText" lastClr="000000"/>
                </a:solidFill>
              </a:rPr>
            </a:br>
            <a:r>
              <a:rPr lang="ko-KR" altLang="en-US" b="1">
                <a:solidFill>
                  <a:sysClr val="windowText" lastClr="000000"/>
                </a:solidFill>
              </a:rPr>
              <a:t>상품</a:t>
            </a:r>
            <a:endParaRPr lang="en-KR" b="1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Curved Connector 12">
            <a:extLst>
              <a:ext uri="{FF2B5EF4-FFF2-40B4-BE49-F238E27FC236}">
                <a16:creationId xmlns:a16="http://schemas.microsoft.com/office/drawing/2014/main" id="{BDCCBE90-A51F-87F4-5704-51F9E79FFE55}"/>
              </a:ext>
            </a:extLst>
          </p:cNvPr>
          <p:cNvCxnSpPr>
            <a:cxnSpLocks/>
            <a:stCxn id="10" idx="1"/>
            <a:endCxn id="4" idx="1"/>
          </p:cNvCxnSpPr>
          <p:nvPr/>
        </p:nvCxnSpPr>
        <p:spPr>
          <a:xfrm rot="10800000">
            <a:off x="1776202" y="3713131"/>
            <a:ext cx="4244273" cy="1299884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3">
            <a:extLst>
              <a:ext uri="{FF2B5EF4-FFF2-40B4-BE49-F238E27FC236}">
                <a16:creationId xmlns:a16="http://schemas.microsoft.com/office/drawing/2014/main" id="{7769B9D3-E225-3259-3E2D-340BB07DC9D8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5400000">
            <a:off x="7165499" y="3038558"/>
            <a:ext cx="890122" cy="21282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7">
            <a:extLst>
              <a:ext uri="{FF2B5EF4-FFF2-40B4-BE49-F238E27FC236}">
                <a16:creationId xmlns:a16="http://schemas.microsoft.com/office/drawing/2014/main" id="{06E8336D-86E8-847E-E7CC-ED8739710C9D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944233" y="3192308"/>
            <a:ext cx="107624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8">
            <a:extLst>
              <a:ext uri="{FF2B5EF4-FFF2-40B4-BE49-F238E27FC236}">
                <a16:creationId xmlns:a16="http://schemas.microsoft.com/office/drawing/2014/main" id="{E458627D-EB63-EF4E-72CC-2EB3FF1811A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072439" y="3192308"/>
            <a:ext cx="107624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23">
            <a:extLst>
              <a:ext uri="{FF2B5EF4-FFF2-40B4-BE49-F238E27FC236}">
                <a16:creationId xmlns:a16="http://schemas.microsoft.com/office/drawing/2014/main" id="{8DD175F9-8AD2-BAD4-2B27-7512C269C0F7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>
            <a:off x="2701195" y="3192307"/>
            <a:ext cx="1191073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28">
            <a:extLst>
              <a:ext uri="{FF2B5EF4-FFF2-40B4-BE49-F238E27FC236}">
                <a16:creationId xmlns:a16="http://schemas.microsoft.com/office/drawing/2014/main" id="{94F7BEAC-B079-6A2A-6F9F-ED695F4ECC8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8674663" y="3657600"/>
            <a:ext cx="0" cy="8901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ounded Rectangle 34">
            <a:extLst>
              <a:ext uri="{FF2B5EF4-FFF2-40B4-BE49-F238E27FC236}">
                <a16:creationId xmlns:a16="http://schemas.microsoft.com/office/drawing/2014/main" id="{D2491530-C564-C6AE-2BDB-4290BA1F843B}"/>
              </a:ext>
            </a:extLst>
          </p:cNvPr>
          <p:cNvSpPr/>
          <p:nvPr/>
        </p:nvSpPr>
        <p:spPr>
          <a:xfrm>
            <a:off x="7824998" y="1390226"/>
            <a:ext cx="1699327" cy="76065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탐색적</a:t>
            </a:r>
            <a:endParaRPr lang="en-US" altLang="ko-KR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데이터분석</a:t>
            </a:r>
            <a:endParaRPr lang="en-KR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urved Connector 35">
            <a:extLst>
              <a:ext uri="{FF2B5EF4-FFF2-40B4-BE49-F238E27FC236}">
                <a16:creationId xmlns:a16="http://schemas.microsoft.com/office/drawing/2014/main" id="{88AD267E-19A2-62A2-3A56-2D1F85626400}"/>
              </a:ext>
            </a:extLst>
          </p:cNvPr>
          <p:cNvCxnSpPr>
            <a:cxnSpLocks/>
            <a:stCxn id="17" idx="1"/>
            <a:endCxn id="5" idx="0"/>
          </p:cNvCxnSpPr>
          <p:nvPr/>
        </p:nvCxnSpPr>
        <p:spPr>
          <a:xfrm rot="10800000" flipV="1">
            <a:off x="4418252" y="1770551"/>
            <a:ext cx="3406747" cy="956463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urved Connector 38">
            <a:extLst>
              <a:ext uri="{FF2B5EF4-FFF2-40B4-BE49-F238E27FC236}">
                <a16:creationId xmlns:a16="http://schemas.microsoft.com/office/drawing/2014/main" id="{28CDFA3D-9279-EE97-EDBD-B683EABEA108}"/>
              </a:ext>
            </a:extLst>
          </p:cNvPr>
          <p:cNvCxnSpPr>
            <a:cxnSpLocks/>
            <a:stCxn id="6" idx="0"/>
            <a:endCxn id="17" idx="2"/>
          </p:cNvCxnSpPr>
          <p:nvPr/>
        </p:nvCxnSpPr>
        <p:spPr>
          <a:xfrm rot="5400000" flipH="1" flipV="1">
            <a:off x="7322491" y="1374845"/>
            <a:ext cx="576137" cy="212820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urved Connector 41">
            <a:extLst>
              <a:ext uri="{FF2B5EF4-FFF2-40B4-BE49-F238E27FC236}">
                <a16:creationId xmlns:a16="http://schemas.microsoft.com/office/drawing/2014/main" id="{4376AEE5-F56D-B9CD-119B-CA1057AB7340}"/>
              </a:ext>
            </a:extLst>
          </p:cNvPr>
          <p:cNvCxnSpPr>
            <a:cxnSpLocks/>
            <a:stCxn id="17" idx="3"/>
            <a:endCxn id="7" idx="3"/>
          </p:cNvCxnSpPr>
          <p:nvPr/>
        </p:nvCxnSpPr>
        <p:spPr>
          <a:xfrm flipH="1">
            <a:off x="9200645" y="1770552"/>
            <a:ext cx="323680" cy="1421756"/>
          </a:xfrm>
          <a:prstGeom prst="curvedConnector3">
            <a:avLst>
              <a:gd name="adj1" fmla="val -7062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50">
            <a:extLst>
              <a:ext uri="{FF2B5EF4-FFF2-40B4-BE49-F238E27FC236}">
                <a16:creationId xmlns:a16="http://schemas.microsoft.com/office/drawing/2014/main" id="{DA7E3E21-E097-241D-DAC7-9AFC6C4D496F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9200645" y="5013016"/>
            <a:ext cx="1116699" cy="362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903A47F-B08D-C18B-78ED-0D79865C594E}"/>
              </a:ext>
            </a:extLst>
          </p:cNvPr>
          <p:cNvSpPr txBox="1"/>
          <p:nvPr/>
        </p:nvSpPr>
        <p:spPr>
          <a:xfrm>
            <a:off x="2840440" y="2902932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데이터 수집</a:t>
            </a:r>
            <a:endParaRPr lang="en-KR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785156-37F4-632C-1350-7C8FF143BAED}"/>
              </a:ext>
            </a:extLst>
          </p:cNvPr>
          <p:cNvSpPr txBox="1"/>
          <p:nvPr/>
        </p:nvSpPr>
        <p:spPr>
          <a:xfrm>
            <a:off x="5025222" y="2902932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데이터 처리</a:t>
            </a:r>
            <a:endParaRPr lang="en-KR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3AF6CD-6AC0-9B82-30A3-FB4F575FB491}"/>
              </a:ext>
            </a:extLst>
          </p:cNvPr>
          <p:cNvSpPr txBox="1"/>
          <p:nvPr/>
        </p:nvSpPr>
        <p:spPr>
          <a:xfrm>
            <a:off x="7307704" y="290293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모델링</a:t>
            </a:r>
            <a:endParaRPr lang="en-KR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4F6115-E5F9-8669-02A0-A59BC4A7D70E}"/>
              </a:ext>
            </a:extLst>
          </p:cNvPr>
          <p:cNvSpPr txBox="1"/>
          <p:nvPr/>
        </p:nvSpPr>
        <p:spPr>
          <a:xfrm>
            <a:off x="7307704" y="383351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개발</a:t>
            </a:r>
            <a:endParaRPr lang="en-KR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F54818-2C61-EBF5-949A-AEFBD790C4F9}"/>
              </a:ext>
            </a:extLst>
          </p:cNvPr>
          <p:cNvSpPr txBox="1"/>
          <p:nvPr/>
        </p:nvSpPr>
        <p:spPr>
          <a:xfrm>
            <a:off x="3296731" y="480693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반영</a:t>
            </a:r>
            <a:endParaRPr lang="en-KR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E24856-AD9E-41B1-C0E5-E88364A7EE0C}"/>
              </a:ext>
            </a:extLst>
          </p:cNvPr>
          <p:cNvSpPr txBox="1"/>
          <p:nvPr/>
        </p:nvSpPr>
        <p:spPr>
          <a:xfrm>
            <a:off x="8674661" y="3964321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문제해결</a:t>
            </a:r>
            <a:endParaRPr lang="en-KR" sz="1100" dirty="0"/>
          </a:p>
        </p:txBody>
      </p:sp>
      <p:sp>
        <p:nvSpPr>
          <p:cNvPr id="28" name="슬라이드 번호 개체 틀 27">
            <a:extLst>
              <a:ext uri="{FF2B5EF4-FFF2-40B4-BE49-F238E27FC236}">
                <a16:creationId xmlns:a16="http://schemas.microsoft.com/office/drawing/2014/main" id="{6606018E-9844-BF81-19F0-22843D3B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685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F0C66-123F-244F-A885-4B6A9D69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데이터 분석 단계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62788-E6C7-5A44-A29E-7D46CE0B1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" y="2989766"/>
            <a:ext cx="11399520" cy="318719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데이터 준비</a:t>
            </a:r>
            <a:endParaRPr lang="en-US" altLang="ko-KR" sz="2400" dirty="0"/>
          </a:p>
          <a:p>
            <a:pPr lvl="1"/>
            <a:r>
              <a:rPr lang="ko-KR" altLang="en-US" sz="2000" dirty="0"/>
              <a:t>직접 수집</a:t>
            </a:r>
            <a:endParaRPr lang="en-US" altLang="ko-KR" sz="2000" dirty="0"/>
          </a:p>
          <a:p>
            <a:pPr lvl="1"/>
            <a:r>
              <a:rPr lang="ko-KR" altLang="en-US" sz="2000"/>
              <a:t>간접 수집</a:t>
            </a:r>
            <a:endParaRPr lang="en-US" altLang="ko-KR" sz="2000"/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탐색적 데이터 분석</a:t>
            </a:r>
            <a:endParaRPr lang="en-US" altLang="ko-KR" sz="2400" dirty="0"/>
          </a:p>
          <a:p>
            <a:pPr lvl="1"/>
            <a:r>
              <a:rPr lang="ko-KR" altLang="en-US" sz="2000" dirty="0"/>
              <a:t>데이터 값 확인 </a:t>
            </a:r>
            <a:r>
              <a:rPr lang="en-US" altLang="ko-KR" sz="2000" dirty="0"/>
              <a:t>-&gt;</a:t>
            </a:r>
            <a:r>
              <a:rPr lang="ko-KR" altLang="en-US" sz="2000" dirty="0"/>
              <a:t> 이상치 확인</a:t>
            </a:r>
            <a:r>
              <a:rPr lang="en-US" altLang="ko-KR" sz="2000" dirty="0"/>
              <a:t>,</a:t>
            </a:r>
            <a:r>
              <a:rPr lang="ko-KR" altLang="en-US" sz="2000" dirty="0"/>
              <a:t> 새로운 패턴 발견 </a:t>
            </a:r>
            <a:r>
              <a:rPr lang="en-US" altLang="ko-KR" sz="2000" dirty="0"/>
              <a:t>/</a:t>
            </a:r>
            <a:r>
              <a:rPr lang="ko-KR" altLang="en-US" sz="2000" dirty="0"/>
              <a:t> 집계</a:t>
            </a:r>
            <a:r>
              <a:rPr lang="en-US" altLang="ko-KR" sz="2000" dirty="0"/>
              <a:t>,</a:t>
            </a:r>
            <a:r>
              <a:rPr lang="ko-KR" altLang="en-US" sz="2000" dirty="0"/>
              <a:t> 시각화 </a:t>
            </a:r>
            <a:r>
              <a:rPr lang="ko-KR" altLang="en-US" sz="2000"/>
              <a:t>기능 필요</a:t>
            </a:r>
            <a:endParaRPr lang="en-US" altLang="ko-KR" sz="2000"/>
          </a:p>
          <a:p>
            <a:pPr lvl="1"/>
            <a:r>
              <a:rPr lang="ko-KR" altLang="en-US" sz="2000"/>
              <a:t>통계적 분석</a:t>
            </a:r>
            <a:endParaRPr lang="en-KR" sz="20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8F48666-1F96-ED49-8484-D0A9F67E135D}"/>
              </a:ext>
            </a:extLst>
          </p:cNvPr>
          <p:cNvSpPr/>
          <p:nvPr/>
        </p:nvSpPr>
        <p:spPr>
          <a:xfrm>
            <a:off x="811033" y="1661823"/>
            <a:ext cx="1463040" cy="985962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데이터 </a:t>
            </a:r>
            <a:br>
              <a:rPr lang="en-US" altLang="ko-KR" b="1" dirty="0">
                <a:solidFill>
                  <a:sysClr val="windowText" lastClr="000000"/>
                </a:solidFill>
              </a:rPr>
            </a:br>
            <a:r>
              <a:rPr lang="ko-KR" altLang="en-US" b="1" dirty="0">
                <a:solidFill>
                  <a:sysClr val="windowText" lastClr="000000"/>
                </a:solidFill>
              </a:rPr>
              <a:t>준비</a:t>
            </a:r>
            <a:endParaRPr lang="en-KR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7918549-0F1B-054D-911E-34EDDD1A976F}"/>
              </a:ext>
            </a:extLst>
          </p:cNvPr>
          <p:cNvSpPr/>
          <p:nvPr/>
        </p:nvSpPr>
        <p:spPr>
          <a:xfrm>
            <a:off x="3041374" y="1661823"/>
            <a:ext cx="1463040" cy="985962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탐색적 </a:t>
            </a:r>
            <a:br>
              <a:rPr lang="en-US" altLang="ko-KR" b="1" dirty="0">
                <a:solidFill>
                  <a:sysClr val="windowText" lastClr="000000"/>
                </a:solidFill>
              </a:rPr>
            </a:br>
            <a:r>
              <a:rPr lang="ko-KR" altLang="en-US" b="1" dirty="0">
                <a:solidFill>
                  <a:sysClr val="windowText" lastClr="000000"/>
                </a:solidFill>
              </a:rPr>
              <a:t>데이터 </a:t>
            </a:r>
            <a:br>
              <a:rPr lang="en-US" altLang="ko-KR" b="1" dirty="0">
                <a:solidFill>
                  <a:sysClr val="windowText" lastClr="000000"/>
                </a:solidFill>
              </a:rPr>
            </a:br>
            <a:r>
              <a:rPr lang="ko-KR" altLang="en-US" b="1" dirty="0">
                <a:solidFill>
                  <a:sysClr val="windowText" lastClr="000000"/>
                </a:solidFill>
              </a:rPr>
              <a:t>분석</a:t>
            </a:r>
            <a:endParaRPr lang="en-KR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1DAACC0-428A-2B40-BA48-DCAD62D160E5}"/>
              </a:ext>
            </a:extLst>
          </p:cNvPr>
          <p:cNvSpPr/>
          <p:nvPr/>
        </p:nvSpPr>
        <p:spPr>
          <a:xfrm>
            <a:off x="5271715" y="1661823"/>
            <a:ext cx="1463040" cy="985962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통계적 추론</a:t>
            </a:r>
            <a:r>
              <a:rPr lang="en-US" altLang="ko-KR" b="1" dirty="0">
                <a:solidFill>
                  <a:sysClr val="windowText" lastClr="000000"/>
                </a:solidFill>
              </a:rPr>
              <a:t>,</a:t>
            </a:r>
            <a:r>
              <a:rPr lang="ko-KR" altLang="en-US" b="1" dirty="0">
                <a:solidFill>
                  <a:sysClr val="windowText" lastClr="000000"/>
                </a:solidFill>
              </a:rPr>
              <a:t> 예측</a:t>
            </a:r>
            <a:endParaRPr lang="en-KR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5463463-B554-AE4A-B210-71DD3D1BF338}"/>
              </a:ext>
            </a:extLst>
          </p:cNvPr>
          <p:cNvSpPr/>
          <p:nvPr/>
        </p:nvSpPr>
        <p:spPr>
          <a:xfrm>
            <a:off x="7502056" y="1661823"/>
            <a:ext cx="1463040" cy="985962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해결책 구현</a:t>
            </a:r>
            <a:endParaRPr lang="en-KR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C18AAB0-8A84-4547-A812-4BB97850084F}"/>
              </a:ext>
            </a:extLst>
          </p:cNvPr>
          <p:cNvSpPr/>
          <p:nvPr/>
        </p:nvSpPr>
        <p:spPr>
          <a:xfrm>
            <a:off x="9732396" y="1661823"/>
            <a:ext cx="1463040" cy="985962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결과 소통</a:t>
            </a:r>
            <a:endParaRPr lang="en-KR" b="1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B8AC02-78E4-064F-9DE4-2A2FAE291C6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274073" y="2154804"/>
            <a:ext cx="7673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6E97A1-EA3C-6444-96AF-A875EFB2BE4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504414" y="2154804"/>
            <a:ext cx="7673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99BEFF-79F1-464B-80C4-72D19306F10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734755" y="2154804"/>
            <a:ext cx="7673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70AE2F-BA68-7042-8093-62DD3A264CED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965095" y="2154804"/>
            <a:ext cx="7673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410A24-48A2-8477-980E-14721AF2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1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12695</TotalTime>
  <Words>1133</Words>
  <Application>Microsoft Office PowerPoint</Application>
  <PresentationFormat>와이드스크린</PresentationFormat>
  <Paragraphs>230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-apple-system</vt:lpstr>
      <vt:lpstr>KoPub돋움체 Bold</vt:lpstr>
      <vt:lpstr>KoPub돋움체 Medium</vt:lpstr>
      <vt:lpstr>맑은 고딕</vt:lpstr>
      <vt:lpstr>Arial</vt:lpstr>
      <vt:lpstr>Calibri</vt:lpstr>
      <vt:lpstr>Roboto</vt:lpstr>
      <vt:lpstr>Office 테마</vt:lpstr>
      <vt:lpstr>PowerPoint 프레젠테이션</vt:lpstr>
      <vt:lpstr>Intro</vt:lpstr>
      <vt:lpstr>Airbnb 사례</vt:lpstr>
      <vt:lpstr>데이터 기반 문제해결 사례</vt:lpstr>
      <vt:lpstr>데이터</vt:lpstr>
      <vt:lpstr>데이터 vs 빅데이터</vt:lpstr>
      <vt:lpstr>데이터 과학자의 역량</vt:lpstr>
      <vt:lpstr>데이터 분석 단계</vt:lpstr>
      <vt:lpstr>데이터 분석 단계</vt:lpstr>
      <vt:lpstr>데이터 분석 단계</vt:lpstr>
      <vt:lpstr>데이터 분석 단계</vt:lpstr>
      <vt:lpstr>어떤 도구를 사용할까?</vt:lpstr>
      <vt:lpstr>어떤 도구를 사용할까?</vt:lpstr>
      <vt:lpstr>실습 환경 구축</vt:lpstr>
      <vt:lpstr>파이썬 실습</vt:lpstr>
      <vt:lpstr>데이터 수집</vt:lpstr>
      <vt:lpstr>공공데이터 open data</vt:lpstr>
      <vt:lpstr>샘플 문제</vt:lpstr>
      <vt:lpstr>데이터 수집</vt:lpstr>
      <vt:lpstr>Pandas 기초 실습</vt:lpstr>
      <vt:lpstr>matplotlib 기초 실습</vt:lpstr>
      <vt:lpstr>추가 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 Yim</dc:creator>
  <cp:lastModifiedBy>Jang YunJae</cp:lastModifiedBy>
  <cp:revision>835</cp:revision>
  <cp:lastPrinted>2021-09-06T04:42:12Z</cp:lastPrinted>
  <dcterms:created xsi:type="dcterms:W3CDTF">2017-03-02T10:16:31Z</dcterms:created>
  <dcterms:modified xsi:type="dcterms:W3CDTF">2022-07-25T11:46:08Z</dcterms:modified>
  <cp:contentStatus/>
</cp:coreProperties>
</file>