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654" r:id="rId1"/>
  </p:sldMasterIdLst>
  <p:notesMasterIdLst>
    <p:notesMasterId r:id="rId38"/>
  </p:notesMasterIdLst>
  <p:handoutMasterIdLst>
    <p:handoutMasterId r:id="rId39"/>
  </p:handoutMasterIdLst>
  <p:sldIdLst>
    <p:sldId id="3356" r:id="rId2"/>
    <p:sldId id="3360" r:id="rId3"/>
    <p:sldId id="3361" r:id="rId4"/>
    <p:sldId id="4063" r:id="rId5"/>
    <p:sldId id="4156" r:id="rId6"/>
    <p:sldId id="4157" r:id="rId7"/>
    <p:sldId id="4158" r:id="rId8"/>
    <p:sldId id="4159" r:id="rId9"/>
    <p:sldId id="4160" r:id="rId10"/>
    <p:sldId id="4161" r:id="rId11"/>
    <p:sldId id="4162" r:id="rId12"/>
    <p:sldId id="4163" r:id="rId13"/>
    <p:sldId id="4164" r:id="rId14"/>
    <p:sldId id="4165" r:id="rId15"/>
    <p:sldId id="4166" r:id="rId16"/>
    <p:sldId id="4180" r:id="rId17"/>
    <p:sldId id="4167" r:id="rId18"/>
    <p:sldId id="4168" r:id="rId19"/>
    <p:sldId id="4169" r:id="rId20"/>
    <p:sldId id="4170" r:id="rId21"/>
    <p:sldId id="4171" r:id="rId22"/>
    <p:sldId id="4172" r:id="rId23"/>
    <p:sldId id="4173" r:id="rId24"/>
    <p:sldId id="4174" r:id="rId25"/>
    <p:sldId id="4181" r:id="rId26"/>
    <p:sldId id="4182" r:id="rId27"/>
    <p:sldId id="4185" r:id="rId28"/>
    <p:sldId id="4186" r:id="rId29"/>
    <p:sldId id="4184" r:id="rId30"/>
    <p:sldId id="4183" r:id="rId31"/>
    <p:sldId id="4175" r:id="rId32"/>
    <p:sldId id="4176" r:id="rId33"/>
    <p:sldId id="4177" r:id="rId34"/>
    <p:sldId id="4178" r:id="rId35"/>
    <p:sldId id="4179" r:id="rId36"/>
    <p:sldId id="3740" r:id="rId37"/>
  </p:sldIdLst>
  <p:sldSz cx="11049000" cy="6858000"/>
  <p:notesSz cx="9866313" cy="6735763"/>
  <p:embeddedFontLst>
    <p:embeddedFont>
      <p:font typeface="HY헤드라인M" panose="02030600000101010101" pitchFamily="18" charset="-127"/>
      <p:regular r:id="rId40"/>
    </p:embeddedFont>
    <p:embeddedFont>
      <p:font typeface="가는각진제목체" panose="02030600000101010101" pitchFamily="18" charset="-127"/>
      <p:regular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Optima" panose="020B0600000101010101"/>
      <p:regular r:id="rId48"/>
    </p:embeddedFont>
    <p:embeddedFont>
      <p:font typeface="Optima LT" panose="02000503060000020003" pitchFamily="2" charset="0"/>
      <p:regular r:id="rId49"/>
    </p:embeddedFont>
  </p:embeddedFontLst>
  <p:custDataLst>
    <p:tags r:id="rId50"/>
  </p:custDataLst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480" userDrawn="1">
          <p15:clr>
            <a:srgbClr val="A4A3A4"/>
          </p15:clr>
        </p15:guide>
        <p15:guide id="3" pos="3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>
          <p15:clr>
            <a:srgbClr val="A4A3A4"/>
          </p15:clr>
        </p15:guide>
        <p15:guide id="2" pos="3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FF00"/>
    <a:srgbClr val="DAA600"/>
    <a:srgbClr val="00CC00"/>
    <a:srgbClr val="0033CC"/>
    <a:srgbClr val="7F0055"/>
    <a:srgbClr val="3F7F7F"/>
    <a:srgbClr val="A1BEBE"/>
    <a:srgbClr val="FFE0C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7109" autoAdjust="0"/>
  </p:normalViewPr>
  <p:slideViewPr>
    <p:cSldViewPr showGuides="1">
      <p:cViewPr varScale="1">
        <p:scale>
          <a:sx n="75" d="100"/>
          <a:sy n="75" d="100"/>
        </p:scale>
        <p:origin x="941" y="34"/>
      </p:cViewPr>
      <p:guideLst>
        <p:guide orient="horz" pos="1480"/>
        <p:guide pos="3480"/>
      </p:guideLst>
    </p:cSldViewPr>
  </p:slideViewPr>
  <p:outlineViewPr>
    <p:cViewPr>
      <p:scale>
        <a:sx n="33" d="100"/>
        <a:sy n="33" d="100"/>
      </p:scale>
      <p:origin x="0" y="57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117" d="100"/>
          <a:sy n="117" d="100"/>
        </p:scale>
        <p:origin x="2088" y="84"/>
      </p:cViewPr>
      <p:guideLst>
        <p:guide orient="horz" pos="2122"/>
        <p:guide pos="310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8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56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4"/>
          </p:nvPr>
        </p:nvSpPr>
        <p:spPr bwMode="auto">
          <a:xfrm>
            <a:off x="1" y="6341758"/>
            <a:ext cx="3807581" cy="4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3" tIns="45653" rIns="91303" bIns="45653" numCol="1" anchor="t" anchorCtr="0" compatLnSpc="1">
            <a:prstTxWarp prst="textNoShape">
              <a:avLst/>
            </a:prstTxWarp>
          </a:bodyPr>
          <a:lstStyle>
            <a:lvl1pPr algn="l" defTabSz="908070" eaLnBrk="0" latinLnBrk="1" hangingPunct="0">
              <a:spcBef>
                <a:spcPct val="0"/>
              </a:spcBef>
              <a:buClr>
                <a:schemeClr val="folHlink"/>
              </a:buClr>
              <a:defRPr kumimoji="1" sz="1000">
                <a:latin typeface="Optima" pitchFamily="2" charset="2"/>
              </a:defRPr>
            </a:lvl1pPr>
          </a:lstStyle>
          <a:p>
            <a:pPr>
              <a:defRPr/>
            </a:pPr>
            <a:r>
              <a:rPr lang="en-US" altLang="ko-KR"/>
              <a:t>© 2007 Valtech  Consulting Korea, All Right Reserved</a:t>
            </a:r>
          </a:p>
        </p:txBody>
      </p:sp>
    </p:spTree>
    <p:extLst>
      <p:ext uri="{BB962C8B-B14F-4D97-AF65-F5344CB8AC3E}">
        <p14:creationId xmlns:p14="http://schemas.microsoft.com/office/powerpoint/2010/main" val="2698790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198813"/>
            <a:ext cx="7893050" cy="3032125"/>
          </a:xfrm>
          <a:prstGeom prst="rect">
            <a:avLst/>
          </a:prstGeom>
        </p:spPr>
        <p:txBody>
          <a:bodyPr/>
          <a:lstStyle/>
          <a:p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311713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Http</a:t>
            </a:r>
            <a:r>
              <a:rPr lang="en-US" altLang="ko-KR" baseline="0" dirty="0"/>
              <a:t> </a:t>
            </a:r>
            <a:r>
              <a:rPr lang="ko-KR" altLang="en-US" baseline="0" dirty="0"/>
              <a:t>요청 접수</a:t>
            </a:r>
            <a:endParaRPr lang="en-US" altLang="ko-KR" baseline="0" dirty="0"/>
          </a:p>
          <a:p>
            <a: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aseline="0" dirty="0"/>
              <a:t>컨트롤러로 </a:t>
            </a:r>
            <a:r>
              <a:rPr lang="en-US" altLang="ko-KR" baseline="0" dirty="0"/>
              <a:t>HTTP</a:t>
            </a:r>
            <a:r>
              <a:rPr lang="ko-KR" altLang="en-US" baseline="0" dirty="0"/>
              <a:t>요청 위임 </a:t>
            </a:r>
            <a:r>
              <a:rPr lang="en-US" altLang="ko-KR" baseline="0" dirty="0"/>
              <a:t>: </a:t>
            </a:r>
            <a:r>
              <a:rPr lang="en-US" altLang="ko-KR" sz="1200" b="0" dirty="0" err="1">
                <a:solidFill>
                  <a:schemeClr val="tx1"/>
                </a:solidFill>
              </a:rPr>
              <a:t>HttpServletRequest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컨트롤러의 모델 생성과 정보 등록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컨트롤러의 결과 리턴 </a:t>
            </a:r>
            <a:r>
              <a:rPr lang="en-US" altLang="ko-KR" baseline="0" dirty="0"/>
              <a:t>: </a:t>
            </a:r>
            <a:r>
              <a:rPr lang="ko-KR" altLang="en-US" baseline="0" dirty="0"/>
              <a:t>모델과 뷰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뷰 호출과 모델 참조</a:t>
            </a:r>
            <a:endParaRPr lang="en-US" altLang="ko-KR" baseline="0" dirty="0"/>
          </a:p>
          <a:p>
            <a: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aseline="0" dirty="0"/>
              <a:t>HTTP</a:t>
            </a:r>
            <a:r>
              <a:rPr lang="ko-KR" altLang="en-US" baseline="0" dirty="0" err="1"/>
              <a:t>응답돌려주기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en-US" altLang="ko-KR" sz="1200" b="0" dirty="0" err="1">
                <a:solidFill>
                  <a:schemeClr val="tx1"/>
                </a:solidFill>
              </a:rPr>
              <a:t>HttpServletResponse</a:t>
            </a:r>
            <a:endParaRPr lang="ko-KR" altLang="en-US" sz="12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761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얘네들 모든 </a:t>
            </a:r>
            <a:r>
              <a:rPr lang="en-US" altLang="ko-KR" dirty="0"/>
              <a:t>Spring </a:t>
            </a:r>
            <a:r>
              <a:rPr lang="ko-KR" altLang="en-US" dirty="0"/>
              <a:t>컨테이너에 빈으로 등록된다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동작 순서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핸들러</a:t>
            </a:r>
            <a:r>
              <a:rPr lang="ko-KR" altLang="en-US" dirty="0"/>
              <a:t> 조회</a:t>
            </a:r>
            <a:r>
              <a:rPr lang="en-US" altLang="ko-KR" dirty="0"/>
              <a:t>: </a:t>
            </a:r>
            <a:r>
              <a:rPr lang="ko-KR" altLang="en-US" dirty="0" err="1"/>
              <a:t>핸들러</a:t>
            </a:r>
            <a:r>
              <a:rPr lang="ko-KR" altLang="en-US" dirty="0"/>
              <a:t> 매핑을 통해 요청 </a:t>
            </a:r>
            <a:r>
              <a:rPr lang="en-US" altLang="ko-KR" dirty="0"/>
              <a:t>URL</a:t>
            </a:r>
            <a:r>
              <a:rPr lang="ko-KR" altLang="en-US" dirty="0"/>
              <a:t>에 </a:t>
            </a:r>
            <a:r>
              <a:rPr lang="ko-KR" altLang="en-US" dirty="0" err="1"/>
              <a:t>매핑된</a:t>
            </a:r>
            <a:r>
              <a:rPr lang="ko-KR" altLang="en-US" dirty="0"/>
              <a:t> </a:t>
            </a:r>
            <a:r>
              <a:rPr lang="ko-KR" altLang="en-US" dirty="0" err="1"/>
              <a:t>핸들러</a:t>
            </a:r>
            <a:r>
              <a:rPr lang="en-US" altLang="ko-KR" dirty="0"/>
              <a:t>(</a:t>
            </a:r>
            <a:r>
              <a:rPr lang="ko-KR" altLang="en-US" dirty="0"/>
              <a:t>컨트롤러</a:t>
            </a:r>
            <a:r>
              <a:rPr lang="en-US" altLang="ko-KR" dirty="0"/>
              <a:t>)</a:t>
            </a:r>
            <a:r>
              <a:rPr lang="ko-KR" altLang="en-US" dirty="0"/>
              <a:t>를 조회한다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핸들러</a:t>
            </a:r>
            <a:r>
              <a:rPr lang="ko-KR" altLang="en-US" dirty="0"/>
              <a:t> 어댑터 조회</a:t>
            </a:r>
            <a:r>
              <a:rPr lang="en-US" altLang="ko-KR" dirty="0"/>
              <a:t>: </a:t>
            </a:r>
            <a:r>
              <a:rPr lang="ko-KR" altLang="en-US" dirty="0" err="1"/>
              <a:t>핸들러를</a:t>
            </a:r>
            <a:r>
              <a:rPr lang="ko-KR" altLang="en-US" dirty="0"/>
              <a:t> 실행할 수 있는 </a:t>
            </a:r>
            <a:r>
              <a:rPr lang="ko-KR" altLang="en-US" dirty="0" err="1"/>
              <a:t>핸들러</a:t>
            </a:r>
            <a:r>
              <a:rPr lang="ko-KR" altLang="en-US" dirty="0"/>
              <a:t> 어댑터를 조회한다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핸들러</a:t>
            </a:r>
            <a:r>
              <a:rPr lang="ko-KR" altLang="en-US" dirty="0"/>
              <a:t> 어댑터 실행</a:t>
            </a:r>
            <a:r>
              <a:rPr lang="en-US" altLang="ko-KR" dirty="0"/>
              <a:t>: </a:t>
            </a:r>
            <a:r>
              <a:rPr lang="ko-KR" altLang="en-US" dirty="0" err="1"/>
              <a:t>핸들러</a:t>
            </a:r>
            <a:r>
              <a:rPr lang="ko-KR" altLang="en-US" dirty="0"/>
              <a:t> 어댑터를 실행한다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 err="1"/>
              <a:t>핸들러</a:t>
            </a:r>
            <a:r>
              <a:rPr lang="ko-KR" altLang="en-US" dirty="0"/>
              <a:t> 실행</a:t>
            </a:r>
            <a:r>
              <a:rPr lang="en-US" altLang="ko-KR" dirty="0"/>
              <a:t>: </a:t>
            </a:r>
            <a:r>
              <a:rPr lang="ko-KR" altLang="en-US" dirty="0" err="1"/>
              <a:t>핸들러</a:t>
            </a:r>
            <a:r>
              <a:rPr lang="ko-KR" altLang="en-US" dirty="0"/>
              <a:t> 어댑터가 실제 </a:t>
            </a:r>
            <a:r>
              <a:rPr lang="ko-KR" altLang="en-US" dirty="0" err="1"/>
              <a:t>핸들러를</a:t>
            </a:r>
            <a:r>
              <a:rPr lang="ko-KR" altLang="en-US" dirty="0"/>
              <a:t> 실행한다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ko-KR" altLang="en-US" dirty="0"/>
              <a:t>반환</a:t>
            </a:r>
            <a:r>
              <a:rPr lang="en-US" altLang="ko-KR" dirty="0"/>
              <a:t>: </a:t>
            </a:r>
            <a:r>
              <a:rPr lang="ko-KR" altLang="en-US" dirty="0" err="1"/>
              <a:t>핸들러</a:t>
            </a:r>
            <a:r>
              <a:rPr lang="ko-KR" altLang="en-US" dirty="0"/>
              <a:t> 어댑터는 </a:t>
            </a:r>
            <a:r>
              <a:rPr lang="ko-KR" altLang="en-US" dirty="0" err="1"/>
              <a:t>핸들러가</a:t>
            </a:r>
            <a:r>
              <a:rPr lang="ko-KR" altLang="en-US" dirty="0"/>
              <a:t> 반환하는 정보를 </a:t>
            </a:r>
            <a:r>
              <a:rPr lang="en-US" altLang="ko-KR" dirty="0" err="1"/>
              <a:t>ModelAndView</a:t>
            </a:r>
            <a:r>
              <a:rPr lang="ko-KR" altLang="en-US" dirty="0"/>
              <a:t>로 변환해서</a:t>
            </a:r>
          </a:p>
          <a:p>
            <a:pPr marL="0" indent="0">
              <a:buNone/>
            </a:pPr>
            <a:r>
              <a:rPr lang="ko-KR" altLang="en-US" dirty="0"/>
              <a:t>반환한다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en-US" altLang="ko-KR" dirty="0" err="1"/>
              <a:t>viewResolver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  <a:r>
              <a:rPr lang="en-US" altLang="ko-KR" dirty="0"/>
              <a:t>: </a:t>
            </a:r>
            <a:r>
              <a:rPr lang="ko-KR" altLang="en-US" dirty="0"/>
              <a:t>뷰 </a:t>
            </a:r>
            <a:r>
              <a:rPr lang="ko-KR" altLang="en-US" dirty="0" err="1"/>
              <a:t>리졸버를</a:t>
            </a:r>
            <a:r>
              <a:rPr lang="ko-KR" altLang="en-US" dirty="0"/>
              <a:t> 찾고 실행한다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JSP</a:t>
            </a:r>
            <a:r>
              <a:rPr lang="ko-KR" altLang="en-US" dirty="0"/>
              <a:t>의 경우</a:t>
            </a:r>
            <a:r>
              <a:rPr lang="en-US" altLang="ko-KR" dirty="0"/>
              <a:t>: </a:t>
            </a:r>
            <a:r>
              <a:rPr lang="en-US" altLang="ko-KR" dirty="0" err="1"/>
              <a:t>InternalResourceViewResolver</a:t>
            </a:r>
            <a:r>
              <a:rPr lang="en-US" altLang="ko-KR" dirty="0"/>
              <a:t> </a:t>
            </a:r>
            <a:r>
              <a:rPr lang="ko-KR" altLang="en-US" dirty="0"/>
              <a:t>가 자동 등록되고</a:t>
            </a:r>
            <a:r>
              <a:rPr lang="en-US" altLang="ko-KR" dirty="0"/>
              <a:t>, </a:t>
            </a:r>
            <a:r>
              <a:rPr lang="ko-KR" altLang="en-US" dirty="0"/>
              <a:t>사용된다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7. View </a:t>
            </a:r>
            <a:r>
              <a:rPr lang="ko-KR" altLang="en-US" dirty="0"/>
              <a:t>반환</a:t>
            </a:r>
            <a:r>
              <a:rPr lang="en-US" altLang="ko-KR" dirty="0"/>
              <a:t>: </a:t>
            </a:r>
            <a:r>
              <a:rPr lang="ko-KR" altLang="en-US" dirty="0"/>
              <a:t>뷰 </a:t>
            </a:r>
            <a:r>
              <a:rPr lang="ko-KR" altLang="en-US" dirty="0" err="1"/>
              <a:t>리졸버는</a:t>
            </a:r>
            <a:r>
              <a:rPr lang="ko-KR" altLang="en-US" dirty="0"/>
              <a:t> 뷰의 논리 이름을 물리 이름으로 바꾸고</a:t>
            </a:r>
            <a:r>
              <a:rPr lang="en-US" altLang="ko-KR" dirty="0"/>
              <a:t>, </a:t>
            </a:r>
            <a:r>
              <a:rPr lang="ko-KR" altLang="en-US" dirty="0"/>
              <a:t>렌더링 역할을 담당하는 뷰 객체를</a:t>
            </a:r>
          </a:p>
          <a:p>
            <a:pPr marL="0" indent="0">
              <a:buNone/>
            </a:pPr>
            <a:r>
              <a:rPr lang="ko-KR" altLang="en-US" dirty="0"/>
              <a:t>반환한다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JSP</a:t>
            </a:r>
            <a:r>
              <a:rPr lang="ko-KR" altLang="en-US" dirty="0"/>
              <a:t>의 경우 </a:t>
            </a:r>
            <a:r>
              <a:rPr lang="en-US" altLang="ko-KR" dirty="0" err="1"/>
              <a:t>InternalResourceView</a:t>
            </a:r>
            <a:r>
              <a:rPr lang="en-US" altLang="ko-KR" dirty="0"/>
              <a:t>(</a:t>
            </a:r>
            <a:r>
              <a:rPr lang="en-US" altLang="ko-KR" dirty="0" err="1"/>
              <a:t>JstlView</a:t>
            </a:r>
            <a:r>
              <a:rPr lang="en-US" altLang="ko-KR" dirty="0"/>
              <a:t>) </a:t>
            </a:r>
            <a:r>
              <a:rPr lang="ko-KR" altLang="en-US" dirty="0"/>
              <a:t>를 반환하는데</a:t>
            </a:r>
            <a:r>
              <a:rPr lang="en-US" altLang="ko-KR" dirty="0"/>
              <a:t>, </a:t>
            </a:r>
            <a:r>
              <a:rPr lang="ko-KR" altLang="en-US" dirty="0"/>
              <a:t>내부에 </a:t>
            </a:r>
            <a:r>
              <a:rPr lang="en-US" altLang="ko-KR" dirty="0"/>
              <a:t>forward() </a:t>
            </a:r>
            <a:r>
              <a:rPr lang="ko-KR" altLang="en-US" dirty="0"/>
              <a:t>로직이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8. </a:t>
            </a:r>
            <a:r>
              <a:rPr lang="ko-KR" altLang="en-US" dirty="0"/>
              <a:t>뷰 렌더링</a:t>
            </a:r>
            <a:r>
              <a:rPr lang="en-US" altLang="ko-KR" dirty="0"/>
              <a:t>: </a:t>
            </a:r>
            <a:r>
              <a:rPr lang="ko-KR" altLang="en-US" dirty="0"/>
              <a:t>뷰를 통해서 뷰를 렌더링 한다</a:t>
            </a:r>
          </a:p>
        </p:txBody>
      </p:sp>
    </p:spTree>
    <p:extLst>
      <p:ext uri="{BB962C8B-B14F-4D97-AF65-F5344CB8AC3E}">
        <p14:creationId xmlns:p14="http://schemas.microsoft.com/office/powerpoint/2010/main" val="506732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589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911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Spring Boot </a:t>
            </a:r>
            <a:r>
              <a:rPr lang="ko-KR" altLang="en-US" dirty="0"/>
              <a:t>개발 시 </a:t>
            </a:r>
            <a:r>
              <a:rPr lang="en-US" altLang="ko-KR" dirty="0"/>
              <a:t>Component Scan </a:t>
            </a:r>
            <a:r>
              <a:rPr lang="ko-KR" altLang="en-US" dirty="0"/>
              <a:t>설정 필요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-&gt; </a:t>
            </a:r>
            <a:r>
              <a:rPr lang="ko-KR" altLang="en-US" b="1" dirty="0"/>
              <a:t>여기까지 설명하고 실습 시작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1. Welcome page </a:t>
            </a:r>
            <a:r>
              <a:rPr lang="ko-KR" altLang="en-US" b="1" dirty="0"/>
              <a:t>등록 </a:t>
            </a:r>
            <a:r>
              <a:rPr lang="en-US" altLang="ko-KR" b="1" dirty="0"/>
              <a:t>(index.html) -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@GetMapping</a:t>
            </a:r>
            <a:r>
              <a:rPr lang="ko-KR" altLang="en-US" dirty="0"/>
              <a:t> 으로 수정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스프링 초창기 컨트롤러 형태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b="1" dirty="0" err="1"/>
              <a:t>OldController</a:t>
            </a:r>
            <a:r>
              <a:rPr lang="en-US" altLang="ko-KR" dirty="0"/>
              <a:t> implements </a:t>
            </a:r>
            <a:r>
              <a:rPr lang="en-US" altLang="ko-KR" b="1" dirty="0"/>
              <a:t>Controller</a:t>
            </a:r>
            <a:r>
              <a:rPr lang="en-US" altLang="ko-KR" dirty="0"/>
              <a:t> { </a:t>
            </a:r>
          </a:p>
          <a:p>
            <a:pPr marL="0" indent="0">
              <a:buNone/>
            </a:pPr>
            <a:r>
              <a:rPr lang="en-US" altLang="ko-KR" dirty="0"/>
              <a:t>	@Override public </a:t>
            </a:r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en-US" altLang="ko-KR" dirty="0" err="1"/>
              <a:t>handleRequest</a:t>
            </a:r>
            <a:r>
              <a:rPr lang="en-US" altLang="ko-KR" dirty="0"/>
              <a:t>(</a:t>
            </a:r>
            <a:r>
              <a:rPr lang="en-US" altLang="ko-KR" dirty="0" err="1"/>
              <a:t>HttpServletRequest</a:t>
            </a:r>
            <a:r>
              <a:rPr lang="en-US" altLang="ko-KR" dirty="0"/>
              <a:t> request, </a:t>
            </a:r>
            <a:r>
              <a:rPr lang="en-US" altLang="ko-KR" dirty="0" err="1"/>
              <a:t>HttpServletResponse</a:t>
            </a:r>
            <a:r>
              <a:rPr lang="en-US" altLang="ko-KR" dirty="0"/>
              <a:t> response) throws Exception {</a:t>
            </a:r>
          </a:p>
          <a:p>
            <a:pPr marL="0" indent="0">
              <a:buNone/>
            </a:pPr>
            <a:r>
              <a:rPr lang="en-US" altLang="ko-KR" dirty="0"/>
              <a:t>		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en-US" altLang="ko-KR" dirty="0" err="1"/>
              <a:t>OldController.handleRequest</a:t>
            </a:r>
            <a:r>
              <a:rPr lang="en-US" altLang="ko-KR" dirty="0"/>
              <a:t>"); return null;</a:t>
            </a:r>
          </a:p>
          <a:p>
            <a:pPr marL="0" indent="0">
              <a:buNone/>
            </a:pPr>
            <a:r>
              <a:rPr lang="en-US" altLang="ko-KR" dirty="0"/>
              <a:t>	 }</a:t>
            </a:r>
          </a:p>
          <a:p>
            <a:pPr marL="0" indent="0">
              <a:buNone/>
            </a:pPr>
            <a:r>
              <a:rPr lang="en-US" altLang="ko-KR" dirty="0"/>
              <a:t>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884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@GetMapping</a:t>
            </a:r>
            <a:r>
              <a:rPr lang="ko-KR" altLang="en-US" dirty="0"/>
              <a:t> 으로 수정</a:t>
            </a:r>
          </a:p>
        </p:txBody>
      </p:sp>
    </p:spTree>
    <p:extLst>
      <p:ext uri="{BB962C8B-B14F-4D97-AF65-F5344CB8AC3E}">
        <p14:creationId xmlns:p14="http://schemas.microsoft.com/office/powerpoint/2010/main" val="228602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@GetMapping</a:t>
            </a:r>
            <a:r>
              <a:rPr lang="ko-KR" altLang="en-US" dirty="0"/>
              <a:t> 으로 수정</a:t>
            </a:r>
          </a:p>
        </p:txBody>
      </p:sp>
    </p:spTree>
    <p:extLst>
      <p:ext uri="{BB962C8B-B14F-4D97-AF65-F5344CB8AC3E}">
        <p14:creationId xmlns:p14="http://schemas.microsoft.com/office/powerpoint/2010/main" val="519842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@GetMapping</a:t>
            </a:r>
            <a:r>
              <a:rPr lang="ko-KR" altLang="en-US" dirty="0"/>
              <a:t> 으로 수정</a:t>
            </a:r>
          </a:p>
        </p:txBody>
      </p:sp>
    </p:spTree>
    <p:extLst>
      <p:ext uri="{BB962C8B-B14F-4D97-AF65-F5344CB8AC3E}">
        <p14:creationId xmlns:p14="http://schemas.microsoft.com/office/powerpoint/2010/main" val="710271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@GetMapping</a:t>
            </a:r>
            <a:r>
              <a:rPr lang="ko-KR" altLang="en-US" dirty="0"/>
              <a:t> 으로 수정</a:t>
            </a:r>
          </a:p>
        </p:txBody>
      </p:sp>
    </p:spTree>
    <p:extLst>
      <p:ext uri="{BB962C8B-B14F-4D97-AF65-F5344CB8AC3E}">
        <p14:creationId xmlns:p14="http://schemas.microsoft.com/office/powerpoint/2010/main" val="1843427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@GetMapping</a:t>
            </a:r>
            <a:r>
              <a:rPr lang="ko-KR" altLang="en-US" dirty="0"/>
              <a:t> 으로 수정</a:t>
            </a:r>
          </a:p>
        </p:txBody>
      </p:sp>
    </p:spTree>
    <p:extLst>
      <p:ext uri="{BB962C8B-B14F-4D97-AF65-F5344CB8AC3E}">
        <p14:creationId xmlns:p14="http://schemas.microsoft.com/office/powerpoint/2010/main" val="408548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88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@GetMapping</a:t>
            </a:r>
            <a:r>
              <a:rPr lang="ko-KR" altLang="en-US" dirty="0"/>
              <a:t> 으로 수정</a:t>
            </a:r>
          </a:p>
        </p:txBody>
      </p:sp>
    </p:spTree>
    <p:extLst>
      <p:ext uri="{BB962C8B-B14F-4D97-AF65-F5344CB8AC3E}">
        <p14:creationId xmlns:p14="http://schemas.microsoft.com/office/powerpoint/2010/main" val="1405821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BoardController</a:t>
            </a:r>
            <a:r>
              <a:rPr lang="en-US" altLang="ko-KR" dirty="0"/>
              <a:t> </a:t>
            </a:r>
            <a:r>
              <a:rPr lang="ko-KR" altLang="en-US" dirty="0"/>
              <a:t>작성하고 실습</a:t>
            </a:r>
          </a:p>
        </p:txBody>
      </p:sp>
    </p:spTree>
    <p:extLst>
      <p:ext uri="{BB962C8B-B14F-4D97-AF65-F5344CB8AC3E}">
        <p14:creationId xmlns:p14="http://schemas.microsoft.com/office/powerpoint/2010/main" val="447631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@GetMapping</a:t>
            </a:r>
            <a:r>
              <a:rPr lang="ko-KR" altLang="en-US" dirty="0"/>
              <a:t> 으로 수정</a:t>
            </a:r>
          </a:p>
        </p:txBody>
      </p:sp>
    </p:spTree>
    <p:extLst>
      <p:ext uri="{BB962C8B-B14F-4D97-AF65-F5344CB8AC3E}">
        <p14:creationId xmlns:p14="http://schemas.microsoft.com/office/powerpoint/2010/main" val="85189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533549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719557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705439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486255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9166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96852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85349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516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@GetMapping</a:t>
            </a:r>
            <a:r>
              <a:rPr lang="ko-KR" altLang="en-US" dirty="0"/>
              <a:t> 으로 수정</a:t>
            </a:r>
          </a:p>
        </p:txBody>
      </p:sp>
    </p:spTree>
    <p:extLst>
      <p:ext uri="{BB962C8B-B14F-4D97-AF65-F5344CB8AC3E}">
        <p14:creationId xmlns:p14="http://schemas.microsoft.com/office/powerpoint/2010/main" val="12518502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@GetMapping</a:t>
            </a:r>
            <a:r>
              <a:rPr lang="ko-KR" altLang="en-US" dirty="0"/>
              <a:t> 으로 수정</a:t>
            </a:r>
          </a:p>
        </p:txBody>
      </p:sp>
    </p:spTree>
    <p:extLst>
      <p:ext uri="{BB962C8B-B14F-4D97-AF65-F5344CB8AC3E}">
        <p14:creationId xmlns:p14="http://schemas.microsoft.com/office/powerpoint/2010/main" val="3103257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@GetMapping</a:t>
            </a:r>
            <a:r>
              <a:rPr lang="ko-KR" altLang="en-US" dirty="0"/>
              <a:t> 으로 수정</a:t>
            </a:r>
          </a:p>
        </p:txBody>
      </p:sp>
    </p:spTree>
    <p:extLst>
      <p:ext uri="{BB962C8B-B14F-4D97-AF65-F5344CB8AC3E}">
        <p14:creationId xmlns:p14="http://schemas.microsoft.com/office/powerpoint/2010/main" val="42851154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@GetMapping</a:t>
            </a:r>
            <a:r>
              <a:rPr lang="ko-KR" altLang="en-US" dirty="0"/>
              <a:t> 으로 수정</a:t>
            </a:r>
          </a:p>
        </p:txBody>
      </p:sp>
    </p:spTree>
    <p:extLst>
      <p:ext uri="{BB962C8B-B14F-4D97-AF65-F5344CB8AC3E}">
        <p14:creationId xmlns:p14="http://schemas.microsoft.com/office/powerpoint/2010/main" val="11166890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@GetMapping</a:t>
            </a:r>
            <a:r>
              <a:rPr lang="ko-KR" altLang="en-US" dirty="0"/>
              <a:t> 으로 수정</a:t>
            </a:r>
          </a:p>
        </p:txBody>
      </p:sp>
    </p:spTree>
    <p:extLst>
      <p:ext uri="{BB962C8B-B14F-4D97-AF65-F5344CB8AC3E}">
        <p14:creationId xmlns:p14="http://schemas.microsoft.com/office/powerpoint/2010/main" val="9355123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235165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14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MVC </a:t>
            </a:r>
            <a:r>
              <a:rPr lang="ko-KR" altLang="en-US" b="1" dirty="0">
                <a:solidFill>
                  <a:srgbClr val="C00000"/>
                </a:solidFill>
              </a:rPr>
              <a:t>프레임워크 </a:t>
            </a:r>
            <a:r>
              <a:rPr lang="en-US" altLang="ko-KR" b="1" dirty="0">
                <a:solidFill>
                  <a:srgbClr val="C00000"/>
                </a:solidFill>
              </a:rPr>
              <a:t>: Struts, Webwork </a:t>
            </a:r>
            <a:r>
              <a:rPr lang="ko-KR" altLang="en-US" b="1" dirty="0">
                <a:solidFill>
                  <a:srgbClr val="C00000"/>
                </a:solidFill>
              </a:rPr>
              <a:t>등</a:t>
            </a:r>
            <a:endParaRPr lang="en-US" altLang="ko-KR" b="1" dirty="0">
              <a:solidFill>
                <a:srgbClr val="C00000"/>
              </a:solidFill>
            </a:endParaRPr>
          </a:p>
          <a:p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2010</a:t>
            </a:r>
            <a:r>
              <a:rPr lang="ko-KR" altLang="en-US" b="1" dirty="0">
                <a:solidFill>
                  <a:srgbClr val="C00000"/>
                </a:solidFill>
              </a:rPr>
              <a:t>년 까지는 </a:t>
            </a:r>
            <a:r>
              <a:rPr lang="en-US" altLang="ko-KR" b="1" dirty="0">
                <a:solidFill>
                  <a:srgbClr val="C00000"/>
                </a:solidFill>
              </a:rPr>
              <a:t>Spring MVC </a:t>
            </a:r>
            <a:r>
              <a:rPr lang="ko-KR" altLang="en-US" b="1" dirty="0">
                <a:solidFill>
                  <a:srgbClr val="C00000"/>
                </a:solidFill>
              </a:rPr>
              <a:t>가 미약하여 </a:t>
            </a:r>
            <a:r>
              <a:rPr lang="en-US" altLang="ko-KR" b="1" dirty="0" err="1">
                <a:solidFill>
                  <a:srgbClr val="C00000"/>
                </a:solidFill>
              </a:rPr>
              <a:t>Strtus</a:t>
            </a:r>
            <a:r>
              <a:rPr lang="ko-KR" altLang="en-US" b="1" dirty="0">
                <a:solidFill>
                  <a:srgbClr val="C00000"/>
                </a:solidFill>
              </a:rPr>
              <a:t>와 </a:t>
            </a:r>
            <a:r>
              <a:rPr lang="en-US" altLang="ko-KR" b="1" dirty="0">
                <a:solidFill>
                  <a:srgbClr val="C00000"/>
                </a:solidFill>
              </a:rPr>
              <a:t>Spring</a:t>
            </a:r>
            <a:r>
              <a:rPr lang="ko-KR" altLang="en-US" b="1" dirty="0">
                <a:solidFill>
                  <a:srgbClr val="C00000"/>
                </a:solidFill>
              </a:rPr>
              <a:t>을 연동하여 프로젝트 진행 많이 함</a:t>
            </a:r>
            <a:endParaRPr lang="en-US" altLang="ko-KR" b="1" dirty="0">
              <a:solidFill>
                <a:srgbClr val="C00000"/>
              </a:solidFill>
            </a:endParaRPr>
          </a:p>
          <a:p>
            <a:endParaRPr lang="en-US" altLang="ko-KR" b="1" dirty="0">
              <a:solidFill>
                <a:srgbClr val="C00000"/>
              </a:solidFill>
            </a:endParaRPr>
          </a:p>
          <a:p>
            <a:r>
              <a:rPr lang="ko-KR" altLang="en-US" b="1" dirty="0">
                <a:solidFill>
                  <a:srgbClr val="C00000"/>
                </a:solidFill>
              </a:rPr>
              <a:t>획기적인 변화는 </a:t>
            </a:r>
            <a:r>
              <a:rPr lang="ko-KR" altLang="en-US" b="1" dirty="0" err="1">
                <a:solidFill>
                  <a:srgbClr val="C00000"/>
                </a:solidFill>
              </a:rPr>
              <a:t>어노테이션</a:t>
            </a:r>
            <a:r>
              <a:rPr lang="ko-KR" altLang="en-US" b="1" dirty="0">
                <a:solidFill>
                  <a:srgbClr val="C00000"/>
                </a:solidFill>
              </a:rPr>
              <a:t>  기반 </a:t>
            </a:r>
            <a:r>
              <a:rPr lang="en-US" altLang="ko-KR" b="1" dirty="0">
                <a:solidFill>
                  <a:srgbClr val="C00000"/>
                </a:solidFill>
              </a:rPr>
              <a:t>Spring MVC </a:t>
            </a:r>
            <a:r>
              <a:rPr lang="ko-KR" altLang="en-US" b="1" dirty="0">
                <a:solidFill>
                  <a:srgbClr val="C00000"/>
                </a:solidFill>
              </a:rPr>
              <a:t>가 등장하면서 </a:t>
            </a:r>
            <a:r>
              <a:rPr lang="en-US" altLang="ko-KR" b="1" dirty="0">
                <a:solidFill>
                  <a:srgbClr val="C00000"/>
                </a:solidFill>
              </a:rPr>
              <a:t>Spring MVC </a:t>
            </a:r>
            <a:r>
              <a:rPr lang="ko-KR" altLang="en-US" b="1" dirty="0">
                <a:solidFill>
                  <a:srgbClr val="C00000"/>
                </a:solidFill>
              </a:rPr>
              <a:t>많이 사용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b="1" dirty="0">
                <a:solidFill>
                  <a:srgbClr val="C00000"/>
                </a:solidFill>
              </a:rPr>
              <a:t>더불어 설정을 쉽게 해주고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ko-KR" altLang="en-US" b="1" dirty="0" err="1">
                <a:solidFill>
                  <a:srgbClr val="C00000"/>
                </a:solidFill>
              </a:rPr>
              <a:t>톰캣을</a:t>
            </a:r>
            <a:r>
              <a:rPr lang="ko-KR" altLang="en-US" b="1" dirty="0">
                <a:solidFill>
                  <a:srgbClr val="C00000"/>
                </a:solidFill>
              </a:rPr>
              <a:t> 내장한 </a:t>
            </a:r>
            <a:r>
              <a:rPr lang="en-US" altLang="ko-KR" b="1" dirty="0">
                <a:solidFill>
                  <a:srgbClr val="C00000"/>
                </a:solidFill>
              </a:rPr>
              <a:t>Spring Boot</a:t>
            </a:r>
            <a:r>
              <a:rPr lang="ko-KR" altLang="en-US" b="1" dirty="0">
                <a:solidFill>
                  <a:srgbClr val="C00000"/>
                </a:solidFill>
              </a:rPr>
              <a:t>가 등장하면서 평정함</a:t>
            </a:r>
            <a:r>
              <a:rPr lang="en-US" altLang="ko-KR" b="1" dirty="0">
                <a:solidFill>
                  <a:srgbClr val="C00000"/>
                </a:solidFill>
              </a:rPr>
              <a:t>….^^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06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0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34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</a:rPr>
              <a:t>초기버전에서는 </a:t>
            </a:r>
            <a:r>
              <a:rPr lang="en-US" altLang="ko-KR" b="1" dirty="0">
                <a:solidFill>
                  <a:srgbClr val="C00000"/>
                </a:solidFill>
              </a:rPr>
              <a:t>Spring MVC </a:t>
            </a:r>
            <a:r>
              <a:rPr lang="ko-KR" altLang="en-US" b="1" dirty="0">
                <a:solidFill>
                  <a:srgbClr val="C00000"/>
                </a:solidFill>
              </a:rPr>
              <a:t>사용이 많지 않았음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-&gt; Struts, Webwork </a:t>
            </a:r>
            <a:r>
              <a:rPr lang="ko-KR" altLang="en-US" b="1" dirty="0">
                <a:solidFill>
                  <a:srgbClr val="C00000"/>
                </a:solidFill>
              </a:rPr>
              <a:t>등의 </a:t>
            </a:r>
            <a:r>
              <a:rPr lang="en-US" altLang="ko-KR" b="1" dirty="0">
                <a:solidFill>
                  <a:srgbClr val="C00000"/>
                </a:solidFill>
              </a:rPr>
              <a:t>MVC </a:t>
            </a:r>
            <a:r>
              <a:rPr lang="ko-KR" altLang="en-US" b="1" dirty="0">
                <a:solidFill>
                  <a:srgbClr val="C00000"/>
                </a:solidFill>
              </a:rPr>
              <a:t>프레임워크 많이 사용하고 스프링의 비즈니스객체와 </a:t>
            </a:r>
            <a:r>
              <a:rPr lang="ko-KR" altLang="en-US" b="1" dirty="0" err="1">
                <a:solidFill>
                  <a:srgbClr val="C00000"/>
                </a:solidFill>
              </a:rPr>
              <a:t>레포지트</a:t>
            </a:r>
            <a:r>
              <a:rPr lang="ko-KR" altLang="en-US" b="1" dirty="0">
                <a:solidFill>
                  <a:srgbClr val="C00000"/>
                </a:solidFill>
              </a:rPr>
              <a:t> 객체를 조합하여 많이 사용</a:t>
            </a:r>
            <a:endParaRPr lang="en-US" altLang="ko-KR" b="1" dirty="0">
              <a:solidFill>
                <a:srgbClr val="C00000"/>
              </a:solidFill>
            </a:endParaRPr>
          </a:p>
          <a:p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@Spring MVC(</a:t>
            </a:r>
            <a:r>
              <a:rPr lang="ko-KR" altLang="en-US" b="1" dirty="0" err="1">
                <a:solidFill>
                  <a:srgbClr val="C00000"/>
                </a:solidFill>
              </a:rPr>
              <a:t>어노테이션</a:t>
            </a:r>
            <a:r>
              <a:rPr lang="ko-KR" altLang="en-US" b="1" dirty="0">
                <a:solidFill>
                  <a:srgbClr val="C00000"/>
                </a:solidFill>
              </a:rPr>
              <a:t> 기반 </a:t>
            </a:r>
            <a:r>
              <a:rPr lang="en-US" altLang="ko-KR" b="1" dirty="0">
                <a:solidFill>
                  <a:srgbClr val="C00000"/>
                </a:solidFill>
              </a:rPr>
              <a:t>Spring MVC)</a:t>
            </a:r>
            <a:r>
              <a:rPr lang="ko-KR" altLang="en-US" b="1" dirty="0">
                <a:solidFill>
                  <a:srgbClr val="C00000"/>
                </a:solidFill>
              </a:rPr>
              <a:t>와 </a:t>
            </a:r>
            <a:r>
              <a:rPr lang="en-US" altLang="ko-KR" b="1" dirty="0">
                <a:solidFill>
                  <a:srgbClr val="C00000"/>
                </a:solidFill>
              </a:rPr>
              <a:t>Spring Boot </a:t>
            </a:r>
            <a:r>
              <a:rPr lang="ko-KR" altLang="en-US" b="1" dirty="0">
                <a:solidFill>
                  <a:srgbClr val="C00000"/>
                </a:solidFill>
              </a:rPr>
              <a:t>등장으로 평정함</a:t>
            </a:r>
            <a:r>
              <a:rPr lang="en-US" altLang="ko-KR" b="1" dirty="0">
                <a:solidFill>
                  <a:srgbClr val="C00000"/>
                </a:solidFill>
              </a:rPr>
              <a:t>^^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398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01975" y="841375"/>
            <a:ext cx="3663950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6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ooTit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3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oo TOC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직선 연결선 32"/>
          <p:cNvCxnSpPr/>
          <p:nvPr userDrawn="1"/>
        </p:nvCxnSpPr>
        <p:spPr bwMode="auto">
          <a:xfrm>
            <a:off x="195760" y="1340710"/>
            <a:ext cx="10657978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3436210" y="1772770"/>
            <a:ext cx="4176082" cy="559386"/>
          </a:xfr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square" lIns="98505" tIns="48388" rIns="98505" bIns="48388">
            <a:sp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lang="ko-KR" altLang="en-US" sz="2000" b="1" kern="1200" baseline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ko-KR" altLang="en-US" dirty="0"/>
              <a:t>장</a:t>
            </a:r>
            <a:r>
              <a:rPr lang="en-US" altLang="ko-KR" dirty="0"/>
              <a:t>(chapter) </a:t>
            </a:r>
            <a:r>
              <a:rPr lang="ko-KR" altLang="en-US" dirty="0"/>
              <a:t>이름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99830" y="764447"/>
            <a:ext cx="9649340" cy="576263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400" baseline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algn="ctr">
              <a:spcBef>
                <a:spcPct val="20000"/>
              </a:spcBef>
              <a:buClr>
                <a:srgbClr val="000000"/>
              </a:buClr>
              <a:buSzPct val="100000"/>
              <a:buFont typeface="Optima" pitchFamily="34" charset="0"/>
              <a:buNone/>
            </a:pPr>
            <a:r>
              <a:rPr lang="ko-KR" altLang="en-US" dirty="0"/>
              <a:t>목차</a:t>
            </a:r>
            <a:r>
              <a:rPr lang="en-US" altLang="ko-KR" dirty="0"/>
              <a:t>.. </a:t>
            </a:r>
            <a:r>
              <a:rPr lang="ko-KR" altLang="en-US" dirty="0"/>
              <a:t>라고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ko-KR" altLang="en-US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</a:t>
            </a:r>
            <a:r>
              <a:rPr lang="en-US" altLang="ko-KR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/ 44</a:t>
            </a:r>
            <a:r>
              <a:rPr lang="ko-KR" altLang="en-US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</a:t>
            </a:r>
            <a:r>
              <a:rPr lang="en-US" altLang="ko-KR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0" y="6633356"/>
            <a:ext cx="221204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lvl="0" algn="l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0" dirty="0">
                <a:solidFill>
                  <a:srgbClr val="36351B"/>
                </a:solidFill>
                <a:latin typeface="+mn-lt"/>
                <a:ea typeface="가는각진제목체" panose="02030600000101010101" pitchFamily="18" charset="-127"/>
              </a:rPr>
              <a:t>Spring MVC</a:t>
            </a:r>
            <a:endParaRPr lang="ko-KR" altLang="en-US" sz="1000" b="0" dirty="0">
              <a:solidFill>
                <a:srgbClr val="36351B"/>
              </a:solidFill>
              <a:latin typeface="+mn-lt"/>
              <a:ea typeface="가는각진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73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oo Sub-titl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직선 연결선 28"/>
          <p:cNvCxnSpPr/>
          <p:nvPr userDrawn="1"/>
        </p:nvCxnSpPr>
        <p:spPr bwMode="auto">
          <a:xfrm flipV="1">
            <a:off x="5524502" y="3507418"/>
            <a:ext cx="0" cy="3234042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직선 연결선 32"/>
          <p:cNvCxnSpPr/>
          <p:nvPr userDrawn="1"/>
        </p:nvCxnSpPr>
        <p:spPr bwMode="auto">
          <a:xfrm>
            <a:off x="195760" y="3506273"/>
            <a:ext cx="10657978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5596012" y="3589128"/>
            <a:ext cx="5329238" cy="343942"/>
          </a:xfr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8505" tIns="48388" rIns="98505" bIns="48388">
            <a:spAutoFit/>
          </a:bodyPr>
          <a:lstStyle>
            <a:lvl1pPr marL="0" indent="0">
              <a:buFont typeface="Optima" panose="00000400000000000000" pitchFamily="2" charset="2"/>
              <a:buNone/>
              <a:defRPr lang="ko-KR" altLang="en-US" b="1" kern="1200" baseline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</a:pPr>
            <a:r>
              <a:rPr lang="en-US" altLang="ko-KR" dirty="0"/>
              <a:t>1.1  </a:t>
            </a:r>
            <a:r>
              <a:rPr lang="ko-KR" altLang="en-US" dirty="0"/>
              <a:t>절</a:t>
            </a:r>
            <a:r>
              <a:rPr lang="en-US" altLang="ko-KR" dirty="0"/>
              <a:t>(section) </a:t>
            </a:r>
            <a:r>
              <a:rPr lang="ko-KR" altLang="en-US" dirty="0"/>
              <a:t>이름</a:t>
            </a:r>
            <a:r>
              <a:rPr lang="en-US" altLang="ko-KR" dirty="0"/>
              <a:t>.. </a:t>
            </a:r>
            <a:r>
              <a:rPr lang="ko-KR" altLang="en-US" dirty="0"/>
              <a:t>스타일로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780" y="2924747"/>
            <a:ext cx="10029093" cy="576263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400" baseline="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000000"/>
              </a:buClr>
              <a:buSzPct val="100000"/>
              <a:buFont typeface="Optima" pitchFamily="34" charset="0"/>
              <a:buNone/>
            </a:pPr>
            <a:r>
              <a:rPr lang="en-US" altLang="ko-KR" dirty="0"/>
              <a:t>1. </a:t>
            </a:r>
            <a:r>
              <a:rPr lang="ko-KR" altLang="en-US" dirty="0"/>
              <a:t>장</a:t>
            </a:r>
            <a:r>
              <a:rPr lang="en-US" altLang="ko-KR" dirty="0"/>
              <a:t>(chapter) </a:t>
            </a:r>
            <a:r>
              <a:rPr lang="ko-KR" altLang="en-US" dirty="0"/>
              <a:t>이름 </a:t>
            </a:r>
            <a:r>
              <a:rPr lang="en-US" altLang="ko-KR" dirty="0"/>
              <a:t>... </a:t>
            </a:r>
            <a:r>
              <a:rPr lang="ko-KR" altLang="en-US" dirty="0"/>
              <a:t>스타일로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ko-KR" altLang="en-US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</a:t>
            </a:r>
            <a:r>
              <a:rPr lang="en-US" altLang="ko-KR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/ 44</a:t>
            </a:r>
            <a:r>
              <a:rPr lang="ko-KR" altLang="en-US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</a:t>
            </a:r>
            <a:r>
              <a:rPr lang="en-US" altLang="ko-KR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 bwMode="auto">
          <a:xfrm>
            <a:off x="0" y="6633356"/>
            <a:ext cx="221204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lvl="0" algn="l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0" dirty="0">
                <a:solidFill>
                  <a:srgbClr val="36351B"/>
                </a:solidFill>
                <a:latin typeface="+mn-lt"/>
                <a:ea typeface="가는각진제목체" panose="02030600000101010101" pitchFamily="18" charset="-127"/>
              </a:rPr>
              <a:t>Spring MVC</a:t>
            </a:r>
            <a:endParaRPr lang="ko-KR" altLang="en-US" sz="1000" b="0" dirty="0">
              <a:solidFill>
                <a:srgbClr val="36351B"/>
              </a:solidFill>
              <a:latin typeface="+mn-lt"/>
              <a:ea typeface="가는각진제목체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01239A-E5ED-4F0F-895C-B28ED0D6FC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0338" y="-1"/>
            <a:ext cx="5538662" cy="29229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968663-E637-4865-8EC0-563E5E83C08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510337" cy="292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6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amoo Content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4" y="138094"/>
            <a:ext cx="9145325" cy="576263"/>
          </a:xfrm>
        </p:spPr>
        <p:txBody>
          <a:bodyPr lIns="36000" tIns="36000" rIns="36000" bIns="36000" anchor="ctr" anchorCtr="0"/>
          <a:lstStyle>
            <a:lvl1pPr>
              <a:defRPr sz="22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2722925" y="719920"/>
            <a:ext cx="8058305" cy="0"/>
          </a:xfrm>
          <a:prstGeom prst="lin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0"/>
          <p:cNvSpPr>
            <a:spLocks noChangeShapeType="1"/>
          </p:cNvSpPr>
          <p:nvPr userDrawn="1"/>
        </p:nvSpPr>
        <p:spPr bwMode="auto">
          <a:xfrm>
            <a:off x="267770" y="719920"/>
            <a:ext cx="73089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가는각진제목체" pitchFamily="18" charset="-127"/>
            </a:endParaRPr>
          </a:p>
        </p:txBody>
      </p:sp>
      <p:sp>
        <p:nvSpPr>
          <p:cNvPr id="18" name="Line 10"/>
          <p:cNvSpPr>
            <a:spLocks noChangeShapeType="1"/>
          </p:cNvSpPr>
          <p:nvPr userDrawn="1"/>
        </p:nvSpPr>
        <p:spPr bwMode="auto">
          <a:xfrm>
            <a:off x="669471" y="719920"/>
            <a:ext cx="851387" cy="0"/>
          </a:xfrm>
          <a:prstGeom prst="line">
            <a:avLst/>
          </a:prstGeom>
          <a:noFill/>
          <a:ln w="635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1473816" y="719920"/>
            <a:ext cx="1360666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39726" y="836613"/>
            <a:ext cx="10369549" cy="94063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800" b="1" baseline="0">
                <a:latin typeface="+mn-lt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600" baseline="0">
                <a:latin typeface="+mn-lt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600" baseline="0">
                <a:latin typeface="+mn-lt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</a:defRPr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5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ko-KR" altLang="en-US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</a:t>
            </a:r>
            <a:r>
              <a:rPr lang="en-US" altLang="ko-KR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/ 44</a:t>
            </a:r>
            <a:r>
              <a:rPr lang="ko-KR" altLang="en-US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</a:t>
            </a:r>
            <a:r>
              <a:rPr lang="en-US" altLang="ko-KR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6633356"/>
            <a:ext cx="221204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lvl="0" algn="l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0" dirty="0">
                <a:solidFill>
                  <a:srgbClr val="36351B"/>
                </a:solidFill>
                <a:latin typeface="+mn-lt"/>
                <a:ea typeface="가는각진제목체" panose="02030600000101010101" pitchFamily="18" charset="-127"/>
              </a:rPr>
              <a:t>Spring MVC</a:t>
            </a:r>
            <a:endParaRPr lang="ko-KR" altLang="en-US" sz="1000" b="0" dirty="0">
              <a:solidFill>
                <a:srgbClr val="36351B"/>
              </a:solidFill>
              <a:latin typeface="+mn-lt"/>
              <a:ea typeface="가는각진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40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oo EndOfDoc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noFill/>
          <a:ln w="12700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2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2722925" y="719920"/>
            <a:ext cx="8058305" cy="0"/>
          </a:xfrm>
          <a:prstGeom prst="lin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267770" y="719920"/>
            <a:ext cx="73089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가는각진제목체" pitchFamily="18" charset="-127"/>
            </a:endParaRP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669471" y="719920"/>
            <a:ext cx="851387" cy="0"/>
          </a:xfrm>
          <a:prstGeom prst="line">
            <a:avLst/>
          </a:prstGeom>
          <a:noFill/>
          <a:ln w="635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1473816" y="719920"/>
            <a:ext cx="1360666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9726" y="836613"/>
            <a:ext cx="10369549" cy="349702"/>
          </a:xfr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800" b="1" baseline="0">
                <a:latin typeface="+mn-lt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600" baseline="0">
                <a:latin typeface="+mn-lt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600" baseline="0">
                <a:latin typeface="+mn-lt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</a:defRPr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dirty="0"/>
              <a:t>질문과 대답</a:t>
            </a:r>
            <a:r>
              <a:rPr lang="en-US" altLang="ko-KR" dirty="0"/>
              <a:t>.. </a:t>
            </a:r>
            <a:endParaRPr lang="ko-KR" altLang="en-US" dirty="0"/>
          </a:p>
        </p:txBody>
      </p:sp>
      <p:sp>
        <p:nvSpPr>
          <p:cNvPr id="16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ko-KR" altLang="en-US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</a:t>
            </a:r>
            <a:r>
              <a:rPr lang="en-US" altLang="ko-KR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/ 44</a:t>
            </a:r>
            <a:r>
              <a:rPr lang="ko-KR" altLang="en-US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</a:t>
            </a:r>
            <a:r>
              <a:rPr lang="en-US" altLang="ko-KR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Picture 2" descr="\\vmware-host\Shared Folders\Downloads\최원호_삽화_Alive Things 2\16 컬러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764" y="1989236"/>
            <a:ext cx="4752000" cy="35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26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C Banner Title"/>
          <p:cNvSpPr>
            <a:spLocks noGrp="1" noChangeArrowheads="1"/>
          </p:cNvSpPr>
          <p:nvPr>
            <p:ph type="title"/>
          </p:nvPr>
        </p:nvSpPr>
        <p:spPr bwMode="auto">
          <a:xfrm>
            <a:off x="380963" y="142852"/>
            <a:ext cx="10029093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SG"/>
              <a:t>Click to edit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954" y="2133600"/>
            <a:ext cx="10029093" cy="411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text format of master</a:t>
            </a:r>
            <a:endParaRPr lang="en-US" altLang="zh-SG"/>
          </a:p>
          <a:p>
            <a:pPr lvl="1"/>
            <a:r>
              <a:rPr lang="en-US" altLang="ko-KR"/>
              <a:t>Second level</a:t>
            </a:r>
            <a:endParaRPr lang="en-US" altLang="zh-SG"/>
          </a:p>
          <a:p>
            <a:pPr lvl="2"/>
            <a:r>
              <a:rPr lang="en-US" altLang="ko-KR"/>
              <a:t>Third level</a:t>
            </a:r>
            <a:endParaRPr lang="en-US" altLang="zh-SG"/>
          </a:p>
        </p:txBody>
      </p:sp>
      <p:sp>
        <p:nvSpPr>
          <p:cNvPr id="7" name="AcnStamp_ID_7" hidden="1"/>
          <p:cNvSpPr/>
          <p:nvPr>
            <p:custDataLst>
              <p:tags r:id="rId7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33" name="AcnStpConnector_ID_9" hidden="1"/>
          <p:cNvCxnSpPr>
            <a:cxnSpLocks noChangeShapeType="1"/>
            <a:stCxn id="7" idx="2"/>
            <a:endCxn id="7" idx="0"/>
          </p:cNvCxnSpPr>
          <p:nvPr>
            <p:custDataLst>
              <p:tags r:id="rId8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AcnStpConnector_ID_10" hidden="1"/>
          <p:cNvCxnSpPr>
            <a:cxnSpLocks noChangeShapeType="1"/>
            <a:stCxn id="7" idx="4"/>
            <a:endCxn id="7" idx="6"/>
          </p:cNvCxnSpPr>
          <p:nvPr>
            <p:custDataLst>
              <p:tags r:id="rId9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69" r:id="rId1"/>
    <p:sldLayoutId id="2147485560" r:id="rId2"/>
    <p:sldLayoutId id="2147485570" r:id="rId3"/>
    <p:sldLayoutId id="2147485572" r:id="rId4"/>
    <p:sldLayoutId id="2147485571" r:id="rId5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9pPr>
    </p:titleStyle>
    <p:bodyStyle>
      <a:lvl1pPr marL="2286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  <a:cs typeface="+mn-cs"/>
        </a:defRPr>
      </a:lvl1pPr>
      <a:lvl2pPr marL="455613" indent="-225425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–"/>
        <a:defRPr kumimoji="1" sz="1600">
          <a:solidFill>
            <a:srgbClr val="000000"/>
          </a:solidFill>
          <a:latin typeface="+mj-ea"/>
          <a:ea typeface="+mj-ea"/>
        </a:defRPr>
      </a:lvl2pPr>
      <a:lvl3pPr marL="684213" indent="-227013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</a:defRPr>
      </a:lvl3pPr>
      <a:lvl4pPr marL="427037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4500563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49577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54149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58721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63293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how.com/Image:Become-a-Flight-Dispatcher-Step-3.jp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3">
            <a:extLst>
              <a:ext uri="{FF2B5EF4-FFF2-40B4-BE49-F238E27FC236}">
                <a16:creationId xmlns:a16="http://schemas.microsoft.com/office/drawing/2014/main" id="{2620FE80-D0F5-4401-A782-3B3F4F4F4EF3}"/>
              </a:ext>
            </a:extLst>
          </p:cNvPr>
          <p:cNvSpPr/>
          <p:nvPr/>
        </p:nvSpPr>
        <p:spPr bwMode="auto">
          <a:xfrm>
            <a:off x="2158126" y="2636912"/>
            <a:ext cx="6732748" cy="13321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Optima LT" panose="02000503060000020003" pitchFamily="2" charset="0"/>
                <a:ea typeface="+mn-ea"/>
              </a:rPr>
              <a:t>Spring MVC</a:t>
            </a:r>
          </a:p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3200" dirty="0">
                <a:solidFill>
                  <a:srgbClr val="00B0F0"/>
                </a:solidFill>
                <a:latin typeface="+mj-lt"/>
                <a:ea typeface="+mn-ea"/>
              </a:rPr>
              <a:t>Back-end Programming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AC865562-37EB-423F-8DE7-AE09F7127696}"/>
              </a:ext>
            </a:extLst>
          </p:cNvPr>
          <p:cNvSpPr txBox="1">
            <a:spLocks/>
          </p:cNvSpPr>
          <p:nvPr/>
        </p:nvSpPr>
        <p:spPr bwMode="auto">
          <a:xfrm>
            <a:off x="3994311" y="6093296"/>
            <a:ext cx="3060374" cy="360260"/>
          </a:xfrm>
          <a:prstGeom prst="roundRect">
            <a:avLst>
              <a:gd name="adj" fmla="val 50000"/>
            </a:avLst>
          </a:prstGeom>
          <a:solidFill>
            <a:srgbClr val="FFFFFF">
              <a:lumMod val="95000"/>
            </a:srgb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Optima" pitchFamily="34" charset="0"/>
              <a:buNone/>
              <a:defRPr kumimoji="1" sz="1400">
                <a:solidFill>
                  <a:srgbClr val="000000"/>
                </a:solidFill>
                <a:latin typeface="+mj-ea"/>
                <a:ea typeface="+mj-ea"/>
                <a:cs typeface="+mn-cs"/>
              </a:defRPr>
            </a:lvl1pPr>
            <a:lvl2pPr marL="230188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Optima" pitchFamily="34" charset="0"/>
              <a:buNone/>
              <a:defRPr kumimoji="1" sz="1600">
                <a:solidFill>
                  <a:srgbClr val="000000"/>
                </a:solidFill>
                <a:latin typeface="+mj-ea"/>
                <a:ea typeface="+mj-ea"/>
              </a:defRPr>
            </a:lvl2pPr>
            <a:lvl3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Optima" pitchFamily="34" charset="0"/>
              <a:buNone/>
              <a:defRPr kumimoji="1" sz="1600">
                <a:solidFill>
                  <a:srgbClr val="000000"/>
                </a:solidFill>
                <a:latin typeface="+mj-ea"/>
                <a:ea typeface="+mj-ea"/>
              </a:defRPr>
            </a:lvl3pPr>
            <a:lvl4pPr marL="427037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450056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4957763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5414963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5872163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6329363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rPr kumimoji="1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tima"/>
                <a:ea typeface="가는각진제목체"/>
                <a:cs typeface="+mn-cs"/>
              </a:rPr>
              <a:t>김기정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tima"/>
                <a:ea typeface="가는각진제목체"/>
                <a:cs typeface="+mn-cs"/>
              </a:rPr>
              <a:t> </a:t>
            </a:r>
            <a:r>
              <a:rPr lang="en-US" altLang="ko-KR" b="0" kern="0" dirty="0">
                <a:latin typeface="Optima"/>
              </a:rPr>
              <a:t>(bangry313@gmail.com)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tima"/>
              <a:ea typeface="가는각진제목체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84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96012" y="3589128"/>
            <a:ext cx="5329238" cy="1088762"/>
          </a:xfrm>
        </p:spPr>
        <p:txBody>
          <a:bodyPr/>
          <a:lstStyle/>
          <a:p>
            <a:r>
              <a:rPr lang="en-US" altLang="ko-KR" sz="1400" dirty="0"/>
              <a:t>2.1  </a:t>
            </a:r>
            <a:r>
              <a:rPr lang="en-US" altLang="ko-KR" sz="1400" dirty="0" err="1"/>
              <a:t>DispatcherServlet</a:t>
            </a:r>
            <a:endParaRPr lang="en-US" altLang="ko-KR" sz="1400" dirty="0"/>
          </a:p>
          <a:p>
            <a:r>
              <a:rPr lang="en-US" altLang="ko-KR" sz="1400" dirty="0"/>
              <a:t>2.2  </a:t>
            </a:r>
            <a:r>
              <a:rPr lang="ko-KR" altLang="en-US" sz="1400" dirty="0"/>
              <a:t>컨트롤러 </a:t>
            </a:r>
            <a:r>
              <a:rPr lang="en-US" altLang="ko-KR" sz="1400" dirty="0"/>
              <a:t>(Controller)</a:t>
            </a:r>
          </a:p>
          <a:p>
            <a:r>
              <a:rPr lang="en-US" altLang="ko-KR" sz="1400" dirty="0"/>
              <a:t>2.3  </a:t>
            </a:r>
            <a:r>
              <a:rPr lang="ko-KR" altLang="en-US" sz="1400" dirty="0"/>
              <a:t>뷰 </a:t>
            </a:r>
            <a:r>
              <a:rPr lang="en-US" altLang="ko-KR" sz="1400" dirty="0"/>
              <a:t>(View)</a:t>
            </a:r>
          </a:p>
          <a:p>
            <a:r>
              <a:rPr lang="en-US" altLang="ko-KR" sz="1400" dirty="0"/>
              <a:t>2.4  </a:t>
            </a:r>
            <a:r>
              <a:rPr lang="ko-KR" altLang="en-US" sz="1400" dirty="0"/>
              <a:t>모델 </a:t>
            </a:r>
            <a:r>
              <a:rPr lang="en-US" altLang="ko-KR" sz="1400" dirty="0"/>
              <a:t>(Model)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Spring MVC </a:t>
            </a:r>
            <a:r>
              <a:rPr lang="ko-KR" altLang="en-US" dirty="0"/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313570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en-US" altLang="ko-KR" dirty="0" err="1"/>
              <a:t>DispatcherServlet</a:t>
            </a:r>
            <a:r>
              <a:rPr lang="en-US" altLang="ko-KR" dirty="0"/>
              <a:t> (1/2) – </a:t>
            </a:r>
            <a:r>
              <a:rPr lang="ko-KR" altLang="en-US" dirty="0"/>
              <a:t>요청처리 절차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346898"/>
          </a:xfrm>
        </p:spPr>
        <p:txBody>
          <a:bodyPr/>
          <a:lstStyle/>
          <a:p>
            <a:r>
              <a:rPr lang="en-US" altLang="ko-KR" dirty="0" err="1"/>
              <a:t>DispatcherServlet</a:t>
            </a:r>
            <a:r>
              <a:rPr lang="ko-KR" altLang="en-US" dirty="0"/>
              <a:t>은 </a:t>
            </a:r>
            <a:r>
              <a:rPr lang="en-US" altLang="ko-KR" dirty="0"/>
              <a:t>Spring MVC </a:t>
            </a:r>
            <a:r>
              <a:rPr lang="ko-KR" altLang="en-US" dirty="0"/>
              <a:t>의 핵심으로써</a:t>
            </a:r>
            <a:r>
              <a:rPr lang="en-US" altLang="ko-KR" dirty="0"/>
              <a:t>, </a:t>
            </a:r>
            <a:r>
              <a:rPr lang="ko-KR" altLang="en-US" dirty="0"/>
              <a:t>프론트 컨트롤러 역할을 담당한다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클라이언트의 요청을 받아 응답하는 과정 속에서</a:t>
            </a:r>
            <a:r>
              <a:rPr lang="en-US" altLang="ko-KR" dirty="0"/>
              <a:t> </a:t>
            </a:r>
            <a:r>
              <a:rPr lang="ko-KR" altLang="en-US" dirty="0"/>
              <a:t>담당할 대상을 선택하고 역할을 분배하는 등의 작업을 수행한다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DispatcherServlet</a:t>
            </a:r>
            <a:r>
              <a:rPr lang="ko-KR" altLang="en-US" dirty="0"/>
              <a:t>이 요청을 처리하는 과정을 이해하면 </a:t>
            </a:r>
            <a:r>
              <a:rPr lang="en-US" altLang="ko-KR" dirty="0"/>
              <a:t>Spring MVC</a:t>
            </a:r>
            <a:r>
              <a:rPr lang="ko-KR" altLang="en-US" dirty="0"/>
              <a:t>를 잘 활용할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 애플리케이션 설정파일</a:t>
            </a:r>
            <a:r>
              <a:rPr lang="en-US" altLang="ko-KR" dirty="0"/>
              <a:t>(web.xml)</a:t>
            </a:r>
            <a:r>
              <a:rPr lang="ko-KR" altLang="en-US" dirty="0"/>
              <a:t>에 </a:t>
            </a:r>
            <a:r>
              <a:rPr lang="ko-KR" altLang="en-US" dirty="0" err="1"/>
              <a:t>서블릿</a:t>
            </a:r>
            <a:r>
              <a:rPr lang="ko-KR" altLang="en-US" dirty="0"/>
              <a:t> 요청을 </a:t>
            </a:r>
            <a:r>
              <a:rPr lang="en-US" altLang="ko-KR" dirty="0" err="1"/>
              <a:t>DispatcherServlet</a:t>
            </a:r>
            <a:r>
              <a:rPr lang="en-US" altLang="ko-KR" dirty="0"/>
              <a:t> </a:t>
            </a:r>
            <a:r>
              <a:rPr lang="ko-KR" altLang="en-US" dirty="0"/>
              <a:t>클래스가 처리하도록 매핑한다</a:t>
            </a:r>
            <a:r>
              <a:rPr lang="en-US" altLang="ko-KR" dirty="0"/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6A6AFB-254E-4511-9F54-0DEF7B84DC3B}"/>
              </a:ext>
            </a:extLst>
          </p:cNvPr>
          <p:cNvGrpSpPr/>
          <p:nvPr/>
        </p:nvGrpSpPr>
        <p:grpSpPr>
          <a:xfrm>
            <a:off x="915860" y="2348850"/>
            <a:ext cx="9073260" cy="3600500"/>
            <a:chOff x="915860" y="2348850"/>
            <a:chExt cx="9073260" cy="3600500"/>
          </a:xfrm>
        </p:grpSpPr>
        <p:sp>
          <p:nvSpPr>
            <p:cNvPr id="13" name="모서리가 둥근 직사각형 16">
              <a:extLst>
                <a:ext uri="{FF2B5EF4-FFF2-40B4-BE49-F238E27FC236}">
                  <a16:creationId xmlns:a16="http://schemas.microsoft.com/office/drawing/2014/main" id="{B6424077-079E-449F-8FF6-5EC4CFCECD25}"/>
                </a:ext>
              </a:extLst>
            </p:cNvPr>
            <p:cNvSpPr/>
            <p:nvPr/>
          </p:nvSpPr>
          <p:spPr bwMode="auto">
            <a:xfrm>
              <a:off x="915860" y="2996940"/>
              <a:ext cx="3888540" cy="2736380"/>
            </a:xfrm>
            <a:prstGeom prst="roundRect">
              <a:avLst>
                <a:gd name="adj" fmla="val 4484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t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dirty="0">
                  <a:solidFill>
                    <a:schemeClr val="tx1"/>
                  </a:solidFill>
                </a:rPr>
                <a:t>Dispatcher Servlet</a:t>
              </a:r>
              <a:endParaRPr lang="ko-KR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3">
              <a:extLst>
                <a:ext uri="{FF2B5EF4-FFF2-40B4-BE49-F238E27FC236}">
                  <a16:creationId xmlns:a16="http://schemas.microsoft.com/office/drawing/2014/main" id="{9B6006E7-E3F0-4355-882F-FE8297557A59}"/>
                </a:ext>
              </a:extLst>
            </p:cNvPr>
            <p:cNvSpPr/>
            <p:nvPr/>
          </p:nvSpPr>
          <p:spPr bwMode="auto">
            <a:xfrm>
              <a:off x="6244600" y="3380773"/>
              <a:ext cx="1152160" cy="43206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dirty="0">
                  <a:solidFill>
                    <a:schemeClr val="tx1"/>
                  </a:solidFill>
                </a:rPr>
                <a:t>Controller A</a:t>
              </a:r>
              <a:endParaRPr lang="ko-KR" altLang="en-US" b="0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4" descr="Become a Flight Dispatcher Step 3.jpg">
              <a:hlinkClick r:id="rId3"/>
              <a:extLst>
                <a:ext uri="{FF2B5EF4-FFF2-40B4-BE49-F238E27FC236}">
                  <a16:creationId xmlns:a16="http://schemas.microsoft.com/office/drawing/2014/main" id="{D1D77795-CEEB-4991-98DE-4A05DA2645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87870" y="2822729"/>
              <a:ext cx="3785703" cy="2668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9">
              <a:extLst>
                <a:ext uri="{FF2B5EF4-FFF2-40B4-BE49-F238E27FC236}">
                  <a16:creationId xmlns:a16="http://schemas.microsoft.com/office/drawing/2014/main" id="{F33A4556-2656-409C-8ADB-7A623519BFAF}"/>
                </a:ext>
              </a:extLst>
            </p:cNvPr>
            <p:cNvSpPr/>
            <p:nvPr/>
          </p:nvSpPr>
          <p:spPr bwMode="auto">
            <a:xfrm>
              <a:off x="7540780" y="3380773"/>
              <a:ext cx="1152160" cy="43206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dirty="0">
                  <a:solidFill>
                    <a:schemeClr val="tx1"/>
                  </a:solidFill>
                </a:rPr>
                <a:t>Controller B</a:t>
              </a:r>
              <a:endParaRPr lang="ko-KR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0">
              <a:extLst>
                <a:ext uri="{FF2B5EF4-FFF2-40B4-BE49-F238E27FC236}">
                  <a16:creationId xmlns:a16="http://schemas.microsoft.com/office/drawing/2014/main" id="{446CCE0C-7B71-4DEE-AFA4-5DF160FA6592}"/>
                </a:ext>
              </a:extLst>
            </p:cNvPr>
            <p:cNvSpPr/>
            <p:nvPr/>
          </p:nvSpPr>
          <p:spPr bwMode="auto">
            <a:xfrm>
              <a:off x="8836960" y="3377728"/>
              <a:ext cx="1152160" cy="43206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dirty="0">
                  <a:solidFill>
                    <a:schemeClr val="tx1"/>
                  </a:solidFill>
                </a:rPr>
                <a:t>Controller C</a:t>
              </a:r>
              <a:endParaRPr lang="ko-KR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1">
              <a:extLst>
                <a:ext uri="{FF2B5EF4-FFF2-40B4-BE49-F238E27FC236}">
                  <a16:creationId xmlns:a16="http://schemas.microsoft.com/office/drawing/2014/main" id="{961935C1-7FA8-47F4-9B40-D0AF9D02E1B0}"/>
                </a:ext>
              </a:extLst>
            </p:cNvPr>
            <p:cNvSpPr/>
            <p:nvPr/>
          </p:nvSpPr>
          <p:spPr bwMode="auto">
            <a:xfrm>
              <a:off x="6244600" y="5085230"/>
              <a:ext cx="1152160" cy="43206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dirty="0">
                  <a:solidFill>
                    <a:schemeClr val="tx1"/>
                  </a:solidFill>
                </a:rPr>
                <a:t>View A</a:t>
              </a:r>
              <a:endParaRPr lang="ko-KR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12">
              <a:extLst>
                <a:ext uri="{FF2B5EF4-FFF2-40B4-BE49-F238E27FC236}">
                  <a16:creationId xmlns:a16="http://schemas.microsoft.com/office/drawing/2014/main" id="{A6D48739-3327-481F-B161-9B78AB8F9B96}"/>
                </a:ext>
              </a:extLst>
            </p:cNvPr>
            <p:cNvSpPr/>
            <p:nvPr/>
          </p:nvSpPr>
          <p:spPr bwMode="auto">
            <a:xfrm>
              <a:off x="7544655" y="5085230"/>
              <a:ext cx="1152160" cy="43206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dirty="0">
                  <a:solidFill>
                    <a:schemeClr val="tx1"/>
                  </a:solidFill>
                </a:rPr>
                <a:t>View B</a:t>
              </a:r>
              <a:endParaRPr lang="ko-KR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13">
              <a:extLst>
                <a:ext uri="{FF2B5EF4-FFF2-40B4-BE49-F238E27FC236}">
                  <a16:creationId xmlns:a16="http://schemas.microsoft.com/office/drawing/2014/main" id="{C0099EE5-AAFE-4181-9524-6E1E4751B108}"/>
                </a:ext>
              </a:extLst>
            </p:cNvPr>
            <p:cNvSpPr/>
            <p:nvPr/>
          </p:nvSpPr>
          <p:spPr bwMode="auto">
            <a:xfrm>
              <a:off x="8836960" y="5085230"/>
              <a:ext cx="1152160" cy="43206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dirty="0">
                  <a:solidFill>
                    <a:schemeClr val="tx1"/>
                  </a:solidFill>
                </a:rPr>
                <a:t>View C</a:t>
              </a:r>
              <a:endParaRPr lang="ko-KR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14">
              <a:extLst>
                <a:ext uri="{FF2B5EF4-FFF2-40B4-BE49-F238E27FC236}">
                  <a16:creationId xmlns:a16="http://schemas.microsoft.com/office/drawing/2014/main" id="{7E0BB7AD-C18D-4E02-B64B-3BB91E8995AB}"/>
                </a:ext>
              </a:extLst>
            </p:cNvPr>
            <p:cNvSpPr/>
            <p:nvPr/>
          </p:nvSpPr>
          <p:spPr bwMode="auto">
            <a:xfrm>
              <a:off x="6248424" y="2996940"/>
              <a:ext cx="3740695" cy="2880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dirty="0" err="1">
                  <a:solidFill>
                    <a:schemeClr val="tx1"/>
                  </a:solidFill>
                </a:rPr>
                <a:t>HandlerMapping</a:t>
              </a:r>
              <a:endParaRPr lang="ko-KR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15">
              <a:extLst>
                <a:ext uri="{FF2B5EF4-FFF2-40B4-BE49-F238E27FC236}">
                  <a16:creationId xmlns:a16="http://schemas.microsoft.com/office/drawing/2014/main" id="{57539FC9-81BF-4393-92F5-E34301EE9640}"/>
                </a:ext>
              </a:extLst>
            </p:cNvPr>
            <p:cNvSpPr/>
            <p:nvPr/>
          </p:nvSpPr>
          <p:spPr bwMode="auto">
            <a:xfrm>
              <a:off x="6244600" y="4713832"/>
              <a:ext cx="3740695" cy="2880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dirty="0">
                  <a:solidFill>
                    <a:schemeClr val="tx1"/>
                  </a:solidFill>
                </a:rPr>
                <a:t>View Resolver</a:t>
              </a:r>
              <a:endParaRPr lang="ko-KR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2BC24CB7-FF7A-462B-8A82-FA311AE71A42}"/>
                </a:ext>
              </a:extLst>
            </p:cNvPr>
            <p:cNvSpPr/>
            <p:nvPr/>
          </p:nvSpPr>
          <p:spPr bwMode="auto">
            <a:xfrm>
              <a:off x="4588370" y="2996940"/>
              <a:ext cx="1872260" cy="360050"/>
            </a:xfrm>
            <a:prstGeom prst="arc">
              <a:avLst>
                <a:gd name="adj1" fmla="val 11386375"/>
                <a:gd name="adj2" fmla="val 21040089"/>
              </a:avLst>
            </a:prstGeom>
            <a:noFill/>
            <a:ln w="12700">
              <a:solidFill>
                <a:srgbClr val="666666"/>
              </a:solidFill>
              <a:round/>
              <a:headEnd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3EAF181-8F04-4575-B11F-E082B3FA3B9F}"/>
                </a:ext>
              </a:extLst>
            </p:cNvPr>
            <p:cNvSpPr/>
            <p:nvPr/>
          </p:nvSpPr>
          <p:spPr>
            <a:xfrm>
              <a:off x="4810829" y="2636890"/>
              <a:ext cx="14414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</a:rPr>
                <a:t>이 요청은 어떤 컨트롤러에 </a:t>
              </a:r>
              <a:b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</a:rPr>
                <a:t>문의해야 하죠</a:t>
              </a: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  <a:t>?</a:t>
              </a:r>
              <a:endParaRPr lang="ko-KR" altLang="en-US" sz="10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D1F9EFA9-9A03-4B02-AC99-BED88646519A}"/>
                </a:ext>
              </a:extLst>
            </p:cNvPr>
            <p:cNvSpPr/>
            <p:nvPr/>
          </p:nvSpPr>
          <p:spPr bwMode="auto">
            <a:xfrm flipH="1" flipV="1">
              <a:off x="4588370" y="2924930"/>
              <a:ext cx="1872260" cy="360050"/>
            </a:xfrm>
            <a:prstGeom prst="arc">
              <a:avLst>
                <a:gd name="adj1" fmla="val 11386375"/>
                <a:gd name="adj2" fmla="val 21040089"/>
              </a:avLst>
            </a:prstGeom>
            <a:noFill/>
            <a:ln w="12700">
              <a:solidFill>
                <a:srgbClr val="666666"/>
              </a:solidFill>
              <a:round/>
              <a:headEnd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A15B2DF-E9AB-46A7-8FBF-535C1CB09A34}"/>
                </a:ext>
              </a:extLst>
            </p:cNvPr>
            <p:cNvSpPr/>
            <p:nvPr/>
          </p:nvSpPr>
          <p:spPr>
            <a:xfrm>
              <a:off x="4925133" y="3254789"/>
              <a:ext cx="124745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  <a:t>Controller A</a:t>
              </a:r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</a:rPr>
                <a:t>입니다</a:t>
              </a: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10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7126AE7B-3FB0-4434-BB61-8B084A022FCE}"/>
                </a:ext>
              </a:extLst>
            </p:cNvPr>
            <p:cNvSpPr/>
            <p:nvPr/>
          </p:nvSpPr>
          <p:spPr bwMode="auto">
            <a:xfrm flipV="1">
              <a:off x="4732390" y="3501008"/>
              <a:ext cx="2952410" cy="584061"/>
            </a:xfrm>
            <a:prstGeom prst="arc">
              <a:avLst>
                <a:gd name="adj1" fmla="val 11027629"/>
                <a:gd name="adj2" fmla="val 21467944"/>
              </a:avLst>
            </a:prstGeom>
            <a:noFill/>
            <a:ln w="12700">
              <a:solidFill>
                <a:srgbClr val="666666"/>
              </a:solidFill>
              <a:round/>
              <a:headEnd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5A60720-DF6B-4CF4-95A2-745C582FFB40}"/>
                </a:ext>
              </a:extLst>
            </p:cNvPr>
            <p:cNvSpPr/>
            <p:nvPr/>
          </p:nvSpPr>
          <p:spPr>
            <a:xfrm>
              <a:off x="4833762" y="3758859"/>
              <a:ext cx="133882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</a:rPr>
                <a:t>이 요청 좀 처리해주세요</a:t>
              </a: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10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A065769-E074-46C8-8F01-FA39503C9B11}"/>
                </a:ext>
              </a:extLst>
            </p:cNvPr>
            <p:cNvSpPr/>
            <p:nvPr/>
          </p:nvSpPr>
          <p:spPr>
            <a:xfrm>
              <a:off x="7108720" y="4037030"/>
              <a:ext cx="170751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</a:rPr>
                <a:t>처리했고</a:t>
              </a: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  <a:t> b</a:t>
              </a:r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</a:rPr>
                <a:t>라는 이름의 </a:t>
              </a:r>
              <a:b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  <a:t>View</a:t>
              </a:r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</a:rPr>
                <a:t>에게 모델 </a:t>
              </a: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  <a:t>B</a:t>
              </a:r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</a:rPr>
                <a:t>를</a:t>
              </a: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</a:rPr>
                <a:t>전해주세요</a:t>
              </a: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10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EDB8EB81-3AF5-412E-B457-96A0AF3D8C26}"/>
                </a:ext>
              </a:extLst>
            </p:cNvPr>
            <p:cNvSpPr/>
            <p:nvPr/>
          </p:nvSpPr>
          <p:spPr bwMode="auto">
            <a:xfrm>
              <a:off x="4588370" y="4725180"/>
              <a:ext cx="1872260" cy="360050"/>
            </a:xfrm>
            <a:prstGeom prst="arc">
              <a:avLst>
                <a:gd name="adj1" fmla="val 11386375"/>
                <a:gd name="adj2" fmla="val 21040089"/>
              </a:avLst>
            </a:prstGeom>
            <a:noFill/>
            <a:ln w="12700">
              <a:solidFill>
                <a:srgbClr val="666666"/>
              </a:solidFill>
              <a:round/>
              <a:headEnd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97A42E8-A9C7-4A85-9869-BE2522DE9365}"/>
                </a:ext>
              </a:extLst>
            </p:cNvPr>
            <p:cNvSpPr/>
            <p:nvPr/>
          </p:nvSpPr>
          <p:spPr>
            <a:xfrm>
              <a:off x="4804400" y="4365130"/>
              <a:ext cx="10775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  <a:t>b</a:t>
              </a:r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</a:rPr>
                <a:t>라는 이름을 가진 </a:t>
              </a:r>
              <a:b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  <a:t>View</a:t>
              </a:r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</a:rPr>
                <a:t>가 뭐죠</a:t>
              </a: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  <a:t>?</a:t>
              </a:r>
              <a:endParaRPr lang="ko-KR" altLang="en-US" sz="10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625AE6CE-1204-47E3-A2D7-155DA330E392}"/>
                </a:ext>
              </a:extLst>
            </p:cNvPr>
            <p:cNvSpPr/>
            <p:nvPr/>
          </p:nvSpPr>
          <p:spPr bwMode="auto">
            <a:xfrm flipH="1" flipV="1">
              <a:off x="4588369" y="4581160"/>
              <a:ext cx="1872260" cy="360050"/>
            </a:xfrm>
            <a:prstGeom prst="arc">
              <a:avLst>
                <a:gd name="adj1" fmla="val 11386375"/>
                <a:gd name="adj2" fmla="val 21040089"/>
              </a:avLst>
            </a:prstGeom>
            <a:noFill/>
            <a:ln w="12700">
              <a:solidFill>
                <a:srgbClr val="666666"/>
              </a:solidFill>
              <a:round/>
              <a:headEnd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DCDC796-9A31-40FA-B1B3-5DCF0FAAFCD9}"/>
                </a:ext>
              </a:extLst>
            </p:cNvPr>
            <p:cNvSpPr/>
            <p:nvPr/>
          </p:nvSpPr>
          <p:spPr>
            <a:xfrm>
              <a:off x="5031307" y="4911019"/>
              <a:ext cx="9252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  <a:t>View B</a:t>
              </a:r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</a:rPr>
                <a:t>입니다</a:t>
              </a: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10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F82F90A0-44EF-4C0D-95C7-A88EED9CC2AC}"/>
                </a:ext>
              </a:extLst>
            </p:cNvPr>
            <p:cNvSpPr/>
            <p:nvPr/>
          </p:nvSpPr>
          <p:spPr bwMode="auto">
            <a:xfrm flipH="1" flipV="1">
              <a:off x="4603178" y="3356990"/>
              <a:ext cx="3297652" cy="880480"/>
            </a:xfrm>
            <a:prstGeom prst="arc">
              <a:avLst>
                <a:gd name="adj1" fmla="val 10886667"/>
                <a:gd name="adj2" fmla="val 21089502"/>
              </a:avLst>
            </a:prstGeom>
            <a:noFill/>
            <a:ln w="12700">
              <a:solidFill>
                <a:srgbClr val="666666"/>
              </a:solidFill>
              <a:round/>
              <a:headEnd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3">
              <a:extLst>
                <a:ext uri="{FF2B5EF4-FFF2-40B4-BE49-F238E27FC236}">
                  <a16:creationId xmlns:a16="http://schemas.microsoft.com/office/drawing/2014/main" id="{A85D1932-2C4C-4AAC-9F79-613C094F43DF}"/>
                </a:ext>
              </a:extLst>
            </p:cNvPr>
            <p:cNvSpPr/>
            <p:nvPr/>
          </p:nvSpPr>
          <p:spPr bwMode="auto">
            <a:xfrm>
              <a:off x="5802455" y="4149100"/>
              <a:ext cx="1378056" cy="2776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dirty="0" err="1">
                  <a:solidFill>
                    <a:schemeClr val="tx1"/>
                  </a:solidFill>
                </a:rPr>
                <a:t>ModelAndView</a:t>
              </a:r>
              <a:r>
                <a:rPr lang="en-US" altLang="ko-KR" b="0" dirty="0">
                  <a:solidFill>
                    <a:schemeClr val="tx1"/>
                  </a:solidFill>
                </a:rPr>
                <a:t> B</a:t>
              </a:r>
              <a:endParaRPr lang="ko-KR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5E6D2E65-C0D1-4C91-994E-9B3935881CFF}"/>
                </a:ext>
              </a:extLst>
            </p:cNvPr>
            <p:cNvSpPr/>
            <p:nvPr/>
          </p:nvSpPr>
          <p:spPr bwMode="auto">
            <a:xfrm flipV="1">
              <a:off x="4732390" y="5157240"/>
              <a:ext cx="2952410" cy="584061"/>
            </a:xfrm>
            <a:prstGeom prst="arc">
              <a:avLst>
                <a:gd name="adj1" fmla="val 11027629"/>
                <a:gd name="adj2" fmla="val 21467944"/>
              </a:avLst>
            </a:prstGeom>
            <a:noFill/>
            <a:ln w="12700">
              <a:solidFill>
                <a:srgbClr val="666666"/>
              </a:solidFill>
              <a:round/>
              <a:headEnd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5">
              <a:extLst>
                <a:ext uri="{FF2B5EF4-FFF2-40B4-BE49-F238E27FC236}">
                  <a16:creationId xmlns:a16="http://schemas.microsoft.com/office/drawing/2014/main" id="{9FA61F7E-383A-4E98-9B66-F5E867427A73}"/>
                </a:ext>
              </a:extLst>
            </p:cNvPr>
            <p:cNvSpPr/>
            <p:nvPr/>
          </p:nvSpPr>
          <p:spPr bwMode="auto">
            <a:xfrm>
              <a:off x="5452490" y="5517290"/>
              <a:ext cx="740270" cy="2776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dirty="0">
                  <a:solidFill>
                    <a:schemeClr val="tx1"/>
                  </a:solidFill>
                </a:rPr>
                <a:t>Model B</a:t>
              </a:r>
              <a:endParaRPr lang="ko-KR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49F2B865-64EC-46F6-A01A-70DC8FED9563}"/>
                </a:ext>
              </a:extLst>
            </p:cNvPr>
            <p:cNvSpPr/>
            <p:nvPr/>
          </p:nvSpPr>
          <p:spPr bwMode="auto">
            <a:xfrm flipH="1" flipV="1">
              <a:off x="4588370" y="5013220"/>
              <a:ext cx="3297652" cy="880480"/>
            </a:xfrm>
            <a:prstGeom prst="arc">
              <a:avLst>
                <a:gd name="adj1" fmla="val 10886667"/>
                <a:gd name="adj2" fmla="val 21089502"/>
              </a:avLst>
            </a:prstGeom>
            <a:noFill/>
            <a:ln w="12700">
              <a:solidFill>
                <a:srgbClr val="666666"/>
              </a:solidFill>
              <a:round/>
              <a:headEnd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1579B89-952C-41A2-894C-3B23F33B65D4}"/>
                </a:ext>
              </a:extLst>
            </p:cNvPr>
            <p:cNvSpPr/>
            <p:nvPr/>
          </p:nvSpPr>
          <p:spPr>
            <a:xfrm>
              <a:off x="7365959" y="5549240"/>
              <a:ext cx="9669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</a:rPr>
                <a:t>표현했고</a:t>
              </a: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b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</a:rPr>
                <a:t>결과물 보냅니다</a:t>
              </a: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10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:a16="http://schemas.microsoft.com/office/drawing/2014/main" id="{24BD9771-FB87-46ED-8595-6B23BFCFCC17}"/>
                </a:ext>
              </a:extLst>
            </p:cNvPr>
            <p:cNvSpPr/>
            <p:nvPr/>
          </p:nvSpPr>
          <p:spPr bwMode="auto">
            <a:xfrm>
              <a:off x="915860" y="2348850"/>
              <a:ext cx="3894969" cy="2880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dirty="0">
                  <a:solidFill>
                    <a:schemeClr val="tx1"/>
                  </a:solidFill>
                </a:rPr>
                <a:t>Client</a:t>
              </a:r>
              <a:endParaRPr lang="ko-KR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C485AE7B-A296-4B3A-9AF6-7B877087C993}"/>
                </a:ext>
              </a:extLst>
            </p:cNvPr>
            <p:cNvSpPr/>
            <p:nvPr/>
          </p:nvSpPr>
          <p:spPr bwMode="auto">
            <a:xfrm rot="5400000" flipV="1">
              <a:off x="2471048" y="2679868"/>
              <a:ext cx="544130" cy="234033"/>
            </a:xfrm>
            <a:prstGeom prst="arc">
              <a:avLst>
                <a:gd name="adj1" fmla="val 12664738"/>
                <a:gd name="adj2" fmla="val 20206906"/>
              </a:avLst>
            </a:prstGeom>
            <a:noFill/>
            <a:ln w="12700">
              <a:solidFill>
                <a:srgbClr val="666666"/>
              </a:solidFill>
              <a:round/>
              <a:headEnd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18B9EFC9-B19B-475B-9275-8E0CBB61F9C3}"/>
                </a:ext>
              </a:extLst>
            </p:cNvPr>
            <p:cNvSpPr/>
            <p:nvPr/>
          </p:nvSpPr>
          <p:spPr bwMode="auto">
            <a:xfrm rot="5400000" flipH="1">
              <a:off x="2687078" y="2719929"/>
              <a:ext cx="544130" cy="234033"/>
            </a:xfrm>
            <a:prstGeom prst="arc">
              <a:avLst>
                <a:gd name="adj1" fmla="val 12664738"/>
                <a:gd name="adj2" fmla="val 20206906"/>
              </a:avLst>
            </a:prstGeom>
            <a:noFill/>
            <a:ln w="12700">
              <a:solidFill>
                <a:srgbClr val="666666"/>
              </a:solidFill>
              <a:round/>
              <a:headEnd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A9B893-F4EA-4882-93DB-69168E0CB3BC}"/>
                </a:ext>
              </a:extLst>
            </p:cNvPr>
            <p:cNvSpPr/>
            <p:nvPr/>
          </p:nvSpPr>
          <p:spPr>
            <a:xfrm>
              <a:off x="3004150" y="2699618"/>
              <a:ext cx="3898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1000" b="0">
                  <a:solidFill>
                    <a:schemeClr val="bg1">
                      <a:lumMod val="50000"/>
                    </a:schemeClr>
                  </a:solidFill>
                </a:rPr>
                <a:t>응답</a:t>
              </a:r>
              <a:endParaRPr lang="ko-KR" altLang="en-US" sz="10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CFD208-819E-4F12-BE30-F0887C3A6538}"/>
                </a:ext>
              </a:extLst>
            </p:cNvPr>
            <p:cNvSpPr/>
            <p:nvPr/>
          </p:nvSpPr>
          <p:spPr>
            <a:xfrm>
              <a:off x="2284050" y="2708900"/>
              <a:ext cx="3898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</a:rPr>
                <a:t>요청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75E6627-72AC-443F-BCFA-673CAC3B8A07}"/>
                </a:ext>
              </a:extLst>
            </p:cNvPr>
            <p:cNvSpPr/>
            <p:nvPr/>
          </p:nvSpPr>
          <p:spPr>
            <a:xfrm>
              <a:off x="4764231" y="5229250"/>
              <a:ext cx="8322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</a:rPr>
                <a:t>이 모델을 </a:t>
              </a:r>
              <a:b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</a:rPr>
                <a:t>표현해주세요</a:t>
              </a: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10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4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en-US" altLang="ko-KR" dirty="0" err="1"/>
              <a:t>DispatcherServlet</a:t>
            </a:r>
            <a:r>
              <a:rPr lang="en-US" altLang="ko-KR" dirty="0"/>
              <a:t> (2/2) – MVC </a:t>
            </a:r>
            <a:r>
              <a:rPr lang="ko-KR" altLang="en-US" dirty="0"/>
              <a:t>클래스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346898"/>
          </a:xfrm>
        </p:spPr>
        <p:txBody>
          <a:bodyPr/>
          <a:lstStyle/>
          <a:p>
            <a:r>
              <a:rPr lang="ko-KR" altLang="en-US" dirty="0"/>
              <a:t>개발자는 </a:t>
            </a:r>
            <a:r>
              <a:rPr lang="en-US" altLang="ko-KR" dirty="0"/>
              <a:t>POJO Controller</a:t>
            </a:r>
            <a:r>
              <a:rPr lang="ko-KR" altLang="en-US" dirty="0"/>
              <a:t>만 구현하고</a:t>
            </a:r>
            <a:r>
              <a:rPr lang="en-US" altLang="ko-KR" dirty="0"/>
              <a:t>, </a:t>
            </a:r>
            <a:r>
              <a:rPr lang="ko-KR" altLang="en-US" dirty="0"/>
              <a:t>그 외의 객체는 </a:t>
            </a:r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MVC</a:t>
            </a:r>
            <a:r>
              <a:rPr lang="ko-KR" altLang="en-US" dirty="0"/>
              <a:t>가 제공하는 클래스를 사용한다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DispatcherServlet</a:t>
            </a:r>
            <a:r>
              <a:rPr lang="ko-KR" altLang="en-US" dirty="0"/>
              <a:t>은 요청에서부터 응답까지의 전체 라이프사이클을 관리한다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HandlerMapping</a:t>
            </a:r>
            <a:r>
              <a:rPr lang="ko-KR" altLang="en-US" dirty="0"/>
              <a:t>이 요청을 처리할 컨트롤러를 결정하는 기준에는 </a:t>
            </a:r>
            <a:r>
              <a:rPr lang="en-US" altLang="ko-KR" dirty="0"/>
              <a:t>URL, </a:t>
            </a:r>
            <a:r>
              <a:rPr lang="ko-KR" altLang="en-US" dirty="0"/>
              <a:t>클래스명</a:t>
            </a:r>
            <a:r>
              <a:rPr lang="en-US" altLang="ko-KR" dirty="0"/>
              <a:t>, </a:t>
            </a:r>
            <a:r>
              <a:rPr lang="ko-KR" altLang="en-US" dirty="0" err="1"/>
              <a:t>어노테이션</a:t>
            </a:r>
            <a:r>
              <a:rPr lang="ko-KR" altLang="en-US" dirty="0"/>
              <a:t> 등이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ModelAndView</a:t>
            </a:r>
            <a:r>
              <a:rPr lang="ko-KR" altLang="en-US" dirty="0"/>
              <a:t>는 요청처리 결과 데이터와 화면에 표시할 </a:t>
            </a:r>
            <a:r>
              <a:rPr lang="en-US" altLang="ko-KR" dirty="0"/>
              <a:t>View</a:t>
            </a:r>
            <a:r>
              <a:rPr lang="ko-KR" altLang="en-US" dirty="0"/>
              <a:t>이름을 포함한다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BA574A-9653-4262-991D-3DA1F30D742C}"/>
              </a:ext>
            </a:extLst>
          </p:cNvPr>
          <p:cNvGrpSpPr/>
          <p:nvPr/>
        </p:nvGrpSpPr>
        <p:grpSpPr>
          <a:xfrm>
            <a:off x="735507" y="2305767"/>
            <a:ext cx="9577986" cy="3600500"/>
            <a:chOff x="699174" y="2348850"/>
            <a:chExt cx="9577986" cy="36005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32B175-B984-4987-B04F-7E5668899C3E}"/>
                </a:ext>
              </a:extLst>
            </p:cNvPr>
            <p:cNvSpPr/>
            <p:nvPr/>
          </p:nvSpPr>
          <p:spPr bwMode="auto">
            <a:xfrm>
              <a:off x="2499424" y="2708901"/>
              <a:ext cx="7777736" cy="54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108000" rIns="36000"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단일</a:t>
              </a: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(</a:t>
              </a:r>
              <a:r>
                <a:rPr lang="ko-KR" alt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메인</a:t>
              </a: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)</a:t>
              </a:r>
              <a:r>
                <a:rPr lang="ko-KR" alt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 프론트 컨트롤러로 모든 </a:t>
              </a: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HTTP </a:t>
              </a:r>
              <a:r>
                <a:rPr lang="ko-KR" alt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요청을 수신하여 그 밖의 오브젝트 사이의 흐름을 제어한다</a:t>
              </a: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.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102ADB3-0754-433A-A52B-70093DBCD96E}"/>
                </a:ext>
              </a:extLst>
            </p:cNvPr>
            <p:cNvSpPr/>
            <p:nvPr/>
          </p:nvSpPr>
          <p:spPr>
            <a:xfrm>
              <a:off x="699174" y="2708900"/>
              <a:ext cx="1800250" cy="54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108000" rIns="36000" rtlCol="0" anchor="ctr"/>
            <a:lstStyle/>
            <a:p>
              <a:pPr fontAlgn="ctr"/>
              <a:r>
                <a:rPr lang="en-US" altLang="ko-KR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DispatcherServlet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2D76EDF-875E-43AB-A9C4-272EDB1A1057}"/>
                </a:ext>
              </a:extLst>
            </p:cNvPr>
            <p:cNvSpPr/>
            <p:nvPr/>
          </p:nvSpPr>
          <p:spPr bwMode="auto">
            <a:xfrm>
              <a:off x="2499424" y="3249050"/>
              <a:ext cx="7777736" cy="54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108000" rIns="36000"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클라이언트가 요청한 </a:t>
              </a: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URL</a:t>
              </a:r>
              <a:r>
                <a:rPr lang="ko-KR" alt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을 바탕으로 어느 컨트롤러를 실행할 지 결정한다</a:t>
              </a: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.</a:t>
              </a:r>
            </a:p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URL, </a:t>
              </a:r>
              <a:r>
                <a:rPr lang="ko-KR" alt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컨트롤러 </a:t>
              </a:r>
              <a:r>
                <a:rPr lang="ko-KR" altLang="en-US" b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클래스명</a:t>
              </a: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, </a:t>
              </a:r>
              <a:r>
                <a:rPr lang="ko-KR" altLang="en-US" b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어노테이션등을</a:t>
              </a:r>
              <a:r>
                <a:rPr lang="ko-KR" alt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 기준으로 결정한다</a:t>
              </a: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.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3A2AC23-6905-4FFF-A5B2-A5481C400D94}"/>
                </a:ext>
              </a:extLst>
            </p:cNvPr>
            <p:cNvSpPr/>
            <p:nvPr/>
          </p:nvSpPr>
          <p:spPr>
            <a:xfrm>
              <a:off x="699174" y="3249050"/>
              <a:ext cx="1800250" cy="54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108000" rIns="36000" rtlCol="0" anchor="ctr"/>
            <a:lstStyle/>
            <a:p>
              <a:pPr fontAlgn="ctr"/>
              <a:r>
                <a:rPr lang="en-US" altLang="ko-KR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HandlerMapping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E95FFB7-0D67-4A5C-9643-A2AF520B5A0C}"/>
                </a:ext>
              </a:extLst>
            </p:cNvPr>
            <p:cNvSpPr/>
            <p:nvPr/>
          </p:nvSpPr>
          <p:spPr bwMode="auto">
            <a:xfrm>
              <a:off x="2499424" y="3789051"/>
              <a:ext cx="7777736" cy="54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108000" rIns="36000"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클라이언트 요청에 맞는 </a:t>
              </a:r>
              <a:r>
                <a:rPr lang="ko-KR" altLang="en-US" b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프리젠테이션</a:t>
              </a:r>
              <a:r>
                <a:rPr lang="ko-KR" alt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 층의 애플리케이션 처리를 실행한다</a:t>
              </a: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.</a:t>
              </a:r>
            </a:p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요청처리 결과 데이터를 </a:t>
              </a:r>
              <a:r>
                <a:rPr lang="en-US" altLang="ko-KR" b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ModelAndView</a:t>
              </a:r>
              <a:r>
                <a:rPr lang="ko-KR" alt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에 반영한다</a:t>
              </a: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.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A111C24-19EF-49E6-98DC-FEDB5A347627}"/>
                </a:ext>
              </a:extLst>
            </p:cNvPr>
            <p:cNvSpPr/>
            <p:nvPr/>
          </p:nvSpPr>
          <p:spPr>
            <a:xfrm>
              <a:off x="699174" y="3789050"/>
              <a:ext cx="1800250" cy="54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108000" rIns="36000" rtlCol="0" anchor="ctr"/>
            <a:lstStyle/>
            <a:p>
              <a:pPr font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Controller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DA82580-B3BC-4D4D-A7DA-8FD16E58B677}"/>
                </a:ext>
              </a:extLst>
            </p:cNvPr>
            <p:cNvSpPr/>
            <p:nvPr/>
          </p:nvSpPr>
          <p:spPr bwMode="auto">
            <a:xfrm>
              <a:off x="2499424" y="4328895"/>
              <a:ext cx="7777736" cy="54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108000" rIns="36000"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Model</a:t>
              </a:r>
              <a:r>
                <a:rPr lang="ko-KR" alt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은 컨트롤러에서 뷰에 전달할 데이터를 저장하는 객체이다</a:t>
              </a: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.</a:t>
              </a:r>
            </a:p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b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ModelAndView</a:t>
              </a:r>
              <a:r>
                <a:rPr lang="ko-KR" alt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는 실제 </a:t>
              </a: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View</a:t>
              </a:r>
              <a:r>
                <a:rPr lang="ko-KR" alt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의 물리적 </a:t>
              </a: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JSP</a:t>
              </a:r>
              <a:r>
                <a:rPr lang="ko-KR" alt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정보를 갖고 있지 않으며</a:t>
              </a: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, </a:t>
              </a:r>
              <a:r>
                <a:rPr lang="en-US" altLang="ko-KR" b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ViewResolver</a:t>
              </a:r>
              <a:r>
                <a:rPr lang="ko-KR" alt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가 논리적 이름을 실제 </a:t>
              </a: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JSP</a:t>
              </a:r>
              <a:r>
                <a:rPr lang="ko-KR" alt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이름으로 변환한다</a:t>
              </a: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.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0B70EEF-6F32-40DC-A595-958DC787421A}"/>
                </a:ext>
              </a:extLst>
            </p:cNvPr>
            <p:cNvSpPr/>
            <p:nvPr/>
          </p:nvSpPr>
          <p:spPr>
            <a:xfrm>
              <a:off x="699174" y="4328894"/>
              <a:ext cx="1800250" cy="54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108000" rIns="36000" rtlCol="0" anchor="ctr"/>
            <a:lstStyle/>
            <a:p>
              <a:pPr fontAlgn="ctr"/>
              <a:r>
                <a:rPr lang="en-US" altLang="ko-KR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ModelAndView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C42C549-F4F4-444B-BB6B-10E21E2A3C5E}"/>
                </a:ext>
              </a:extLst>
            </p:cNvPr>
            <p:cNvSpPr/>
            <p:nvPr/>
          </p:nvSpPr>
          <p:spPr bwMode="auto">
            <a:xfrm>
              <a:off x="2499424" y="4868896"/>
              <a:ext cx="7777736" cy="54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108000" rIns="36000"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View </a:t>
              </a:r>
              <a:r>
                <a:rPr lang="ko-KR" alt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이름을 바탕으로 </a:t>
              </a: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View </a:t>
              </a:r>
              <a:r>
                <a:rPr lang="ko-KR" alt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객체를 결정한다</a:t>
              </a: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.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BAC10BB-6B18-426D-A25A-E9BDF13EA1D6}"/>
                </a:ext>
              </a:extLst>
            </p:cNvPr>
            <p:cNvSpPr/>
            <p:nvPr/>
          </p:nvSpPr>
          <p:spPr>
            <a:xfrm>
              <a:off x="699174" y="4868895"/>
              <a:ext cx="1800250" cy="54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108000" rIns="36000" rtlCol="0" anchor="ctr"/>
            <a:lstStyle/>
            <a:p>
              <a:pPr fontAlgn="ctr"/>
              <a:r>
                <a:rPr lang="en-US" altLang="ko-KR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ViewResolver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82A787A-10A8-4350-BF2F-AF8638B9B5F8}"/>
                </a:ext>
              </a:extLst>
            </p:cNvPr>
            <p:cNvSpPr/>
            <p:nvPr/>
          </p:nvSpPr>
          <p:spPr>
            <a:xfrm>
              <a:off x="699174" y="2348850"/>
              <a:ext cx="1800250" cy="3600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1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</a:rPr>
                <a:t>클래스 명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EE67363-8828-4761-A880-BE270B8AB917}"/>
                </a:ext>
              </a:extLst>
            </p:cNvPr>
            <p:cNvSpPr/>
            <p:nvPr/>
          </p:nvSpPr>
          <p:spPr>
            <a:xfrm>
              <a:off x="2499424" y="2348850"/>
              <a:ext cx="7777736" cy="3600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100" kern="0" noProof="0" dirty="0">
                  <a:solidFill>
                    <a:schemeClr val="bg1"/>
                  </a:solidFill>
                  <a:latin typeface="+mn-lt"/>
                  <a:ea typeface="+mn-ea"/>
                </a:rPr>
                <a:t>설명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B471E30-55AF-45D3-9A56-CA9EDC513DE0}"/>
                </a:ext>
              </a:extLst>
            </p:cNvPr>
            <p:cNvSpPr/>
            <p:nvPr/>
          </p:nvSpPr>
          <p:spPr bwMode="auto">
            <a:xfrm>
              <a:off x="2499424" y="5409045"/>
              <a:ext cx="7777736" cy="54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108000" rIns="36000"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View</a:t>
              </a:r>
              <a:r>
                <a:rPr lang="ko-KR" altLang="en-US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는 화면에 표시하도록 요청한다</a:t>
              </a:r>
              <a:r>
                <a:rPr lang="en-US" altLang="ko-KR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.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FB285A9-22AF-4C4E-983B-4CD86F4809BE}"/>
                </a:ext>
              </a:extLst>
            </p:cNvPr>
            <p:cNvSpPr/>
            <p:nvPr/>
          </p:nvSpPr>
          <p:spPr>
            <a:xfrm>
              <a:off x="699174" y="5409350"/>
              <a:ext cx="1800250" cy="54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108000" rIns="36000" rtlCol="0" anchor="ctr"/>
            <a:lstStyle/>
            <a:p>
              <a:pPr font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View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866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컨트롤러 </a:t>
            </a:r>
            <a:r>
              <a:rPr lang="en-US" altLang="ko-KR" dirty="0"/>
              <a:t>(1/18) – </a:t>
            </a:r>
            <a:r>
              <a:rPr lang="ko-KR" altLang="en-US" dirty="0"/>
              <a:t>개요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346898"/>
          </a:xfrm>
        </p:spPr>
        <p:txBody>
          <a:bodyPr/>
          <a:lstStyle/>
          <a:p>
            <a:r>
              <a:rPr lang="ko-KR" altLang="en-US" dirty="0"/>
              <a:t>컨트롤러는 </a:t>
            </a:r>
            <a:r>
              <a:rPr lang="en-US" altLang="ko-KR" dirty="0"/>
              <a:t>MVC (Model, View, Controller) </a:t>
            </a:r>
            <a:r>
              <a:rPr lang="ko-KR" altLang="en-US" dirty="0"/>
              <a:t>중 가장 많은 작업을 처리한다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컨트롤러는 클라이언트의 모든 요청은 받아서 처리한다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컨트롤러는 요청 내용을 처리하는 서비스를 호출하여 비즈니스 로직을 처리한다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컨트롤러는 처리결과를 </a:t>
            </a:r>
            <a:r>
              <a:rPr lang="en-US" altLang="ko-KR" dirty="0"/>
              <a:t>View</a:t>
            </a:r>
            <a:r>
              <a:rPr lang="ko-KR" altLang="en-US" dirty="0"/>
              <a:t>에게 전달하여 결과화면을 생성하게 한다</a:t>
            </a:r>
            <a:r>
              <a:rPr lang="en-US" altLang="ko-KR" dirty="0"/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676921E-863A-4228-BDAB-64631D559091}"/>
              </a:ext>
            </a:extLst>
          </p:cNvPr>
          <p:cNvGrpSpPr/>
          <p:nvPr/>
        </p:nvGrpSpPr>
        <p:grpSpPr>
          <a:xfrm>
            <a:off x="1455906" y="2305767"/>
            <a:ext cx="6912960" cy="2448340"/>
            <a:chOff x="1924000" y="2348850"/>
            <a:chExt cx="6912960" cy="24483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EA80870-8020-437C-AAD4-4A748BEF55C6}"/>
                </a:ext>
              </a:extLst>
            </p:cNvPr>
            <p:cNvSpPr/>
            <p:nvPr/>
          </p:nvSpPr>
          <p:spPr>
            <a:xfrm>
              <a:off x="3498049" y="2349601"/>
              <a:ext cx="4033681" cy="24475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83708DD-FD4D-4974-AA41-842C70E42C8F}"/>
                </a:ext>
              </a:extLst>
            </p:cNvPr>
            <p:cNvCxnSpPr>
              <a:endCxn id="25" idx="1"/>
            </p:cNvCxnSpPr>
            <p:nvPr/>
          </p:nvCxnSpPr>
          <p:spPr bwMode="auto">
            <a:xfrm flipV="1">
              <a:off x="2838400" y="3004028"/>
              <a:ext cx="659649" cy="176"/>
            </a:xfrm>
            <a:prstGeom prst="straightConnector1">
              <a:avLst/>
            </a:prstGeom>
            <a:noFill/>
            <a:ln w="12700">
              <a:solidFill>
                <a:srgbClr val="666666"/>
              </a:solidFill>
              <a:prstDash val="sysDash"/>
              <a:round/>
              <a:headEnd w="med" len="med"/>
              <a:tailEnd type="stealth" w="med" len="med"/>
            </a:ln>
            <a:effectLst/>
          </p:spPr>
        </p:cxnSp>
        <p:sp>
          <p:nvSpPr>
            <p:cNvPr id="21" name="원통 7">
              <a:extLst>
                <a:ext uri="{FF2B5EF4-FFF2-40B4-BE49-F238E27FC236}">
                  <a16:creationId xmlns:a16="http://schemas.microsoft.com/office/drawing/2014/main" id="{796C0900-C69F-4214-9B62-102521901821}"/>
                </a:ext>
              </a:extLst>
            </p:cNvPr>
            <p:cNvSpPr/>
            <p:nvPr/>
          </p:nvSpPr>
          <p:spPr>
            <a:xfrm>
              <a:off x="7922560" y="2820702"/>
              <a:ext cx="914400" cy="587694"/>
            </a:xfrm>
            <a:prstGeom prst="can">
              <a:avLst>
                <a:gd name="adj" fmla="val 19286"/>
              </a:avLst>
            </a:prstGeom>
            <a:solidFill>
              <a:schemeClr val="accent2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</a:rPr>
                <a:t>데이터베이스</a:t>
              </a:r>
              <a:endPara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BD6ADC9-1329-4A25-961A-F6E04AD6F1B9}"/>
                </a:ext>
              </a:extLst>
            </p:cNvPr>
            <p:cNvSpPr/>
            <p:nvPr/>
          </p:nvSpPr>
          <p:spPr>
            <a:xfrm>
              <a:off x="1924000" y="2872121"/>
              <a:ext cx="914400" cy="499298"/>
            </a:xfrm>
            <a:prstGeom prst="rect">
              <a:avLst/>
            </a:prstGeom>
            <a:solidFill>
              <a:srgbClr val="FFE6C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000" b="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</a:rPr>
                <a:t>클라이언트</a:t>
              </a:r>
              <a:endParaRPr lang="en-US" altLang="ko-KR" sz="1000" b="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endParaRP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0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</a:rPr>
                <a:t>웹 브라우저</a:t>
              </a:r>
              <a:endParaRPr lang="en-US" altLang="ko-KR" sz="1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375BA7D-1CC4-4585-AD4D-6205629BA86D}"/>
                </a:ext>
              </a:extLst>
            </p:cNvPr>
            <p:cNvSpPr/>
            <p:nvPr/>
          </p:nvSpPr>
          <p:spPr>
            <a:xfrm>
              <a:off x="2654214" y="2865528"/>
              <a:ext cx="184186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E1B5EA-1B7F-4385-AD80-452CE9F540C1}"/>
                </a:ext>
              </a:extLst>
            </p:cNvPr>
            <p:cNvSpPr txBox="1"/>
            <p:nvPr/>
          </p:nvSpPr>
          <p:spPr bwMode="auto">
            <a:xfrm>
              <a:off x="3062122" y="2793518"/>
              <a:ext cx="277888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36000" rIns="36000" rtlCol="0">
              <a:spAutoFit/>
            </a:bodyPr>
            <a:lstStyle/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ko-KR" altLang="en-US" sz="1000" b="0" dirty="0">
                  <a:latin typeface="+mj-lt"/>
                  <a:ea typeface="+mj-ea"/>
                </a:rPr>
                <a:t>요청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9AFA903-6188-4BB4-A00D-E1E8AF2F317E}"/>
                </a:ext>
              </a:extLst>
            </p:cNvPr>
            <p:cNvSpPr/>
            <p:nvPr/>
          </p:nvSpPr>
          <p:spPr>
            <a:xfrm>
              <a:off x="3498049" y="2865528"/>
              <a:ext cx="107402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6FDF907-7CB7-4E88-92B2-2C09E91441B5}"/>
                </a:ext>
              </a:extLst>
            </p:cNvPr>
            <p:cNvSpPr/>
            <p:nvPr/>
          </p:nvSpPr>
          <p:spPr>
            <a:xfrm>
              <a:off x="3498049" y="2708900"/>
              <a:ext cx="107402" cy="8973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01C902-AD9F-461C-916B-6431FCE4E052}"/>
                </a:ext>
              </a:extLst>
            </p:cNvPr>
            <p:cNvSpPr txBox="1"/>
            <p:nvPr/>
          </p:nvSpPr>
          <p:spPr bwMode="auto">
            <a:xfrm>
              <a:off x="3510969" y="2348850"/>
              <a:ext cx="620930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36000" rIns="36000" rtlCol="0">
              <a:spAutoFit/>
            </a:bodyPr>
            <a:lstStyle/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ko-KR" altLang="en-US" sz="1000" b="0">
                  <a:latin typeface="+mj-lt"/>
                  <a:ea typeface="+mj-ea"/>
                </a:rPr>
                <a:t>웹 컨테이너</a:t>
              </a:r>
              <a:endParaRPr lang="ko-KR" altLang="en-US" sz="1000" b="0" dirty="0">
                <a:latin typeface="+mj-lt"/>
                <a:ea typeface="+mj-ea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4141E95-0CAB-45EA-A91F-15662ED9C61A}"/>
                </a:ext>
              </a:extLst>
            </p:cNvPr>
            <p:cNvCxnSpPr>
              <a:stCxn id="45" idx="3"/>
              <a:endCxn id="44" idx="1"/>
            </p:cNvCxnSpPr>
            <p:nvPr/>
          </p:nvCxnSpPr>
          <p:spPr bwMode="auto">
            <a:xfrm>
              <a:off x="2838400" y="3232920"/>
              <a:ext cx="659649" cy="0"/>
            </a:xfrm>
            <a:prstGeom prst="straightConnector1">
              <a:avLst/>
            </a:prstGeom>
            <a:noFill/>
            <a:ln w="12700">
              <a:solidFill>
                <a:srgbClr val="666666"/>
              </a:solidFill>
              <a:prstDash val="sysDash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E99B64F-312A-4926-8645-5A96A34454BD}"/>
                </a:ext>
              </a:extLst>
            </p:cNvPr>
            <p:cNvSpPr/>
            <p:nvPr/>
          </p:nvSpPr>
          <p:spPr>
            <a:xfrm>
              <a:off x="2654214" y="3154317"/>
              <a:ext cx="184186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8951DB-16CC-4D38-8A4D-3501A04EF278}"/>
                </a:ext>
              </a:extLst>
            </p:cNvPr>
            <p:cNvSpPr txBox="1"/>
            <p:nvPr/>
          </p:nvSpPr>
          <p:spPr bwMode="auto">
            <a:xfrm>
              <a:off x="3062122" y="3005568"/>
              <a:ext cx="277888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36000" rIns="36000" rtlCol="0">
              <a:spAutoFit/>
            </a:bodyPr>
            <a:lstStyle/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ko-KR" altLang="en-US" sz="1000" b="0" dirty="0">
                  <a:latin typeface="+mj-lt"/>
                  <a:ea typeface="+mj-ea"/>
                </a:rPr>
                <a:t>응답</a:t>
              </a:r>
            </a:p>
          </p:txBody>
        </p:sp>
        <p:sp>
          <p:nvSpPr>
            <p:cNvPr id="31" name="모서리가 둥근 직사각형 17">
              <a:extLst>
                <a:ext uri="{FF2B5EF4-FFF2-40B4-BE49-F238E27FC236}">
                  <a16:creationId xmlns:a16="http://schemas.microsoft.com/office/drawing/2014/main" id="{B043D858-C429-4CD2-A83A-FB832684CFD1}"/>
                </a:ext>
              </a:extLst>
            </p:cNvPr>
            <p:cNvSpPr/>
            <p:nvPr/>
          </p:nvSpPr>
          <p:spPr>
            <a:xfrm>
              <a:off x="3940280" y="2645839"/>
              <a:ext cx="1661835" cy="805512"/>
            </a:xfrm>
            <a:prstGeom prst="roundRect">
              <a:avLst>
                <a:gd name="adj" fmla="val 3234"/>
              </a:avLst>
            </a:prstGeom>
            <a:solidFill>
              <a:schemeClr val="accent6">
                <a:lumMod val="50000"/>
              </a:schemeClr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2" name="모서리가 둥근 직사각형 19">
              <a:extLst>
                <a:ext uri="{FF2B5EF4-FFF2-40B4-BE49-F238E27FC236}">
                  <a16:creationId xmlns:a16="http://schemas.microsoft.com/office/drawing/2014/main" id="{4EA0565D-FB18-46CD-A91B-1AAAC8E59275}"/>
                </a:ext>
              </a:extLst>
            </p:cNvPr>
            <p:cNvSpPr/>
            <p:nvPr/>
          </p:nvSpPr>
          <p:spPr>
            <a:xfrm>
              <a:off x="4116257" y="2945534"/>
              <a:ext cx="1330628" cy="303034"/>
            </a:xfrm>
            <a:prstGeom prst="roundRect">
              <a:avLst>
                <a:gd name="adj" fmla="val 3234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흐름제어</a:t>
              </a:r>
              <a:endParaRPr kumimoji="0" lang="ko-KR" altLang="en-US" sz="10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3" name="모서리가 둥근 직사각형 20">
              <a:extLst>
                <a:ext uri="{FF2B5EF4-FFF2-40B4-BE49-F238E27FC236}">
                  <a16:creationId xmlns:a16="http://schemas.microsoft.com/office/drawing/2014/main" id="{BB59D94F-0158-434A-8C6E-1222E2F79DA3}"/>
                </a:ext>
              </a:extLst>
            </p:cNvPr>
            <p:cNvSpPr/>
            <p:nvPr/>
          </p:nvSpPr>
          <p:spPr>
            <a:xfrm>
              <a:off x="5950955" y="2645838"/>
              <a:ext cx="1373795" cy="805511"/>
            </a:xfrm>
            <a:prstGeom prst="roundRect">
              <a:avLst>
                <a:gd name="adj" fmla="val 3234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" name="모서리가 둥근 직사각형 22">
              <a:extLst>
                <a:ext uri="{FF2B5EF4-FFF2-40B4-BE49-F238E27FC236}">
                  <a16:creationId xmlns:a16="http://schemas.microsoft.com/office/drawing/2014/main" id="{BBF2C7A6-CCE0-4220-BA33-2CE0843F9DF9}"/>
                </a:ext>
              </a:extLst>
            </p:cNvPr>
            <p:cNvSpPr/>
            <p:nvPr/>
          </p:nvSpPr>
          <p:spPr>
            <a:xfrm>
              <a:off x="6094975" y="2924930"/>
              <a:ext cx="1074544" cy="303034"/>
            </a:xfrm>
            <a:prstGeom prst="roundRect">
              <a:avLst>
                <a:gd name="adj" fmla="val 3234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비즈니스 </a:t>
              </a:r>
              <a:r>
                <a:rPr kumimoji="0" lang="ko-KR" altLang="en-US" sz="100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로직</a:t>
              </a:r>
              <a:endParaRPr kumimoji="0" lang="ko-KR" altLang="en-US" sz="10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E576E08-A084-4C90-9D53-4D569D9185B7}"/>
                </a:ext>
              </a:extLst>
            </p:cNvPr>
            <p:cNvSpPr/>
            <p:nvPr/>
          </p:nvSpPr>
          <p:spPr>
            <a:xfrm>
              <a:off x="7140564" y="2929258"/>
              <a:ext cx="184186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36" name="직선 화살표 연결선 89">
              <a:extLst>
                <a:ext uri="{FF2B5EF4-FFF2-40B4-BE49-F238E27FC236}">
                  <a16:creationId xmlns:a16="http://schemas.microsoft.com/office/drawing/2014/main" id="{575331F0-7057-4AE1-A72F-C40B3397BCA7}"/>
                </a:ext>
              </a:extLst>
            </p:cNvPr>
            <p:cNvCxnSpPr>
              <a:stCxn id="25" idx="3"/>
              <a:endCxn id="40" idx="1"/>
            </p:cNvCxnSpPr>
            <p:nvPr/>
          </p:nvCxnSpPr>
          <p:spPr bwMode="auto">
            <a:xfrm>
              <a:off x="3605451" y="3004028"/>
              <a:ext cx="343879" cy="0"/>
            </a:xfrm>
            <a:prstGeom prst="straightConnector1">
              <a:avLst/>
            </a:prstGeom>
            <a:noFill/>
            <a:ln w="12700">
              <a:solidFill>
                <a:srgbClr val="666666"/>
              </a:solidFill>
              <a:prstDash val="sysDash"/>
              <a:round/>
              <a:headEnd w="med" len="med"/>
              <a:tailEnd type="stealth" w="med" len="med"/>
            </a:ln>
            <a:effectLst/>
          </p:spPr>
        </p:cxnSp>
        <p:cxnSp>
          <p:nvCxnSpPr>
            <p:cNvPr id="37" name="직선 화살표 연결선 89">
              <a:extLst>
                <a:ext uri="{FF2B5EF4-FFF2-40B4-BE49-F238E27FC236}">
                  <a16:creationId xmlns:a16="http://schemas.microsoft.com/office/drawing/2014/main" id="{F17CFABC-FE7E-4F67-86C9-63C5C2623567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 bwMode="auto">
            <a:xfrm>
              <a:off x="5568942" y="3069849"/>
              <a:ext cx="387618" cy="0"/>
            </a:xfrm>
            <a:prstGeom prst="straightConnector1">
              <a:avLst/>
            </a:prstGeom>
            <a:noFill/>
            <a:ln w="12700">
              <a:solidFill>
                <a:srgbClr val="666666"/>
              </a:solidFill>
              <a:prstDash val="sysDash"/>
              <a:round/>
              <a:headEnd w="med" len="med"/>
              <a:tailEnd type="stealth" w="med" len="med"/>
            </a:ln>
            <a:effectLst/>
          </p:spPr>
        </p:cxnSp>
        <p:cxnSp>
          <p:nvCxnSpPr>
            <p:cNvPr id="38" name="직선 화살표 연결선 89">
              <a:extLst>
                <a:ext uri="{FF2B5EF4-FFF2-40B4-BE49-F238E27FC236}">
                  <a16:creationId xmlns:a16="http://schemas.microsoft.com/office/drawing/2014/main" id="{ADF8E946-EEFE-4576-99A0-F413FEB3C66C}"/>
                </a:ext>
              </a:extLst>
            </p:cNvPr>
            <p:cNvCxnSpPr>
              <a:stCxn id="35" idx="3"/>
              <a:endCxn id="39" idx="1"/>
            </p:cNvCxnSpPr>
            <p:nvPr/>
          </p:nvCxnSpPr>
          <p:spPr bwMode="auto">
            <a:xfrm>
              <a:off x="7324750" y="3067758"/>
              <a:ext cx="598707" cy="0"/>
            </a:xfrm>
            <a:prstGeom prst="straightConnector1">
              <a:avLst/>
            </a:prstGeom>
            <a:noFill/>
            <a:ln w="12700">
              <a:solidFill>
                <a:srgbClr val="666666"/>
              </a:solidFill>
              <a:prstDash val="sysDash"/>
              <a:round/>
              <a:headEnd w="med" len="med"/>
              <a:tailEnd type="stealth" w="med" len="med"/>
            </a:ln>
            <a:effectLst/>
          </p:spPr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392904C-07FF-45CF-83C2-E646CFAF10A5}"/>
                </a:ext>
              </a:extLst>
            </p:cNvPr>
            <p:cNvSpPr/>
            <p:nvPr/>
          </p:nvSpPr>
          <p:spPr>
            <a:xfrm>
              <a:off x="7923457" y="2929258"/>
              <a:ext cx="184186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3DFAD26-0A61-460D-BE35-2605241A4249}"/>
                </a:ext>
              </a:extLst>
            </p:cNvPr>
            <p:cNvSpPr/>
            <p:nvPr/>
          </p:nvSpPr>
          <p:spPr>
            <a:xfrm>
              <a:off x="3949330" y="2865528"/>
              <a:ext cx="107402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300851C-4E22-43F7-9548-A7E4CC7020B4}"/>
                </a:ext>
              </a:extLst>
            </p:cNvPr>
            <p:cNvSpPr/>
            <p:nvPr/>
          </p:nvSpPr>
          <p:spPr>
            <a:xfrm>
              <a:off x="3498049" y="3154493"/>
              <a:ext cx="107402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42" name="직선 화살표 연결선 89">
              <a:extLst>
                <a:ext uri="{FF2B5EF4-FFF2-40B4-BE49-F238E27FC236}">
                  <a16:creationId xmlns:a16="http://schemas.microsoft.com/office/drawing/2014/main" id="{8FDCDEFD-850E-4A4A-8286-9DE5377BFF32}"/>
                </a:ext>
              </a:extLst>
            </p:cNvPr>
            <p:cNvCxnSpPr>
              <a:stCxn id="44" idx="3"/>
              <a:endCxn id="62" idx="1"/>
            </p:cNvCxnSpPr>
            <p:nvPr/>
          </p:nvCxnSpPr>
          <p:spPr bwMode="auto">
            <a:xfrm>
              <a:off x="3605451" y="3232920"/>
              <a:ext cx="334829" cy="873474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666666"/>
              </a:solidFill>
              <a:prstDash val="sysDash"/>
              <a:round/>
              <a:headEnd type="stealth" w="med" len="med"/>
              <a:tailEnd type="none" w="med" len="med"/>
            </a:ln>
            <a:effectLst/>
          </p:spPr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E14B516-D205-4485-A75A-A07A2A5A894B}"/>
                </a:ext>
              </a:extLst>
            </p:cNvPr>
            <p:cNvSpPr/>
            <p:nvPr/>
          </p:nvSpPr>
          <p:spPr>
            <a:xfrm>
              <a:off x="3949330" y="3094420"/>
              <a:ext cx="107402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BCD62F0-54CE-4398-9A14-1DD515D7BEF0}"/>
                </a:ext>
              </a:extLst>
            </p:cNvPr>
            <p:cNvSpPr/>
            <p:nvPr/>
          </p:nvSpPr>
          <p:spPr>
            <a:xfrm>
              <a:off x="3498049" y="3094420"/>
              <a:ext cx="107402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527FE97-2443-4BEA-B79D-D34F6A378877}"/>
                </a:ext>
              </a:extLst>
            </p:cNvPr>
            <p:cNvSpPr/>
            <p:nvPr/>
          </p:nvSpPr>
          <p:spPr>
            <a:xfrm>
              <a:off x="2730998" y="3094420"/>
              <a:ext cx="107402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3731CA6-F2EF-498B-872C-7D6EE7F98138}"/>
                </a:ext>
              </a:extLst>
            </p:cNvPr>
            <p:cNvSpPr/>
            <p:nvPr/>
          </p:nvSpPr>
          <p:spPr>
            <a:xfrm>
              <a:off x="5461540" y="2931349"/>
              <a:ext cx="107402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138FE93-CB5B-4275-BB4A-C069527600ED}"/>
                </a:ext>
              </a:extLst>
            </p:cNvPr>
            <p:cNvSpPr/>
            <p:nvPr/>
          </p:nvSpPr>
          <p:spPr>
            <a:xfrm>
              <a:off x="5956560" y="2931349"/>
              <a:ext cx="107402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2" name="모서리가 둥근 직사각형 36">
              <a:extLst>
                <a:ext uri="{FF2B5EF4-FFF2-40B4-BE49-F238E27FC236}">
                  <a16:creationId xmlns:a16="http://schemas.microsoft.com/office/drawing/2014/main" id="{87CEEFB8-3254-413E-8C44-889A3ABE72BB}"/>
                </a:ext>
              </a:extLst>
            </p:cNvPr>
            <p:cNvSpPr/>
            <p:nvPr/>
          </p:nvSpPr>
          <p:spPr>
            <a:xfrm>
              <a:off x="3940280" y="3703638"/>
              <a:ext cx="1661835" cy="805512"/>
            </a:xfrm>
            <a:prstGeom prst="roundRect">
              <a:avLst>
                <a:gd name="adj" fmla="val 3234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id="{067D64C5-2DC0-4C91-B6EF-92EB23D47E6E}"/>
                </a:ext>
              </a:extLst>
            </p:cNvPr>
            <p:cNvSpPr/>
            <p:nvPr/>
          </p:nvSpPr>
          <p:spPr>
            <a:xfrm>
              <a:off x="4116257" y="4003333"/>
              <a:ext cx="1330628" cy="303034"/>
            </a:xfrm>
            <a:prstGeom prst="roundRect">
              <a:avLst>
                <a:gd name="adj" fmla="val 3234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결과화면 처리</a:t>
              </a:r>
              <a:endParaRPr kumimoji="0" lang="ko-KR" altLang="en-US" sz="10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64" name="직선 화살표 연결선 89">
              <a:extLst>
                <a:ext uri="{FF2B5EF4-FFF2-40B4-BE49-F238E27FC236}">
                  <a16:creationId xmlns:a16="http://schemas.microsoft.com/office/drawing/2014/main" id="{D5A906FB-CBBD-4D23-A7DC-8B23BAA3DA75}"/>
                </a:ext>
              </a:extLst>
            </p:cNvPr>
            <p:cNvCxnSpPr>
              <a:stCxn id="31" idx="2"/>
              <a:endCxn id="62" idx="0"/>
            </p:cNvCxnSpPr>
            <p:nvPr/>
          </p:nvCxnSpPr>
          <p:spPr bwMode="auto">
            <a:xfrm>
              <a:off x="4771198" y="3451351"/>
              <a:ext cx="0" cy="252287"/>
            </a:xfrm>
            <a:prstGeom prst="straightConnector1">
              <a:avLst/>
            </a:prstGeom>
            <a:noFill/>
            <a:ln w="12700">
              <a:solidFill>
                <a:srgbClr val="666666"/>
              </a:solidFill>
              <a:prstDash val="sysDash"/>
              <a:round/>
              <a:headEnd w="med" len="med"/>
              <a:tailEnd type="stealth" w="med" len="med"/>
            </a:ln>
            <a:effectLst/>
          </p:spPr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BE3E932-6BB3-4B46-A099-0C4E02E876C4}"/>
                </a:ext>
              </a:extLst>
            </p:cNvPr>
            <p:cNvSpPr txBox="1"/>
            <p:nvPr/>
          </p:nvSpPr>
          <p:spPr bwMode="auto">
            <a:xfrm>
              <a:off x="4029832" y="2636890"/>
              <a:ext cx="630548" cy="24622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36000" rIns="36000" rtlCol="0">
              <a:spAutoFit/>
            </a:bodyPr>
            <a:lstStyle/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en-US" altLang="ko-KR" sz="1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j-ea"/>
                </a:rPr>
                <a:t>Controller</a:t>
              </a:r>
              <a:endParaRPr lang="ko-KR" altLang="en-US" sz="1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9B514E-3A6A-4978-8C9E-B59860B05975}"/>
                </a:ext>
              </a:extLst>
            </p:cNvPr>
            <p:cNvSpPr txBox="1"/>
            <p:nvPr/>
          </p:nvSpPr>
          <p:spPr bwMode="auto">
            <a:xfrm>
              <a:off x="6030457" y="2636890"/>
              <a:ext cx="430173" cy="24622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36000" rIns="36000" rtlCol="0">
              <a:spAutoFit/>
            </a:bodyPr>
            <a:lstStyle/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j-ea"/>
                </a:rPr>
                <a:t>Model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BC2DC18-F9C8-4771-A5AD-B6FB9F1E35B4}"/>
                </a:ext>
              </a:extLst>
            </p:cNvPr>
            <p:cNvSpPr txBox="1"/>
            <p:nvPr/>
          </p:nvSpPr>
          <p:spPr bwMode="auto">
            <a:xfrm>
              <a:off x="4020782" y="3708103"/>
              <a:ext cx="356435" cy="24622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36000" rIns="36000" rtlCol="0">
              <a:spAutoFit/>
            </a:bodyPr>
            <a:lstStyle/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j-ea"/>
                </a:rPr>
                <a:t>View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77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컨트롤러 </a:t>
            </a:r>
            <a:r>
              <a:rPr lang="en-US" altLang="ko-KR" dirty="0"/>
              <a:t>(2/18) – </a:t>
            </a:r>
            <a:r>
              <a:rPr lang="ko-KR" altLang="en-US" dirty="0"/>
              <a:t>개요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346898"/>
          </a:xfrm>
        </p:spPr>
        <p:txBody>
          <a:bodyPr/>
          <a:lstStyle/>
          <a:p>
            <a:r>
              <a:rPr lang="en-US" altLang="ko-KR" dirty="0"/>
              <a:t>Spring MVC</a:t>
            </a:r>
            <a:r>
              <a:rPr lang="ko-KR" altLang="en-US" dirty="0"/>
              <a:t> 컨트롤러는 </a:t>
            </a:r>
            <a:r>
              <a:rPr lang="en-US" altLang="ko-KR" dirty="0" err="1"/>
              <a:t>DispatcherServlet</a:t>
            </a:r>
            <a:r>
              <a:rPr lang="en-US" altLang="ko-KR" dirty="0"/>
              <a:t> </a:t>
            </a:r>
            <a:r>
              <a:rPr lang="ko-KR" altLang="en-US" dirty="0"/>
              <a:t>에게 전달받은 요청정보의 정합성을 검증한다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서비스에게 비즈니스 로직 처리를 위임한다</a:t>
            </a:r>
            <a:r>
              <a:rPr lang="en-US" altLang="ko-KR" dirty="0"/>
              <a:t>. </a:t>
            </a:r>
            <a:r>
              <a:rPr lang="ko-KR" altLang="en-US" dirty="0"/>
              <a:t>이를 위해 적절한 파라미터로 변환하여 서비스에게 전달한다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서비스로부터 처리결과를 받으면 어떤 뷰를 보여줘야 할지 결정하고</a:t>
            </a:r>
            <a:r>
              <a:rPr lang="en-US" altLang="ko-KR" dirty="0"/>
              <a:t>, </a:t>
            </a:r>
            <a:r>
              <a:rPr lang="ko-KR" altLang="en-US" dirty="0"/>
              <a:t>처리 결과를 뷰에게 전달할 형태로 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모델과 뷰를 생성하여 </a:t>
            </a:r>
            <a:r>
              <a:rPr lang="en-US" altLang="ko-KR" dirty="0" err="1"/>
              <a:t>DispatcherServlet</a:t>
            </a:r>
            <a:r>
              <a:rPr lang="ko-KR" altLang="en-US" dirty="0"/>
              <a:t>에게 전달한다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8001C33-5C09-42D9-9608-EF9869A6216A}"/>
              </a:ext>
            </a:extLst>
          </p:cNvPr>
          <p:cNvGrpSpPr/>
          <p:nvPr/>
        </p:nvGrpSpPr>
        <p:grpSpPr>
          <a:xfrm>
            <a:off x="2428070" y="2305767"/>
            <a:ext cx="6192860" cy="1872260"/>
            <a:chOff x="2356060" y="2348850"/>
            <a:chExt cx="6192860" cy="1872260"/>
          </a:xfrm>
        </p:grpSpPr>
        <p:sp>
          <p:nvSpPr>
            <p:cNvPr id="48" name="모서리가 둥근 직사각형 3">
              <a:extLst>
                <a:ext uri="{FF2B5EF4-FFF2-40B4-BE49-F238E27FC236}">
                  <a16:creationId xmlns:a16="http://schemas.microsoft.com/office/drawing/2014/main" id="{6666BDBF-0FE4-4B40-BDCD-616BEF9985B8}"/>
                </a:ext>
              </a:extLst>
            </p:cNvPr>
            <p:cNvSpPr/>
            <p:nvPr/>
          </p:nvSpPr>
          <p:spPr bwMode="auto">
            <a:xfrm>
              <a:off x="5308470" y="2348850"/>
              <a:ext cx="1728240" cy="1872260"/>
            </a:xfrm>
            <a:prstGeom prst="roundRect">
              <a:avLst>
                <a:gd name="adj" fmla="val 4740"/>
              </a:avLst>
            </a:prstGeom>
            <a:solidFill>
              <a:schemeClr val="accent6">
                <a:lumMod val="50000"/>
              </a:schemeClr>
            </a:solidFill>
            <a:ln w="635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t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sz="1000" b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  <a:endParaRPr lang="ko-KR" altLang="en-US" sz="1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모서리가 둥근 직사각형 10">
              <a:extLst>
                <a:ext uri="{FF2B5EF4-FFF2-40B4-BE49-F238E27FC236}">
                  <a16:creationId xmlns:a16="http://schemas.microsoft.com/office/drawing/2014/main" id="{947614D7-99F4-4AB6-9B6B-B2BBD79614A2}"/>
                </a:ext>
              </a:extLst>
            </p:cNvPr>
            <p:cNvSpPr/>
            <p:nvPr/>
          </p:nvSpPr>
          <p:spPr bwMode="auto">
            <a:xfrm>
              <a:off x="7396760" y="2348850"/>
              <a:ext cx="1152160" cy="1872260"/>
            </a:xfrm>
            <a:prstGeom prst="roundRect">
              <a:avLst>
                <a:gd name="adj" fmla="val 7759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ko-KR" altLang="en-US" b="0" dirty="0">
                  <a:solidFill>
                    <a:schemeClr val="tx1"/>
                  </a:solidFill>
                </a:rPr>
                <a:t>비즈니스 </a:t>
              </a:r>
              <a:r>
                <a:rPr lang="ko-KR" altLang="en-US" b="0" dirty="0" err="1">
                  <a:solidFill>
                    <a:schemeClr val="tx1"/>
                  </a:solidFill>
                </a:rPr>
                <a:t>로직</a:t>
              </a:r>
              <a:endParaRPr lang="ko-KR" altLang="en-US" b="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372CE2C-16D8-42BE-936C-87BED3B98B3F}"/>
                </a:ext>
              </a:extLst>
            </p:cNvPr>
            <p:cNvCxnSpPr>
              <a:stCxn id="61" idx="3"/>
              <a:endCxn id="60" idx="1"/>
            </p:cNvCxnSpPr>
            <p:nvPr/>
          </p:nvCxnSpPr>
          <p:spPr bwMode="auto">
            <a:xfrm>
              <a:off x="7036710" y="2744905"/>
              <a:ext cx="360050" cy="0"/>
            </a:xfrm>
            <a:prstGeom prst="straightConnector1">
              <a:avLst/>
            </a:prstGeom>
            <a:gradFill rotWithShape="1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58B03018-DEED-458F-BE2F-ADE307F15CFB}"/>
                </a:ext>
              </a:extLst>
            </p:cNvPr>
            <p:cNvCxnSpPr>
              <a:stCxn id="68" idx="1"/>
              <a:endCxn id="69" idx="3"/>
            </p:cNvCxnSpPr>
            <p:nvPr/>
          </p:nvCxnSpPr>
          <p:spPr bwMode="auto">
            <a:xfrm flipH="1">
              <a:off x="7036710" y="3753045"/>
              <a:ext cx="360050" cy="0"/>
            </a:xfrm>
            <a:prstGeom prst="straightConnector1">
              <a:avLst/>
            </a:prstGeom>
            <a:gradFill rotWithShape="1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52" name="모서리가 둥근 직사각형 18">
              <a:extLst>
                <a:ext uri="{FF2B5EF4-FFF2-40B4-BE49-F238E27FC236}">
                  <a16:creationId xmlns:a16="http://schemas.microsoft.com/office/drawing/2014/main" id="{1F99898A-421B-4697-8106-875454C32147}"/>
                </a:ext>
              </a:extLst>
            </p:cNvPr>
            <p:cNvSpPr/>
            <p:nvPr/>
          </p:nvSpPr>
          <p:spPr bwMode="auto">
            <a:xfrm>
              <a:off x="2356060" y="2348850"/>
              <a:ext cx="936130" cy="1872260"/>
            </a:xfrm>
            <a:prstGeom prst="roundRect">
              <a:avLst>
                <a:gd name="adj" fmla="val 67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dirty="0">
                  <a:solidFill>
                    <a:schemeClr val="tx1"/>
                  </a:solidFill>
                </a:rPr>
                <a:t>Dispatcher</a:t>
              </a:r>
            </a:p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dirty="0">
                  <a:solidFill>
                    <a:schemeClr val="tx1"/>
                  </a:solidFill>
                </a:rPr>
                <a:t>Servlet</a:t>
              </a:r>
              <a:endParaRPr lang="ko-KR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22">
              <a:extLst>
                <a:ext uri="{FF2B5EF4-FFF2-40B4-BE49-F238E27FC236}">
                  <a16:creationId xmlns:a16="http://schemas.microsoft.com/office/drawing/2014/main" id="{7662562B-3E73-4B4D-894A-157594DB9D93}"/>
                </a:ext>
              </a:extLst>
            </p:cNvPr>
            <p:cNvSpPr/>
            <p:nvPr/>
          </p:nvSpPr>
          <p:spPr bwMode="auto">
            <a:xfrm>
              <a:off x="5452490" y="2708900"/>
              <a:ext cx="1440200" cy="288040"/>
            </a:xfrm>
            <a:prstGeom prst="roundRect">
              <a:avLst/>
            </a:prstGeom>
            <a:solidFill>
              <a:srgbClr val="FFC000">
                <a:alpha val="95000"/>
              </a:srgb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ko-KR" altLang="en-US" sz="1000" b="0" dirty="0">
                  <a:solidFill>
                    <a:schemeClr val="tx1"/>
                  </a:solidFill>
                </a:rPr>
                <a:t>요청정보검증</a:t>
              </a:r>
            </a:p>
          </p:txBody>
        </p:sp>
        <p:sp>
          <p:nvSpPr>
            <p:cNvPr id="54" name="모서리가 둥근 직사각형 27">
              <a:extLst>
                <a:ext uri="{FF2B5EF4-FFF2-40B4-BE49-F238E27FC236}">
                  <a16:creationId xmlns:a16="http://schemas.microsoft.com/office/drawing/2014/main" id="{532DD6D6-D0E9-40FE-A2AC-80FCE5F3AE53}"/>
                </a:ext>
              </a:extLst>
            </p:cNvPr>
            <p:cNvSpPr/>
            <p:nvPr/>
          </p:nvSpPr>
          <p:spPr bwMode="auto">
            <a:xfrm>
              <a:off x="5452490" y="3068950"/>
              <a:ext cx="1440200" cy="288040"/>
            </a:xfrm>
            <a:prstGeom prst="roundRect">
              <a:avLst/>
            </a:prstGeom>
            <a:solidFill>
              <a:srgbClr val="FFC000">
                <a:alpha val="95000"/>
              </a:srgb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ko-KR" altLang="en-US" sz="1000" b="0" dirty="0">
                  <a:solidFill>
                    <a:schemeClr val="tx1"/>
                  </a:solidFill>
                </a:rPr>
                <a:t>적절한 </a:t>
              </a:r>
              <a:r>
                <a:rPr lang="ko-KR" altLang="en-US" sz="1000" b="0" dirty="0" err="1">
                  <a:solidFill>
                    <a:schemeClr val="tx1"/>
                  </a:solidFill>
                </a:rPr>
                <a:t>파라미터로</a:t>
              </a:r>
              <a:r>
                <a:rPr lang="ko-KR" altLang="en-US" sz="1000" b="0" dirty="0">
                  <a:solidFill>
                    <a:schemeClr val="tx1"/>
                  </a:solidFill>
                </a:rPr>
                <a:t> 변환</a:t>
              </a:r>
            </a:p>
          </p:txBody>
        </p:sp>
        <p:sp>
          <p:nvSpPr>
            <p:cNvPr id="55" name="모서리가 둥근 직사각형 30">
              <a:extLst>
                <a:ext uri="{FF2B5EF4-FFF2-40B4-BE49-F238E27FC236}">
                  <a16:creationId xmlns:a16="http://schemas.microsoft.com/office/drawing/2014/main" id="{57063E28-D42C-4710-9B19-E98A42522F9C}"/>
                </a:ext>
              </a:extLst>
            </p:cNvPr>
            <p:cNvSpPr/>
            <p:nvPr/>
          </p:nvSpPr>
          <p:spPr bwMode="auto">
            <a:xfrm>
              <a:off x="5452490" y="3429000"/>
              <a:ext cx="1440200" cy="288040"/>
            </a:xfrm>
            <a:prstGeom prst="roundRect">
              <a:avLst/>
            </a:prstGeom>
            <a:solidFill>
              <a:srgbClr val="FFC000">
                <a:alpha val="95000"/>
              </a:srgb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ko-KR" altLang="en-US" sz="1000" b="0" dirty="0">
                  <a:solidFill>
                    <a:schemeClr val="tx1"/>
                  </a:solidFill>
                </a:rPr>
                <a:t>서비스 호출</a:t>
              </a:r>
            </a:p>
          </p:txBody>
        </p:sp>
        <p:sp>
          <p:nvSpPr>
            <p:cNvPr id="56" name="모서리가 둥근 직사각형 34">
              <a:extLst>
                <a:ext uri="{FF2B5EF4-FFF2-40B4-BE49-F238E27FC236}">
                  <a16:creationId xmlns:a16="http://schemas.microsoft.com/office/drawing/2014/main" id="{58C76FD3-28BB-4700-BAF5-95193003FA94}"/>
                </a:ext>
              </a:extLst>
            </p:cNvPr>
            <p:cNvSpPr/>
            <p:nvPr/>
          </p:nvSpPr>
          <p:spPr bwMode="auto">
            <a:xfrm>
              <a:off x="5452490" y="3789050"/>
              <a:ext cx="1440200" cy="288040"/>
            </a:xfrm>
            <a:prstGeom prst="roundRect">
              <a:avLst/>
            </a:prstGeom>
            <a:solidFill>
              <a:srgbClr val="FFC000">
                <a:alpha val="95000"/>
              </a:srgb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ko-KR" altLang="en-US" sz="1000" b="0" dirty="0">
                  <a:solidFill>
                    <a:schemeClr val="tx1"/>
                  </a:solidFill>
                </a:rPr>
                <a:t>모델 및 </a:t>
              </a:r>
              <a:r>
                <a:rPr lang="ko-KR" altLang="en-US" sz="1000" b="0" dirty="0" err="1">
                  <a:solidFill>
                    <a:schemeClr val="tx1"/>
                  </a:solidFill>
                </a:rPr>
                <a:t>뷰</a:t>
              </a:r>
              <a:r>
                <a:rPr lang="ko-KR" altLang="en-US" sz="1000" b="0" dirty="0">
                  <a:solidFill>
                    <a:schemeClr val="tx1"/>
                  </a:solidFill>
                </a:rPr>
                <a:t> 정보 설정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8D0500E-50C9-4146-A48B-44614EF687B9}"/>
                </a:ext>
              </a:extLst>
            </p:cNvPr>
            <p:cNvCxnSpPr>
              <a:stCxn id="71" idx="3"/>
              <a:endCxn id="70" idx="1"/>
            </p:cNvCxnSpPr>
            <p:nvPr/>
          </p:nvCxnSpPr>
          <p:spPr bwMode="auto">
            <a:xfrm>
              <a:off x="4948420" y="2744905"/>
              <a:ext cx="360050" cy="0"/>
            </a:xfrm>
            <a:prstGeom prst="straightConnector1">
              <a:avLst/>
            </a:prstGeom>
            <a:gradFill rotWithShape="1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58" name="모서리가 둥근 직사각형 4">
              <a:extLst>
                <a:ext uri="{FF2B5EF4-FFF2-40B4-BE49-F238E27FC236}">
                  <a16:creationId xmlns:a16="http://schemas.microsoft.com/office/drawing/2014/main" id="{B99C4C86-2760-4CE3-AA69-B259DD240771}"/>
                </a:ext>
              </a:extLst>
            </p:cNvPr>
            <p:cNvSpPr/>
            <p:nvPr/>
          </p:nvSpPr>
          <p:spPr bwMode="auto">
            <a:xfrm>
              <a:off x="3652240" y="2348850"/>
              <a:ext cx="1296180" cy="864120"/>
            </a:xfrm>
            <a:prstGeom prst="roundRect">
              <a:avLst>
                <a:gd name="adj" fmla="val 8029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ko-KR" altLang="en-US" b="0" dirty="0">
                  <a:solidFill>
                    <a:schemeClr val="tx1"/>
                  </a:solidFill>
                </a:rPr>
                <a:t>요청정보</a:t>
              </a:r>
            </a:p>
          </p:txBody>
        </p:sp>
        <p:sp>
          <p:nvSpPr>
            <p:cNvPr id="59" name="모서리가 둥근 직사각형 13">
              <a:extLst>
                <a:ext uri="{FF2B5EF4-FFF2-40B4-BE49-F238E27FC236}">
                  <a16:creationId xmlns:a16="http://schemas.microsoft.com/office/drawing/2014/main" id="{43E663DA-14CD-458B-860C-F3FB5F2E01E5}"/>
                </a:ext>
              </a:extLst>
            </p:cNvPr>
            <p:cNvSpPr/>
            <p:nvPr/>
          </p:nvSpPr>
          <p:spPr bwMode="auto">
            <a:xfrm>
              <a:off x="3652240" y="3356990"/>
              <a:ext cx="1296180" cy="864120"/>
            </a:xfrm>
            <a:prstGeom prst="roundRect">
              <a:avLst>
                <a:gd name="adj" fmla="val 8029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dirty="0" err="1">
                  <a:solidFill>
                    <a:schemeClr val="tx1"/>
                  </a:solidFill>
                </a:rPr>
                <a:t>ModelAndView</a:t>
              </a:r>
              <a:endParaRPr lang="ko-KR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AD30927-7ECC-43AB-B8AF-BEEA1E5CA80B}"/>
                </a:ext>
              </a:extLst>
            </p:cNvPr>
            <p:cNvSpPr/>
            <p:nvPr/>
          </p:nvSpPr>
          <p:spPr bwMode="auto">
            <a:xfrm>
              <a:off x="7396760" y="2636890"/>
              <a:ext cx="144020" cy="216030"/>
            </a:xfrm>
            <a:prstGeom prst="rect">
              <a:avLst/>
            </a:prstGeom>
            <a:noFill/>
            <a:ln w="6350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28E1AC8-A4B9-4D83-BD75-EA4BBC2588C2}"/>
                </a:ext>
              </a:extLst>
            </p:cNvPr>
            <p:cNvSpPr/>
            <p:nvPr/>
          </p:nvSpPr>
          <p:spPr bwMode="auto">
            <a:xfrm>
              <a:off x="6892690" y="2636890"/>
              <a:ext cx="144020" cy="216030"/>
            </a:xfrm>
            <a:prstGeom prst="rect">
              <a:avLst/>
            </a:prstGeom>
            <a:noFill/>
            <a:ln w="6350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EB434B2-1E6E-4CAF-8D97-C42D5A3D4AD1}"/>
                </a:ext>
              </a:extLst>
            </p:cNvPr>
            <p:cNvSpPr/>
            <p:nvPr/>
          </p:nvSpPr>
          <p:spPr bwMode="auto">
            <a:xfrm>
              <a:off x="7396760" y="3645030"/>
              <a:ext cx="144020" cy="216030"/>
            </a:xfrm>
            <a:prstGeom prst="rect">
              <a:avLst/>
            </a:prstGeom>
            <a:noFill/>
            <a:ln w="6350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3B5999B-8DA8-4B3E-B414-4CE71E453D15}"/>
                </a:ext>
              </a:extLst>
            </p:cNvPr>
            <p:cNvSpPr/>
            <p:nvPr/>
          </p:nvSpPr>
          <p:spPr bwMode="auto">
            <a:xfrm>
              <a:off x="6892690" y="3645030"/>
              <a:ext cx="144020" cy="216030"/>
            </a:xfrm>
            <a:prstGeom prst="rect">
              <a:avLst/>
            </a:prstGeom>
            <a:noFill/>
            <a:ln w="6350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6FD67CC-C6F3-4385-B149-3ACDF9C2B508}"/>
                </a:ext>
              </a:extLst>
            </p:cNvPr>
            <p:cNvSpPr/>
            <p:nvPr/>
          </p:nvSpPr>
          <p:spPr bwMode="auto">
            <a:xfrm>
              <a:off x="5308470" y="2636890"/>
              <a:ext cx="144020" cy="216030"/>
            </a:xfrm>
            <a:prstGeom prst="rect">
              <a:avLst/>
            </a:prstGeom>
            <a:noFill/>
            <a:ln w="6350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A82666C-1F11-4AB9-928C-F0FC6C2E5351}"/>
                </a:ext>
              </a:extLst>
            </p:cNvPr>
            <p:cNvSpPr/>
            <p:nvPr/>
          </p:nvSpPr>
          <p:spPr bwMode="auto">
            <a:xfrm>
              <a:off x="4804400" y="2636890"/>
              <a:ext cx="144020" cy="216030"/>
            </a:xfrm>
            <a:prstGeom prst="rect">
              <a:avLst/>
            </a:prstGeom>
            <a:noFill/>
            <a:ln w="6350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5F61229-C607-4148-9018-CA39F503D4FE}"/>
                </a:ext>
              </a:extLst>
            </p:cNvPr>
            <p:cNvCxnSpPr>
              <a:stCxn id="73" idx="1"/>
              <a:endCxn id="74" idx="3"/>
            </p:cNvCxnSpPr>
            <p:nvPr/>
          </p:nvCxnSpPr>
          <p:spPr bwMode="auto">
            <a:xfrm flipH="1">
              <a:off x="4948420" y="3753045"/>
              <a:ext cx="360050" cy="0"/>
            </a:xfrm>
            <a:prstGeom prst="straightConnector1">
              <a:avLst/>
            </a:prstGeom>
            <a:gradFill rotWithShape="1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AD37290-1CF6-4B19-B500-91AEBB530425}"/>
                </a:ext>
              </a:extLst>
            </p:cNvPr>
            <p:cNvSpPr/>
            <p:nvPr/>
          </p:nvSpPr>
          <p:spPr bwMode="auto">
            <a:xfrm>
              <a:off x="5308470" y="3645030"/>
              <a:ext cx="144020" cy="216030"/>
            </a:xfrm>
            <a:prstGeom prst="rect">
              <a:avLst/>
            </a:prstGeom>
            <a:noFill/>
            <a:ln w="6350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2349964-76CD-4DC7-B701-1D3772AA411E}"/>
                </a:ext>
              </a:extLst>
            </p:cNvPr>
            <p:cNvSpPr/>
            <p:nvPr/>
          </p:nvSpPr>
          <p:spPr bwMode="auto">
            <a:xfrm>
              <a:off x="4804400" y="3645030"/>
              <a:ext cx="144020" cy="216030"/>
            </a:xfrm>
            <a:prstGeom prst="rect">
              <a:avLst/>
            </a:prstGeom>
            <a:noFill/>
            <a:ln w="6350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978B07F0-7B28-428E-A825-8F4AADACD4D8}"/>
                </a:ext>
              </a:extLst>
            </p:cNvPr>
            <p:cNvCxnSpPr>
              <a:stCxn id="77" idx="3"/>
              <a:endCxn id="76" idx="1"/>
            </p:cNvCxnSpPr>
            <p:nvPr/>
          </p:nvCxnSpPr>
          <p:spPr bwMode="auto">
            <a:xfrm>
              <a:off x="3292190" y="2744905"/>
              <a:ext cx="366748" cy="0"/>
            </a:xfrm>
            <a:prstGeom prst="straightConnector1">
              <a:avLst/>
            </a:prstGeom>
            <a:gradFill rotWithShape="1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5942F7E-0CEA-4078-9E77-FFEA5BCB5CC3}"/>
                </a:ext>
              </a:extLst>
            </p:cNvPr>
            <p:cNvSpPr/>
            <p:nvPr/>
          </p:nvSpPr>
          <p:spPr bwMode="auto">
            <a:xfrm>
              <a:off x="3658938" y="2636890"/>
              <a:ext cx="144020" cy="216030"/>
            </a:xfrm>
            <a:prstGeom prst="rect">
              <a:avLst/>
            </a:prstGeom>
            <a:noFill/>
            <a:ln w="6350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E9DB2F5-46CA-4652-A17B-5C338227E7E0}"/>
                </a:ext>
              </a:extLst>
            </p:cNvPr>
            <p:cNvSpPr/>
            <p:nvPr/>
          </p:nvSpPr>
          <p:spPr bwMode="auto">
            <a:xfrm>
              <a:off x="3148170" y="2636890"/>
              <a:ext cx="144020" cy="216030"/>
            </a:xfrm>
            <a:prstGeom prst="rect">
              <a:avLst/>
            </a:prstGeom>
            <a:noFill/>
            <a:ln w="6350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BBBCFC69-61F1-4BCF-BE3E-9B00FA5D2241}"/>
                </a:ext>
              </a:extLst>
            </p:cNvPr>
            <p:cNvCxnSpPr>
              <a:stCxn id="79" idx="1"/>
              <a:endCxn id="80" idx="3"/>
            </p:cNvCxnSpPr>
            <p:nvPr/>
          </p:nvCxnSpPr>
          <p:spPr bwMode="auto">
            <a:xfrm flipH="1">
              <a:off x="3292190" y="3753045"/>
              <a:ext cx="366748" cy="0"/>
            </a:xfrm>
            <a:prstGeom prst="straightConnector1">
              <a:avLst/>
            </a:prstGeom>
            <a:gradFill rotWithShape="1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0AF122F-B589-474D-BF22-938E50F6C778}"/>
                </a:ext>
              </a:extLst>
            </p:cNvPr>
            <p:cNvSpPr/>
            <p:nvPr/>
          </p:nvSpPr>
          <p:spPr bwMode="auto">
            <a:xfrm>
              <a:off x="3658938" y="3645030"/>
              <a:ext cx="144020" cy="216030"/>
            </a:xfrm>
            <a:prstGeom prst="rect">
              <a:avLst/>
            </a:prstGeom>
            <a:noFill/>
            <a:ln w="6350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F1EF8CE-1E3C-4D34-9834-62DA2EC506A8}"/>
                </a:ext>
              </a:extLst>
            </p:cNvPr>
            <p:cNvSpPr/>
            <p:nvPr/>
          </p:nvSpPr>
          <p:spPr bwMode="auto">
            <a:xfrm>
              <a:off x="3148170" y="3645030"/>
              <a:ext cx="144020" cy="216030"/>
            </a:xfrm>
            <a:prstGeom prst="rect">
              <a:avLst/>
            </a:prstGeom>
            <a:noFill/>
            <a:ln w="6350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18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컨트롤러 </a:t>
            </a:r>
            <a:r>
              <a:rPr lang="en-US" altLang="ko-KR" dirty="0"/>
              <a:t>(3/18) – @Controller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346898"/>
          </a:xfrm>
        </p:spPr>
        <p:txBody>
          <a:bodyPr/>
          <a:lstStyle/>
          <a:p>
            <a:r>
              <a:rPr lang="ko-KR" altLang="en-US" dirty="0"/>
              <a:t>클래스에 </a:t>
            </a:r>
            <a:r>
              <a:rPr lang="en-US" altLang="ko-KR" dirty="0"/>
              <a:t>@Controller </a:t>
            </a:r>
            <a:r>
              <a:rPr lang="ko-KR" altLang="en-US" dirty="0" err="1"/>
              <a:t>어노테이션을</a:t>
            </a:r>
            <a:r>
              <a:rPr lang="ko-KR" altLang="en-US" dirty="0"/>
              <a:t> 붙이면 빈 등록 설정 없이도</a:t>
            </a:r>
            <a:r>
              <a:rPr lang="en-US" altLang="ko-KR" dirty="0"/>
              <a:t> </a:t>
            </a:r>
            <a:r>
              <a:rPr lang="ko-KR" altLang="en-US" dirty="0"/>
              <a:t>컨트롤러를 빈으로 등록할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사용하기 위해서는 설정파일에 </a:t>
            </a:r>
            <a:r>
              <a:rPr lang="en-US" altLang="ko-KR" dirty="0"/>
              <a:t>&lt;component-scan&gt; </a:t>
            </a:r>
            <a:r>
              <a:rPr lang="ko-KR" altLang="en-US" dirty="0"/>
              <a:t>요소를 추가해야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&lt;component-scan&gt;</a:t>
            </a:r>
            <a:r>
              <a:rPr lang="ko-KR" altLang="en-US" dirty="0"/>
              <a:t> 요소를 추가하고 </a:t>
            </a:r>
            <a:r>
              <a:rPr lang="ko-KR" altLang="en-US" dirty="0" err="1"/>
              <a:t>어노테이션을</a:t>
            </a:r>
            <a:r>
              <a:rPr lang="ko-KR" altLang="en-US" dirty="0"/>
              <a:t> 스캔할 범위를 패키지로 지정한다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스캔할 범위를 세밀하게 설정하려면</a:t>
            </a:r>
            <a:r>
              <a:rPr lang="en-US" altLang="ko-KR" dirty="0"/>
              <a:t>,</a:t>
            </a:r>
            <a:r>
              <a:rPr lang="ko-KR" altLang="en-US" dirty="0"/>
              <a:t> 하위 </a:t>
            </a:r>
            <a:r>
              <a:rPr lang="ko-KR" altLang="en-US" dirty="0" err="1"/>
              <a:t>엘리먼트로</a:t>
            </a:r>
            <a:r>
              <a:rPr lang="ko-KR" altLang="en-US" dirty="0"/>
              <a:t> </a:t>
            </a:r>
            <a:r>
              <a:rPr lang="en-US" altLang="ko-KR" dirty="0"/>
              <a:t>&lt;include-filter&gt; </a:t>
            </a:r>
            <a:r>
              <a:rPr lang="ko-KR" altLang="en-US" dirty="0"/>
              <a:t>를 추가한다</a:t>
            </a:r>
            <a:r>
              <a:rPr lang="en-US" altLang="ko-KR" dirty="0"/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B5581F4-8134-41A4-B3A6-3A60ED1AF1A6}"/>
              </a:ext>
            </a:extLst>
          </p:cNvPr>
          <p:cNvGrpSpPr/>
          <p:nvPr/>
        </p:nvGrpSpPr>
        <p:grpSpPr>
          <a:xfrm>
            <a:off x="663825" y="2305767"/>
            <a:ext cx="9721350" cy="3846721"/>
            <a:chOff x="627821" y="2348850"/>
            <a:chExt cx="9721350" cy="384672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1A642CA-E88D-4292-966C-84F9E9605208}"/>
                </a:ext>
              </a:extLst>
            </p:cNvPr>
            <p:cNvSpPr/>
            <p:nvPr/>
          </p:nvSpPr>
          <p:spPr bwMode="auto">
            <a:xfrm>
              <a:off x="627821" y="2348850"/>
              <a:ext cx="9721350" cy="1879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r>
                <a:rPr lang="en-US" altLang="ko-KR" dirty="0">
                  <a:solidFill>
                    <a:srgbClr val="646464"/>
                  </a:solidFill>
                  <a:latin typeface="Consolas"/>
                </a:rPr>
                <a:t>@Controller</a:t>
              </a:r>
            </a:p>
            <a:p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class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 err="1">
                  <a:latin typeface="Consolas"/>
                </a:rPr>
                <a:t>HelloController</a:t>
              </a:r>
              <a:r>
                <a:rPr lang="en-US" altLang="ko-KR" dirty="0">
                  <a:latin typeface="Consolas"/>
                </a:rPr>
                <a:t> {</a:t>
              </a:r>
            </a:p>
            <a:p>
              <a:endParaRPr lang="ko-KR" altLang="en-US" dirty="0">
                <a:latin typeface="Consolas"/>
              </a:endParaRPr>
            </a:p>
            <a:p>
              <a:pPr lvl="1"/>
              <a:r>
                <a:rPr lang="en-US" altLang="ko-KR" dirty="0">
                  <a:solidFill>
                    <a:srgbClr val="646464"/>
                  </a:solidFill>
                  <a:latin typeface="Consolas"/>
                </a:rPr>
                <a:t>@RequestMapping</a:t>
              </a:r>
              <a:r>
                <a:rPr lang="en-US" altLang="ko-KR" dirty="0">
                  <a:latin typeface="Consolas"/>
                </a:rPr>
                <a:t>(value = </a:t>
              </a:r>
              <a:r>
                <a:rPr lang="en-US" altLang="ko-KR" dirty="0">
                  <a:solidFill>
                    <a:srgbClr val="2A00FF"/>
                  </a:solidFill>
                  <a:latin typeface="Consolas"/>
                </a:rPr>
                <a:t>"/"</a:t>
              </a:r>
              <a:r>
                <a:rPr lang="en-US" altLang="ko-KR" i="1" dirty="0">
                  <a:latin typeface="Consolas"/>
                </a:rPr>
                <a:t>)</a:t>
              </a:r>
            </a:p>
            <a:p>
              <a:pPr lvl="1"/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 err="1">
                  <a:latin typeface="Consolas"/>
                </a:rPr>
                <a:t>ModelAndView</a:t>
              </a:r>
              <a:r>
                <a:rPr lang="en-US" altLang="ko-KR" dirty="0">
                  <a:latin typeface="Consolas"/>
                </a:rPr>
                <a:t> hello() {</a:t>
              </a:r>
            </a:p>
            <a:p>
              <a:pPr lvl="2"/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return</a:t>
              </a:r>
              <a:r>
                <a:rPr lang="en-US" altLang="ko-KR" dirty="0">
                  <a:latin typeface="Consolas"/>
                </a:rPr>
                <a:t> new </a:t>
              </a:r>
              <a:r>
                <a:rPr lang="en-US" altLang="ko-KR" dirty="0" err="1">
                  <a:latin typeface="Consolas"/>
                </a:rPr>
                <a:t>ModelAndView</a:t>
              </a:r>
              <a:r>
                <a:rPr lang="en-US" altLang="ko-KR" dirty="0">
                  <a:latin typeface="Consolas"/>
                </a:rPr>
                <a:t>(“hello”);</a:t>
              </a:r>
              <a:endParaRPr lang="ko-KR" altLang="en-US" dirty="0">
                <a:latin typeface="Consolas"/>
              </a:endParaRPr>
            </a:p>
            <a:p>
              <a:pPr lvl="1"/>
              <a:r>
                <a:rPr lang="en-US" altLang="ko-KR" dirty="0">
                  <a:latin typeface="Consolas"/>
                </a:rPr>
                <a:t>}</a:t>
              </a:r>
            </a:p>
            <a:p>
              <a:r>
                <a:rPr lang="en-US" altLang="ko-KR" dirty="0">
                  <a:latin typeface="Consolas"/>
                </a:rPr>
                <a:t>}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E60F1C6-2DB3-4F9C-880D-9F36F9F52F6C}"/>
                </a:ext>
              </a:extLst>
            </p:cNvPr>
            <p:cNvSpPr/>
            <p:nvPr/>
          </p:nvSpPr>
          <p:spPr>
            <a:xfrm>
              <a:off x="9368433" y="4941210"/>
              <a:ext cx="9380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ko-KR" altLang="en-US" sz="1000" b="0" i="1" dirty="0">
                  <a:solidFill>
                    <a:schemeClr val="bg1">
                      <a:lumMod val="50000"/>
                    </a:schemeClr>
                  </a:solidFill>
                </a:rPr>
                <a:t>컨트롤러 클래스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9AA8930-9709-4250-9E47-47FDD827843E}"/>
                </a:ext>
              </a:extLst>
            </p:cNvPr>
            <p:cNvSpPr/>
            <p:nvPr/>
          </p:nvSpPr>
          <p:spPr bwMode="auto">
            <a:xfrm>
              <a:off x="627821" y="4444169"/>
              <a:ext cx="9721350" cy="792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Consolas"/>
                </a:rPr>
                <a:t>&lt;</a:t>
              </a:r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  <a:latin typeface="Consolas"/>
                </a:rPr>
                <a:t>context:component-scan</a:t>
              </a:r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Consolas"/>
                </a:rPr>
                <a:t> base-package=</a:t>
              </a:r>
              <a:r>
                <a:rPr lang="en-US" altLang="ko-KR" i="1" dirty="0">
                  <a:solidFill>
                    <a:schemeClr val="bg1">
                      <a:lumMod val="75000"/>
                    </a:schemeClr>
                  </a:solidFill>
                  <a:latin typeface="Consolas"/>
                </a:rPr>
                <a:t>"</a:t>
              </a:r>
              <a:r>
                <a:rPr lang="en-US" altLang="ko-KR" i="1" dirty="0" err="1">
                  <a:solidFill>
                    <a:schemeClr val="bg1">
                      <a:lumMod val="75000"/>
                    </a:schemeClr>
                  </a:solidFill>
                  <a:latin typeface="Consolas"/>
                </a:rPr>
                <a:t>com.namoo.web</a:t>
              </a:r>
              <a:r>
                <a:rPr lang="en-US" altLang="ko-KR" i="1" dirty="0">
                  <a:solidFill>
                    <a:schemeClr val="bg1">
                      <a:lumMod val="75000"/>
                    </a:schemeClr>
                  </a:solidFill>
                  <a:latin typeface="Consolas"/>
                </a:rPr>
                <a:t>"&gt;</a:t>
              </a:r>
            </a:p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Consolas"/>
                </a:rPr>
                <a:t>    &lt;</a:t>
              </a:r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  <a:latin typeface="Consolas"/>
                </a:rPr>
                <a:t>context:include-filter</a:t>
              </a:r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Consolas"/>
                </a:rPr>
                <a:t> type=</a:t>
              </a:r>
              <a:r>
                <a:rPr lang="en-US" altLang="ko-KR" i="1" dirty="0">
                  <a:solidFill>
                    <a:schemeClr val="bg1">
                      <a:lumMod val="75000"/>
                    </a:schemeClr>
                  </a:solidFill>
                  <a:latin typeface="Consolas"/>
                </a:rPr>
                <a:t>"annotation" expression="</a:t>
              </a:r>
              <a:r>
                <a:rPr lang="en-US" altLang="ko-KR" i="1" dirty="0" err="1">
                  <a:solidFill>
                    <a:schemeClr val="bg1">
                      <a:lumMod val="75000"/>
                    </a:schemeClr>
                  </a:solidFill>
                  <a:latin typeface="Consolas"/>
                </a:rPr>
                <a:t>org.springframework.stereotype.Controller</a:t>
              </a:r>
              <a:r>
                <a:rPr lang="en-US" altLang="ko-KR" i="1" dirty="0">
                  <a:solidFill>
                    <a:schemeClr val="bg1">
                      <a:lumMod val="75000"/>
                    </a:schemeClr>
                  </a:solidFill>
                  <a:latin typeface="Consolas"/>
                </a:rPr>
                <a:t>" /&gt;</a:t>
              </a:r>
            </a:p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Consolas"/>
                </a:rPr>
                <a:t>&lt;/</a:t>
              </a:r>
              <a:r>
                <a:rPr lang="en-US" altLang="ko-KR" dirty="0" err="1">
                  <a:solidFill>
                    <a:schemeClr val="bg1">
                      <a:lumMod val="75000"/>
                    </a:schemeClr>
                  </a:solidFill>
                  <a:latin typeface="Consolas"/>
                </a:rPr>
                <a:t>context:component-scan</a:t>
              </a:r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Consolas"/>
                </a:rPr>
                <a:t>&gt;</a:t>
              </a:r>
              <a:endParaRPr lang="ko-KR" altLang="en-US" b="0" dirty="0">
                <a:solidFill>
                  <a:schemeClr val="bg1">
                    <a:lumMod val="75000"/>
                  </a:schemeClr>
                </a:solidFill>
                <a:latin typeface="Optima" pitchFamily="2" charset="2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8820F35-C142-49CB-A9E3-94A886752F3E}"/>
                </a:ext>
              </a:extLst>
            </p:cNvPr>
            <p:cNvSpPr/>
            <p:nvPr/>
          </p:nvSpPr>
          <p:spPr>
            <a:xfrm>
              <a:off x="9341030" y="5949350"/>
              <a:ext cx="9380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ko-KR" altLang="en-US" sz="1000" b="0" i="1" dirty="0">
                  <a:solidFill>
                    <a:schemeClr val="bg1">
                      <a:lumMod val="50000"/>
                    </a:schemeClr>
                  </a:solidFill>
                </a:rPr>
                <a:t>스프링 설정파일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90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컨트롤러 </a:t>
            </a:r>
            <a:r>
              <a:rPr lang="en-US" altLang="ko-KR" dirty="0"/>
              <a:t>(4/18) – Spring MVC </a:t>
            </a:r>
            <a:r>
              <a:rPr lang="ko-KR" altLang="en-US" dirty="0"/>
              <a:t>실습을 위한 설정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3304357"/>
          </a:xfrm>
        </p:spPr>
        <p:txBody>
          <a:bodyPr/>
          <a:lstStyle/>
          <a:p>
            <a:r>
              <a:rPr lang="en-US" altLang="ko-KR" dirty="0"/>
              <a:t>Spring Boot</a:t>
            </a:r>
            <a:r>
              <a:rPr lang="ko-KR" altLang="en-US" dirty="0"/>
              <a:t>에 내장된 </a:t>
            </a:r>
            <a:r>
              <a:rPr lang="en-US" altLang="ko-KR" dirty="0"/>
              <a:t>Tomcat</a:t>
            </a:r>
            <a:r>
              <a:rPr lang="ko-KR" altLang="en-US" dirty="0"/>
              <a:t>은 </a:t>
            </a:r>
            <a:r>
              <a:rPr lang="en-US" altLang="ko-KR" dirty="0"/>
              <a:t>JSP </a:t>
            </a:r>
            <a:r>
              <a:rPr lang="ko-KR" altLang="en-US" dirty="0"/>
              <a:t>엔진을 포함하고 있지 않기 때문에 다음과 같이 의존성을 추가해야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뷰 경로 지정</a:t>
            </a:r>
            <a:endParaRPr lang="en-US" altLang="ko-KR" dirty="0"/>
          </a:p>
          <a:p>
            <a:pPr lvl="1"/>
            <a:r>
              <a:rPr lang="en-US" altLang="ko-KR" dirty="0"/>
              <a:t>main/</a:t>
            </a:r>
            <a:r>
              <a:rPr lang="en-US" altLang="ko-KR" dirty="0">
                <a:solidFill>
                  <a:srgbClr val="C00000"/>
                </a:solidFill>
              </a:rPr>
              <a:t>webapp/WEB-INF/views</a:t>
            </a:r>
            <a:r>
              <a:rPr lang="en-US" altLang="ko-KR" dirty="0"/>
              <a:t> </a:t>
            </a:r>
            <a:r>
              <a:rPr lang="ko-KR" altLang="en-US" dirty="0"/>
              <a:t>디렉토리 생성</a:t>
            </a:r>
            <a:endParaRPr lang="en-US" altLang="ko-KR" dirty="0"/>
          </a:p>
          <a:p>
            <a:pPr lvl="1"/>
            <a:r>
              <a:rPr lang="en-US" altLang="ko-KR" dirty="0" err="1"/>
              <a:t>application.properties</a:t>
            </a:r>
            <a:r>
              <a:rPr lang="en-US" altLang="ko-KR" dirty="0"/>
              <a:t> </a:t>
            </a:r>
            <a:r>
              <a:rPr lang="ko-KR" altLang="en-US" dirty="0"/>
              <a:t>파일 설정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55FBE6-660C-4144-857E-3E8190256E5D}"/>
              </a:ext>
            </a:extLst>
          </p:cNvPr>
          <p:cNvSpPr/>
          <p:nvPr/>
        </p:nvSpPr>
        <p:spPr bwMode="auto">
          <a:xfrm>
            <a:off x="1560817" y="1232756"/>
            <a:ext cx="7932550" cy="1260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onsolas"/>
              </a:rPr>
              <a:t>dependencies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/>
              </a:rPr>
              <a:t>    implementation '</a:t>
            </a:r>
            <a:r>
              <a:rPr lang="en-US" altLang="ko-KR" sz="1400" dirty="0" err="1">
                <a:solidFill>
                  <a:schemeClr val="tx1"/>
                </a:solidFill>
                <a:latin typeface="Consolas"/>
              </a:rPr>
              <a:t>javax.servlet:jstl</a:t>
            </a:r>
            <a:r>
              <a:rPr lang="en-US" altLang="ko-KR" sz="1400" dirty="0">
                <a:solidFill>
                  <a:schemeClr val="tx1"/>
                </a:solidFill>
                <a:latin typeface="Consolas"/>
              </a:rPr>
              <a:t>'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/>
              </a:rPr>
              <a:t>    implementation '</a:t>
            </a:r>
            <a:r>
              <a:rPr lang="en-US" altLang="ko-KR" sz="1400" dirty="0" err="1">
                <a:solidFill>
                  <a:schemeClr val="tx1"/>
                </a:solidFill>
                <a:latin typeface="Consolas"/>
              </a:rPr>
              <a:t>org.apache.tomcat.embed:tomcat-embed-jasper</a:t>
            </a:r>
            <a:r>
              <a:rPr lang="en-US" altLang="ko-KR" sz="1400" dirty="0">
                <a:solidFill>
                  <a:schemeClr val="tx1"/>
                </a:solidFill>
                <a:latin typeface="Consolas"/>
              </a:rPr>
              <a:t>'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55FBE6-660C-4144-857E-3E8190256E5D}"/>
              </a:ext>
            </a:extLst>
          </p:cNvPr>
          <p:cNvSpPr/>
          <p:nvPr/>
        </p:nvSpPr>
        <p:spPr bwMode="auto">
          <a:xfrm>
            <a:off x="1564380" y="4149080"/>
            <a:ext cx="7932550" cy="11161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ko-KR" sz="1400" dirty="0" err="1">
                <a:solidFill>
                  <a:schemeClr val="tx1"/>
                </a:solidFill>
                <a:latin typeface="Consolas"/>
              </a:rPr>
              <a:t>server.port</a:t>
            </a:r>
            <a:r>
              <a:rPr lang="en-US" altLang="ko-KR" sz="1400" dirty="0">
                <a:solidFill>
                  <a:schemeClr val="tx1"/>
                </a:solidFill>
                <a:latin typeface="Consolas"/>
              </a:rPr>
              <a:t>=80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Consolas"/>
              </a:rPr>
              <a:t>spring.mvc.view.prefix</a:t>
            </a:r>
            <a:r>
              <a:rPr lang="en-US" altLang="ko-KR" sz="1400" dirty="0">
                <a:solidFill>
                  <a:schemeClr val="tx1"/>
                </a:solidFill>
                <a:latin typeface="Consolas"/>
              </a:rPr>
              <a:t>=/WEB-INF/views/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Consolas"/>
              </a:rPr>
              <a:t>spring.mvc.view.suffix</a:t>
            </a:r>
            <a:r>
              <a:rPr lang="en-US" altLang="ko-KR" sz="1400" dirty="0">
                <a:solidFill>
                  <a:schemeClr val="tx1"/>
                </a:solidFill>
                <a:latin typeface="Consolas"/>
              </a:rPr>
              <a:t>=.</a:t>
            </a:r>
            <a:r>
              <a:rPr lang="en-US" altLang="ko-KR" sz="1400" dirty="0" err="1">
                <a:solidFill>
                  <a:schemeClr val="tx1"/>
                </a:solidFill>
                <a:latin typeface="Consolas"/>
              </a:rPr>
              <a:t>jsp</a:t>
            </a:r>
            <a:endParaRPr lang="en-US" altLang="ko-KR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62469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컨트롤러 </a:t>
            </a:r>
            <a:r>
              <a:rPr lang="en-US" altLang="ko-KR" dirty="0"/>
              <a:t>(5/18) – </a:t>
            </a:r>
            <a:r>
              <a:rPr lang="ko-KR" altLang="en-US" dirty="0" err="1"/>
              <a:t>핸들러</a:t>
            </a:r>
            <a:r>
              <a:rPr lang="ko-KR" altLang="en-US" dirty="0"/>
              <a:t> 매핑 </a:t>
            </a:r>
            <a:r>
              <a:rPr lang="en-US" altLang="ko-KR" dirty="0"/>
              <a:t>(1/6)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346898"/>
          </a:xfrm>
        </p:spPr>
        <p:txBody>
          <a:bodyPr/>
          <a:lstStyle/>
          <a:p>
            <a:r>
              <a:rPr lang="ko-KR" altLang="en-US" dirty="0" err="1"/>
              <a:t>핸들러</a:t>
            </a:r>
            <a:r>
              <a:rPr lang="ko-KR" altLang="en-US" dirty="0"/>
              <a:t> 매핑은 </a:t>
            </a:r>
            <a:r>
              <a:rPr lang="en-US" altLang="ko-KR" dirty="0"/>
              <a:t>HTTP </a:t>
            </a:r>
            <a:r>
              <a:rPr lang="ko-KR" altLang="en-US" dirty="0"/>
              <a:t>요청정보를 처리하는 컨트롤러</a:t>
            </a:r>
            <a:r>
              <a:rPr lang="en-US" altLang="ko-KR" dirty="0"/>
              <a:t>(</a:t>
            </a:r>
            <a:r>
              <a:rPr lang="ko-KR" altLang="en-US" dirty="0" err="1"/>
              <a:t>핸들러</a:t>
            </a:r>
            <a:r>
              <a:rPr lang="en-US" altLang="ko-KR" dirty="0"/>
              <a:t>)</a:t>
            </a:r>
            <a:r>
              <a:rPr lang="ko-KR" altLang="en-US" dirty="0"/>
              <a:t>를 찾아주는 역할을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핸들러</a:t>
            </a:r>
            <a:r>
              <a:rPr lang="ko-KR" altLang="en-US" dirty="0"/>
              <a:t> 매핑을 여러 개 등록하여 사용하는 경우</a:t>
            </a:r>
            <a:r>
              <a:rPr lang="en-US" altLang="ko-KR" dirty="0"/>
              <a:t>, order</a:t>
            </a:r>
            <a:r>
              <a:rPr lang="ko-KR" altLang="en-US" dirty="0"/>
              <a:t>를 이용해 우선 순위를 정할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핸들러</a:t>
            </a:r>
            <a:r>
              <a:rPr lang="ko-KR" altLang="en-US" dirty="0"/>
              <a:t> 매핑 빈의 </a:t>
            </a:r>
            <a:r>
              <a:rPr lang="en-US" altLang="ko-KR" dirty="0" err="1"/>
              <a:t>defaultHandler</a:t>
            </a:r>
            <a:r>
              <a:rPr lang="en-US" altLang="ko-KR" dirty="0"/>
              <a:t> </a:t>
            </a:r>
            <a:r>
              <a:rPr lang="ko-KR" altLang="en-US" dirty="0"/>
              <a:t>프로퍼티에 </a:t>
            </a:r>
            <a:r>
              <a:rPr lang="en-US" altLang="ko-KR" dirty="0"/>
              <a:t>URL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매핑하지 못할 때 사용할 디폴트 </a:t>
            </a:r>
            <a:r>
              <a:rPr lang="ko-KR" altLang="en-US" dirty="0" err="1"/>
              <a:t>핸들러를</a:t>
            </a:r>
            <a:r>
              <a:rPr lang="ko-KR" altLang="en-US" dirty="0"/>
              <a:t> 지정할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스프링에서는 </a:t>
            </a:r>
            <a:r>
              <a:rPr lang="en-US" altLang="ko-KR" dirty="0"/>
              <a:t>5</a:t>
            </a:r>
            <a:r>
              <a:rPr lang="ko-KR" altLang="en-US" dirty="0"/>
              <a:t>가지의 </a:t>
            </a:r>
            <a:r>
              <a:rPr lang="ko-KR" altLang="en-US" dirty="0" err="1"/>
              <a:t>핸들러</a:t>
            </a:r>
            <a:r>
              <a:rPr lang="ko-KR" altLang="en-US" dirty="0"/>
              <a:t> 매핑 전략 클래스를 제공한다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605AF3-163C-42FE-97B1-CD7F2621E7DA}"/>
              </a:ext>
            </a:extLst>
          </p:cNvPr>
          <p:cNvSpPr/>
          <p:nvPr/>
        </p:nvSpPr>
        <p:spPr bwMode="auto">
          <a:xfrm>
            <a:off x="663825" y="2305767"/>
            <a:ext cx="9721350" cy="12241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altLang="ko-KR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dirty="0">
                <a:latin typeface="Consolas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/>
              </a:rPr>
              <a:t>homeController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i="1" dirty="0">
                <a:latin typeface="Consolas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/>
              </a:rPr>
              <a:t>com.namoo.web.HomeController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endParaRPr lang="ko-KR" altLang="en-US" dirty="0">
              <a:latin typeface="Consolas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altLang="ko-KR" dirty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dirty="0">
                <a:latin typeface="Consolas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"org.springframework.web.servlet.handler.BeanNameUrlHandlerMapping"</a:t>
            </a:r>
            <a:r>
              <a:rPr lang="en-US" altLang="ko-KR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dirty="0">
                <a:latin typeface="Consolas"/>
              </a:rPr>
              <a:t>    </a:t>
            </a:r>
            <a:r>
              <a:rPr lang="en-US" altLang="ko-KR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dirty="0">
                <a:latin typeface="Consolas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/>
              </a:rPr>
              <a:t>defaultHandler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/>
              </a:rPr>
              <a:t>ref</a:t>
            </a:r>
            <a:r>
              <a:rPr lang="en-US" altLang="ko-KR" i="1" dirty="0">
                <a:latin typeface="Consolas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/>
              </a:rPr>
              <a:t>homeController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/>
              </a:rPr>
              <a:t>bean</a:t>
            </a:r>
            <a:r>
              <a:rPr lang="en-US" altLang="ko-KR" dirty="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43256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컨트롤러 </a:t>
            </a:r>
            <a:r>
              <a:rPr lang="en-US" altLang="ko-KR" dirty="0"/>
              <a:t>(6/18) – </a:t>
            </a:r>
            <a:r>
              <a:rPr lang="ko-KR" altLang="en-US" dirty="0" err="1"/>
              <a:t>핸들러</a:t>
            </a:r>
            <a:r>
              <a:rPr lang="ko-KR" altLang="en-US" dirty="0"/>
              <a:t> 매핑 </a:t>
            </a:r>
            <a:r>
              <a:rPr lang="en-US" altLang="ko-KR" dirty="0"/>
              <a:t>(2/6)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346898"/>
          </a:xfrm>
        </p:spPr>
        <p:txBody>
          <a:bodyPr/>
          <a:lstStyle/>
          <a:p>
            <a:r>
              <a:rPr lang="en-US" altLang="ko-KR" dirty="0" err="1"/>
              <a:t>BeanNameUrlHandlerMapping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ko-KR" altLang="en-US" dirty="0" err="1"/>
              <a:t>핸들러</a:t>
            </a:r>
            <a:r>
              <a:rPr lang="ko-KR" altLang="en-US" dirty="0"/>
              <a:t> 매핑을 등록하지 않으면 사용되는 디폴트 </a:t>
            </a:r>
            <a:r>
              <a:rPr lang="ko-KR" altLang="en-US" dirty="0" err="1"/>
              <a:t>핸들러</a:t>
            </a:r>
            <a:r>
              <a:rPr lang="ko-KR" altLang="en-US" dirty="0"/>
              <a:t> 매핑 전략이다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&lt;bean&gt; </a:t>
            </a:r>
            <a:r>
              <a:rPr lang="ko-KR" altLang="en-US" dirty="0"/>
              <a:t>요소의</a:t>
            </a:r>
            <a:r>
              <a:rPr lang="en-US" altLang="ko-KR" dirty="0"/>
              <a:t> name</a:t>
            </a:r>
            <a:r>
              <a:rPr lang="ko-KR" altLang="en-US" dirty="0"/>
              <a:t>과 컨트롤러 클래스를 연결한다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설정은 간편하지만</a:t>
            </a:r>
            <a:r>
              <a:rPr lang="en-US" altLang="ko-KR" dirty="0"/>
              <a:t>, </a:t>
            </a:r>
            <a:r>
              <a:rPr lang="ko-KR" altLang="en-US" dirty="0"/>
              <a:t>컨트롤러의 개수만큼 빈을 등록해줘야 하는 번거로움이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&lt;bean&gt; </a:t>
            </a:r>
            <a:r>
              <a:rPr lang="ko-KR" altLang="en-US" dirty="0"/>
              <a:t>요소의 </a:t>
            </a:r>
            <a:r>
              <a:rPr lang="en-US" altLang="ko-KR" dirty="0"/>
              <a:t>name </a:t>
            </a:r>
            <a:r>
              <a:rPr lang="ko-KR" altLang="en-US" dirty="0"/>
              <a:t>속성은 매핑할 </a:t>
            </a:r>
            <a:r>
              <a:rPr lang="en-US" altLang="ko-KR" dirty="0"/>
              <a:t>URL</a:t>
            </a:r>
            <a:r>
              <a:rPr lang="ko-KR" altLang="en-US" dirty="0"/>
              <a:t>이며</a:t>
            </a:r>
            <a:r>
              <a:rPr lang="en-US" altLang="ko-KR" dirty="0"/>
              <a:t>, class </a:t>
            </a:r>
            <a:r>
              <a:rPr lang="ko-KR" altLang="en-US" dirty="0"/>
              <a:t>속성은 요청을 처리할 컨트롤러 클래스이다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F074D1-4E1B-4D6D-8301-9B9708A0461D}"/>
              </a:ext>
            </a:extLst>
          </p:cNvPr>
          <p:cNvSpPr/>
          <p:nvPr/>
        </p:nvSpPr>
        <p:spPr bwMode="auto">
          <a:xfrm>
            <a:off x="663825" y="2305767"/>
            <a:ext cx="9721350" cy="12241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altLang="ko-KR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dirty="0">
                <a:latin typeface="Consolas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/>
              </a:rPr>
              <a:t>handlerMapping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i="1" dirty="0">
                <a:latin typeface="Consolas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"org.springframework.web.servlet.handler.BeanNameUrlHandlerMapping" </a:t>
            </a:r>
            <a:r>
              <a:rPr lang="en-US" altLang="ko-KR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endParaRPr lang="en-US" altLang="ko-KR" i="1" dirty="0">
              <a:solidFill>
                <a:srgbClr val="008080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altLang="ko-KR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dirty="0">
                <a:latin typeface="Consolas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"/home" </a:t>
            </a:r>
            <a:r>
              <a:rPr lang="en-US" altLang="ko-KR" i="1" dirty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i="1" dirty="0">
                <a:latin typeface="Consolas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/>
              </a:rPr>
              <a:t>com.namoo.web.HomeController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endParaRPr lang="en-US" altLang="ko-KR" i="1" dirty="0">
              <a:solidFill>
                <a:srgbClr val="008080"/>
              </a:solidFill>
              <a:latin typeface="Consolas"/>
            </a:endParaRPr>
          </a:p>
          <a:p>
            <a:endParaRPr lang="en-US" altLang="ko-KR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27820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컨트롤러 </a:t>
            </a:r>
            <a:r>
              <a:rPr lang="en-US" altLang="ko-KR" dirty="0"/>
              <a:t>(7/18) – </a:t>
            </a:r>
            <a:r>
              <a:rPr lang="ko-KR" altLang="en-US" dirty="0" err="1"/>
              <a:t>핸들러</a:t>
            </a:r>
            <a:r>
              <a:rPr lang="ko-KR" altLang="en-US" dirty="0"/>
              <a:t> 매핑 </a:t>
            </a:r>
            <a:r>
              <a:rPr lang="en-US" altLang="ko-KR" dirty="0"/>
              <a:t>(3/6)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346898"/>
          </a:xfrm>
        </p:spPr>
        <p:txBody>
          <a:bodyPr/>
          <a:lstStyle/>
          <a:p>
            <a:r>
              <a:rPr lang="en-US" altLang="ko-KR" dirty="0" err="1"/>
              <a:t>ControllerBeanNameHandlerMapping</a:t>
            </a:r>
            <a:r>
              <a:rPr lang="ko-KR" altLang="en-US" dirty="0"/>
              <a:t> 은 빈의</a:t>
            </a:r>
            <a:r>
              <a:rPr lang="en-US" altLang="ko-KR" dirty="0"/>
              <a:t> id</a:t>
            </a:r>
            <a:r>
              <a:rPr lang="ko-KR" altLang="en-US" dirty="0"/>
              <a:t>와 지정한 컨트롤러 클래스를 연결하는 </a:t>
            </a:r>
            <a:r>
              <a:rPr lang="ko-KR" altLang="en-US" dirty="0" err="1"/>
              <a:t>핸들러</a:t>
            </a:r>
            <a:r>
              <a:rPr lang="ko-KR" altLang="en-US" dirty="0"/>
              <a:t> 매핑 전략이다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urlPrefix</a:t>
            </a:r>
            <a:r>
              <a:rPr lang="en-US" altLang="ko-KR" dirty="0"/>
              <a:t> </a:t>
            </a:r>
            <a:r>
              <a:rPr lang="ko-KR" altLang="en-US" dirty="0"/>
              <a:t>프로퍼티에</a:t>
            </a:r>
            <a:r>
              <a:rPr lang="en-US" altLang="ko-KR" dirty="0"/>
              <a:t> URL</a:t>
            </a:r>
            <a:r>
              <a:rPr lang="ko-KR" altLang="en-US" dirty="0"/>
              <a:t>에서 공통적으로 나타나는 </a:t>
            </a:r>
            <a:r>
              <a:rPr lang="en-US" altLang="ko-KR" dirty="0"/>
              <a:t>prefix</a:t>
            </a:r>
            <a:r>
              <a:rPr lang="ko-KR" altLang="en-US" dirty="0"/>
              <a:t>를 설정할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@Component </a:t>
            </a:r>
            <a:r>
              <a:rPr lang="ko-KR" altLang="en-US" dirty="0" err="1"/>
              <a:t>어노테이션에</a:t>
            </a:r>
            <a:r>
              <a:rPr lang="ko-KR" altLang="en-US" dirty="0"/>
              <a:t> </a:t>
            </a:r>
            <a:r>
              <a:rPr lang="en-US" altLang="ko-KR" dirty="0"/>
              <a:t>bean id </a:t>
            </a:r>
            <a:r>
              <a:rPr lang="ko-KR" altLang="en-US" dirty="0"/>
              <a:t>를 지정한 경우에도 </a:t>
            </a:r>
            <a:r>
              <a:rPr lang="ko-KR" altLang="en-US" dirty="0" err="1"/>
              <a:t>핸들러로</a:t>
            </a:r>
            <a:r>
              <a:rPr lang="ko-KR" altLang="en-US" dirty="0"/>
              <a:t> </a:t>
            </a:r>
            <a:r>
              <a:rPr lang="ko-KR" altLang="en-US" dirty="0" err="1"/>
              <a:t>매핑된다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ko-KR" altLang="en-US" dirty="0" err="1"/>
              <a:t>핸들러</a:t>
            </a:r>
            <a:r>
              <a:rPr lang="ko-KR" altLang="en-US" dirty="0"/>
              <a:t> 매핑 전략은 빈으로 등록해야만 사용할 수 있으며</a:t>
            </a:r>
            <a:r>
              <a:rPr lang="en-US" altLang="ko-KR" dirty="0"/>
              <a:t>, </a:t>
            </a:r>
            <a:r>
              <a:rPr lang="ko-KR" altLang="en-US" dirty="0"/>
              <a:t>이를 등록 시 디폴트 </a:t>
            </a:r>
            <a:r>
              <a:rPr lang="ko-KR" altLang="en-US" dirty="0" err="1"/>
              <a:t>핸들러는</a:t>
            </a:r>
            <a:r>
              <a:rPr lang="ko-KR" altLang="en-US" dirty="0"/>
              <a:t> 적용되지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0A4C7F-0587-484B-AA4B-7C93830D23C2}"/>
              </a:ext>
            </a:extLst>
          </p:cNvPr>
          <p:cNvGrpSpPr/>
          <p:nvPr/>
        </p:nvGrpSpPr>
        <p:grpSpPr>
          <a:xfrm>
            <a:off x="663824" y="2305767"/>
            <a:ext cx="9721351" cy="3312460"/>
            <a:chOff x="627820" y="2348850"/>
            <a:chExt cx="9721351" cy="33124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39C3710-5A4A-4D34-9219-B8FE6567F6DF}"/>
                </a:ext>
              </a:extLst>
            </p:cNvPr>
            <p:cNvSpPr/>
            <p:nvPr/>
          </p:nvSpPr>
          <p:spPr bwMode="auto">
            <a:xfrm>
              <a:off x="627821" y="2348850"/>
              <a:ext cx="9721350" cy="1368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altLang="ko-KR" dirty="0">
                  <a:solidFill>
                    <a:srgbClr val="3F7F7F"/>
                  </a:solidFill>
                  <a:latin typeface="Consolas"/>
                </a:rPr>
                <a:t>bean </a:t>
              </a:r>
              <a:r>
                <a:rPr lang="en-US" altLang="ko-KR" dirty="0">
                  <a:solidFill>
                    <a:srgbClr val="7F007F"/>
                  </a:solidFill>
                  <a:latin typeface="Consolas"/>
                </a:rPr>
                <a:t>id</a:t>
              </a:r>
              <a:r>
                <a:rPr lang="en-US" altLang="ko-KR" dirty="0">
                  <a:latin typeface="Consolas"/>
                </a:rPr>
                <a:t>=</a:t>
              </a:r>
              <a:r>
                <a:rPr lang="en-US" altLang="ko-KR" i="1" dirty="0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en-US" altLang="ko-KR" i="1" dirty="0" err="1">
                  <a:solidFill>
                    <a:srgbClr val="2A00FF"/>
                  </a:solidFill>
                  <a:latin typeface="Consolas"/>
                </a:rPr>
                <a:t>handlerMapping</a:t>
              </a:r>
              <a:r>
                <a:rPr lang="en-US" altLang="ko-KR" i="1" dirty="0">
                  <a:solidFill>
                    <a:srgbClr val="2A00FF"/>
                  </a:solidFill>
                  <a:latin typeface="Consolas"/>
                </a:rPr>
                <a:t>" </a:t>
              </a:r>
              <a:r>
                <a:rPr lang="en-US" altLang="ko-KR" i="1" dirty="0">
                  <a:solidFill>
                    <a:srgbClr val="7F007F"/>
                  </a:solidFill>
                  <a:latin typeface="Consolas"/>
                </a:rPr>
                <a:t>class</a:t>
              </a:r>
              <a:r>
                <a:rPr lang="en-US" altLang="ko-KR" i="1" dirty="0">
                  <a:latin typeface="Consolas"/>
                </a:rPr>
                <a:t>=</a:t>
              </a:r>
              <a:r>
                <a:rPr lang="en-US" altLang="ko-KR" i="1" dirty="0">
                  <a:solidFill>
                    <a:srgbClr val="2A00FF"/>
                  </a:solidFill>
                  <a:latin typeface="Consolas"/>
                </a:rPr>
                <a:t>"org.springframework.web.servlet.mvc.support.ControllerBeanNameHandlerMapping" </a:t>
              </a:r>
              <a:r>
                <a:rPr lang="en-US" altLang="ko-KR" i="1" dirty="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r>
                <a:rPr lang="en-US" altLang="ko-KR" dirty="0">
                  <a:latin typeface="Consolas"/>
                </a:rPr>
                <a:t>    </a:t>
              </a:r>
              <a:r>
                <a:rPr lang="en-US" altLang="ko-KR" dirty="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altLang="ko-KR" dirty="0">
                  <a:solidFill>
                    <a:srgbClr val="3F7F7F"/>
                  </a:solidFill>
                  <a:latin typeface="Consolas"/>
                </a:rPr>
                <a:t>property </a:t>
              </a:r>
              <a:r>
                <a:rPr lang="en-US" altLang="ko-KR" dirty="0">
                  <a:solidFill>
                    <a:srgbClr val="7F007F"/>
                  </a:solidFill>
                  <a:latin typeface="Consolas"/>
                </a:rPr>
                <a:t>name</a:t>
              </a:r>
              <a:r>
                <a:rPr lang="en-US" altLang="ko-KR" dirty="0">
                  <a:latin typeface="Consolas"/>
                </a:rPr>
                <a:t>=</a:t>
              </a:r>
              <a:r>
                <a:rPr lang="en-US" altLang="ko-KR" i="1" dirty="0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en-US" altLang="ko-KR" i="1" dirty="0" err="1">
                  <a:solidFill>
                    <a:srgbClr val="2A00FF"/>
                  </a:solidFill>
                  <a:latin typeface="Consolas"/>
                </a:rPr>
                <a:t>urlPrefix</a:t>
              </a:r>
              <a:r>
                <a:rPr lang="en-US" altLang="ko-KR" i="1" dirty="0">
                  <a:solidFill>
                    <a:srgbClr val="2A00FF"/>
                  </a:solidFill>
                  <a:latin typeface="Consolas"/>
                </a:rPr>
                <a:t>" </a:t>
              </a:r>
              <a:r>
                <a:rPr lang="en-US" altLang="ko-KR" i="1" dirty="0">
                  <a:solidFill>
                    <a:srgbClr val="7F007F"/>
                  </a:solidFill>
                  <a:latin typeface="Consolas"/>
                </a:rPr>
                <a:t>value</a:t>
              </a:r>
              <a:r>
                <a:rPr lang="en-US" altLang="ko-KR" i="1" dirty="0">
                  <a:latin typeface="Consolas"/>
                </a:rPr>
                <a:t>=</a:t>
              </a:r>
              <a:r>
                <a:rPr lang="en-US" altLang="ko-KR" i="1" dirty="0">
                  <a:solidFill>
                    <a:srgbClr val="2A00FF"/>
                  </a:solidFill>
                  <a:latin typeface="Consolas"/>
                </a:rPr>
                <a:t>"/</a:t>
              </a:r>
              <a:r>
                <a:rPr lang="en-US" altLang="ko-KR" i="1" dirty="0" err="1">
                  <a:solidFill>
                    <a:srgbClr val="2A00FF"/>
                  </a:solidFill>
                  <a:latin typeface="Consolas"/>
                </a:rPr>
                <a:t>mvc</a:t>
              </a:r>
              <a:r>
                <a:rPr lang="en-US" altLang="ko-KR" i="1" dirty="0">
                  <a:solidFill>
                    <a:srgbClr val="2A00FF"/>
                  </a:solidFill>
                  <a:latin typeface="Consolas"/>
                </a:rPr>
                <a:t>/" </a:t>
              </a:r>
              <a:r>
                <a:rPr lang="en-US" altLang="ko-KR" i="1" dirty="0">
                  <a:solidFill>
                    <a:srgbClr val="008080"/>
                  </a:solidFill>
                  <a:latin typeface="Consolas"/>
                </a:rPr>
                <a:t>/&gt;</a:t>
              </a:r>
            </a:p>
            <a:p>
              <a:r>
                <a:rPr lang="en-US" altLang="ko-KR" dirty="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altLang="ko-KR" dirty="0">
                  <a:solidFill>
                    <a:srgbClr val="3F7F7F"/>
                  </a:solidFill>
                  <a:latin typeface="Consolas"/>
                </a:rPr>
                <a:t>bean</a:t>
              </a:r>
              <a:r>
                <a:rPr lang="en-US" altLang="ko-KR" dirty="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endParaRPr lang="en-US" altLang="ko-KR" i="1" dirty="0">
                <a:solidFill>
                  <a:srgbClr val="008080"/>
                </a:solidFill>
                <a:latin typeface="Consolas"/>
              </a:endParaRPr>
            </a:p>
            <a:p>
              <a:r>
                <a:rPr lang="en-US" altLang="ko-KR" dirty="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altLang="ko-KR" dirty="0">
                  <a:solidFill>
                    <a:srgbClr val="3F7F7F"/>
                  </a:solidFill>
                  <a:latin typeface="Consolas"/>
                </a:rPr>
                <a:t>bean </a:t>
              </a:r>
              <a:r>
                <a:rPr lang="en-US" altLang="ko-KR" dirty="0">
                  <a:solidFill>
                    <a:srgbClr val="7F007F"/>
                  </a:solidFill>
                  <a:latin typeface="Consolas"/>
                </a:rPr>
                <a:t>id</a:t>
              </a:r>
              <a:r>
                <a:rPr lang="en-US" altLang="ko-KR" dirty="0">
                  <a:latin typeface="Consolas"/>
                </a:rPr>
                <a:t>=</a:t>
              </a:r>
              <a:r>
                <a:rPr lang="en-US" altLang="ko-KR" i="1" dirty="0">
                  <a:solidFill>
                    <a:srgbClr val="2A00FF"/>
                  </a:solidFill>
                  <a:latin typeface="Consolas"/>
                </a:rPr>
                <a:t>"/hello" </a:t>
              </a:r>
              <a:r>
                <a:rPr lang="en-US" altLang="ko-KR" i="1" dirty="0">
                  <a:solidFill>
                    <a:srgbClr val="7F007F"/>
                  </a:solidFill>
                  <a:latin typeface="Consolas"/>
                </a:rPr>
                <a:t>class</a:t>
              </a:r>
              <a:r>
                <a:rPr lang="en-US" altLang="ko-KR" i="1" dirty="0">
                  <a:latin typeface="Consolas"/>
                </a:rPr>
                <a:t>=</a:t>
              </a:r>
              <a:r>
                <a:rPr lang="en-US" altLang="ko-KR" i="1" dirty="0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en-US" altLang="ko-KR" i="1" dirty="0" err="1">
                  <a:solidFill>
                    <a:srgbClr val="2A00FF"/>
                  </a:solidFill>
                  <a:latin typeface="Consolas"/>
                </a:rPr>
                <a:t>com.namoo.web.HomeController</a:t>
              </a:r>
              <a:r>
                <a:rPr lang="en-US" altLang="ko-KR" i="1" dirty="0">
                  <a:solidFill>
                    <a:srgbClr val="2A00FF"/>
                  </a:solidFill>
                  <a:latin typeface="Consolas"/>
                </a:rPr>
                <a:t>" </a:t>
              </a:r>
              <a:r>
                <a:rPr lang="en-US" altLang="ko-KR" i="1" dirty="0">
                  <a:solidFill>
                    <a:srgbClr val="008080"/>
                  </a:solidFill>
                  <a:latin typeface="Consolas"/>
                </a:rPr>
                <a:t>/&gt;</a:t>
              </a:r>
            </a:p>
            <a:p>
              <a:endParaRPr lang="en-US" altLang="ko-KR" i="1" dirty="0">
                <a:solidFill>
                  <a:srgbClr val="008080"/>
                </a:solidFill>
                <a:latin typeface="Consolas"/>
              </a:endParaRPr>
            </a:p>
            <a:p>
              <a:endParaRPr lang="en-US" altLang="ko-KR" i="1" dirty="0">
                <a:solidFill>
                  <a:srgbClr val="008080"/>
                </a:solidFill>
                <a:latin typeface="Consolas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68CA15-44EC-4ACE-9B5E-392E53F6B4E8}"/>
                </a:ext>
              </a:extLst>
            </p:cNvPr>
            <p:cNvSpPr/>
            <p:nvPr/>
          </p:nvSpPr>
          <p:spPr bwMode="auto">
            <a:xfrm>
              <a:off x="627820" y="3861060"/>
              <a:ext cx="9721350" cy="1800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dirty="0">
                  <a:solidFill>
                    <a:srgbClr val="646464"/>
                  </a:solidFill>
                  <a:latin typeface="Consolas"/>
                </a:rPr>
                <a:t>@Component</a:t>
              </a:r>
              <a:r>
                <a:rPr lang="en-US" altLang="ko-KR" dirty="0">
                  <a:latin typeface="Consolas"/>
                </a:rPr>
                <a:t>(</a:t>
              </a:r>
              <a:r>
                <a:rPr lang="en-US" altLang="ko-KR" dirty="0">
                  <a:solidFill>
                    <a:srgbClr val="2A00FF"/>
                  </a:solidFill>
                  <a:latin typeface="Consolas"/>
                </a:rPr>
                <a:t>"hello"</a:t>
              </a:r>
              <a:r>
                <a:rPr lang="en-US" altLang="ko-KR" dirty="0">
                  <a:latin typeface="Consolas"/>
                </a:rPr>
                <a:t>)</a:t>
              </a:r>
            </a:p>
            <a:p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class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 err="1">
                  <a:latin typeface="Consolas"/>
                </a:rPr>
                <a:t>HomeController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implements</a:t>
              </a:r>
              <a:r>
                <a:rPr lang="en-US" altLang="ko-KR" dirty="0">
                  <a:latin typeface="Consolas"/>
                </a:rPr>
                <a:t> Controller {</a:t>
              </a:r>
            </a:p>
            <a:p>
              <a:endParaRPr lang="ko-KR" altLang="en-US" dirty="0">
                <a:latin typeface="Consolas"/>
              </a:endParaRPr>
            </a:p>
            <a:p>
              <a:r>
                <a:rPr lang="en-US" altLang="ko-KR" dirty="0">
                  <a:solidFill>
                    <a:srgbClr val="646464"/>
                  </a:solidFill>
                  <a:latin typeface="Consolas"/>
                </a:rPr>
                <a:t>    @Override</a:t>
              </a:r>
            </a:p>
            <a:p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    public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 err="1">
                  <a:latin typeface="Consolas"/>
                </a:rPr>
                <a:t>ModelAndView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 err="1">
                  <a:latin typeface="Consolas"/>
                </a:rPr>
                <a:t>handleRequest</a:t>
              </a:r>
              <a:r>
                <a:rPr lang="en-US" altLang="ko-KR" dirty="0">
                  <a:latin typeface="Consolas"/>
                </a:rPr>
                <a:t>(</a:t>
              </a:r>
              <a:r>
                <a:rPr lang="en-US" altLang="ko-KR" dirty="0" err="1">
                  <a:latin typeface="Consolas"/>
                </a:rPr>
                <a:t>HttpServletRequest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>
                  <a:solidFill>
                    <a:srgbClr val="6A3E3E"/>
                  </a:solidFill>
                  <a:latin typeface="Consolas"/>
                </a:rPr>
                <a:t>request</a:t>
              </a:r>
              <a:r>
                <a:rPr lang="en-US" altLang="ko-KR" dirty="0">
                  <a:latin typeface="Consolas"/>
                </a:rPr>
                <a:t>, </a:t>
              </a:r>
            </a:p>
            <a:p>
              <a:r>
                <a:rPr lang="en-US" altLang="ko-KR" dirty="0">
                  <a:latin typeface="Consolas"/>
                </a:rPr>
                <a:t>                                      </a:t>
              </a:r>
              <a:r>
                <a:rPr lang="en-US" altLang="ko-KR" dirty="0" err="1">
                  <a:latin typeface="Consolas"/>
                </a:rPr>
                <a:t>HttpServletResponse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>
                  <a:solidFill>
                    <a:srgbClr val="6A3E3E"/>
                  </a:solidFill>
                  <a:latin typeface="Consolas"/>
                </a:rPr>
                <a:t>response</a:t>
              </a:r>
              <a:r>
                <a:rPr lang="en-US" altLang="ko-KR" dirty="0">
                  <a:latin typeface="Consolas"/>
                </a:rPr>
                <a:t>)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throws</a:t>
              </a:r>
              <a:r>
                <a:rPr lang="en-US" altLang="ko-KR" dirty="0">
                  <a:latin typeface="Consolas"/>
                </a:rPr>
                <a:t> Exception {</a:t>
              </a:r>
            </a:p>
            <a:p>
              <a:r>
                <a:rPr lang="en-US" altLang="ko-KR" dirty="0">
                  <a:latin typeface="Consolas"/>
                </a:rPr>
                <a:t>       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return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null</a:t>
              </a:r>
              <a:r>
                <a:rPr lang="en-US" altLang="ko-KR" dirty="0">
                  <a:latin typeface="Consolas"/>
                </a:rPr>
                <a:t>;</a:t>
              </a:r>
            </a:p>
            <a:p>
              <a:r>
                <a:rPr lang="en-US" altLang="ko-KR" dirty="0">
                  <a:latin typeface="Consolas"/>
                </a:rPr>
                <a:t>    }</a:t>
              </a:r>
              <a:endParaRPr lang="ko-KR" altLang="en-US" dirty="0">
                <a:latin typeface="Consolas"/>
              </a:endParaRPr>
            </a:p>
            <a:p>
              <a:r>
                <a:rPr lang="en-US" altLang="ko-KR" dirty="0">
                  <a:latin typeface="Consolas"/>
                </a:rPr>
                <a:t>}</a:t>
              </a:r>
              <a:endParaRPr lang="en-US" altLang="ko-KR" i="1" dirty="0">
                <a:solidFill>
                  <a:srgbClr val="008080"/>
                </a:solidFill>
                <a:latin typeface="Consolas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C790053-6A15-40B5-968B-E7F47C06F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900" y="3383420"/>
              <a:ext cx="129618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333333"/>
                </a:buClr>
                <a:buFont typeface="Wingdings" pitchFamily="2" charset="2"/>
                <a:buNone/>
              </a:pPr>
              <a:r>
                <a:rPr lang="en-US" altLang="ko-KR" sz="1100" b="0" dirty="0">
                  <a:solidFill>
                    <a:schemeClr val="accent6">
                      <a:lumMod val="25000"/>
                    </a:schemeClr>
                  </a:solidFill>
                  <a:latin typeface="+mn-ea"/>
                  <a:ea typeface="+mn-ea"/>
                  <a:cs typeface="가는각진제목체"/>
                </a:rPr>
                <a:t>URL</a:t>
              </a:r>
              <a:r>
                <a:rPr lang="ko-KR" altLang="en-US" sz="1100" b="0" dirty="0">
                  <a:solidFill>
                    <a:schemeClr val="accent6">
                      <a:lumMod val="25000"/>
                    </a:schemeClr>
                  </a:solidFill>
                  <a:latin typeface="+mn-ea"/>
                  <a:ea typeface="+mn-ea"/>
                  <a:cs typeface="가는각진제목체"/>
                </a:rPr>
                <a:t>로 </a:t>
              </a:r>
              <a:r>
                <a:rPr lang="ko-KR" altLang="en-US" sz="1100" b="0" dirty="0" err="1">
                  <a:solidFill>
                    <a:schemeClr val="accent6">
                      <a:lumMod val="25000"/>
                    </a:schemeClr>
                  </a:solidFill>
                  <a:latin typeface="+mn-ea"/>
                  <a:ea typeface="+mn-ea"/>
                  <a:cs typeface="가는각진제목체"/>
                </a:rPr>
                <a:t>매핑할</a:t>
              </a:r>
              <a:r>
                <a:rPr lang="ko-KR" altLang="en-US" sz="1100" b="0" dirty="0">
                  <a:solidFill>
                    <a:schemeClr val="accent6">
                      <a:lumMod val="25000"/>
                    </a:schemeClr>
                  </a:solidFill>
                  <a:latin typeface="+mn-ea"/>
                  <a:ea typeface="+mn-ea"/>
                  <a:cs typeface="가는각진제목체"/>
                </a:rPr>
                <a:t> 이름</a:t>
              </a:r>
              <a:endParaRPr lang="en-US" altLang="ko-KR" sz="1100" b="0" dirty="0">
                <a:solidFill>
                  <a:schemeClr val="accent6">
                    <a:lumMod val="25000"/>
                  </a:schemeClr>
                </a:solidFill>
                <a:latin typeface="+mn-ea"/>
                <a:ea typeface="+mn-ea"/>
                <a:cs typeface="가는각진제목체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2FA18E-E009-4304-970B-1C12C7C03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150" y="3383420"/>
              <a:ext cx="187226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333333"/>
                </a:buClr>
                <a:buFont typeface="Wingdings" pitchFamily="2" charset="2"/>
                <a:buNone/>
              </a:pPr>
              <a:r>
                <a:rPr lang="ko-KR" altLang="en-US" sz="1100" b="0" dirty="0">
                  <a:solidFill>
                    <a:schemeClr val="accent6">
                      <a:lumMod val="25000"/>
                    </a:schemeClr>
                  </a:solidFill>
                  <a:latin typeface="+mn-ea"/>
                  <a:ea typeface="+mn-ea"/>
                  <a:cs typeface="가는각진제목체"/>
                </a:rPr>
                <a:t>요청을 처리할 컨트롤러 클래스</a:t>
              </a:r>
              <a:endParaRPr lang="en-US" altLang="ko-KR" sz="1100" b="0" dirty="0">
                <a:solidFill>
                  <a:schemeClr val="accent6">
                    <a:lumMod val="25000"/>
                  </a:schemeClr>
                </a:solidFill>
                <a:latin typeface="+mn-ea"/>
                <a:ea typeface="+mn-ea"/>
                <a:cs typeface="가는각진제목체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321F5B-CDE5-4B11-A5B4-706C54B5BAEF}"/>
                </a:ext>
              </a:extLst>
            </p:cNvPr>
            <p:cNvSpPr/>
            <p:nvPr/>
          </p:nvSpPr>
          <p:spPr bwMode="auto">
            <a:xfrm>
              <a:off x="1347920" y="3275405"/>
              <a:ext cx="14402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8250C5-0CFE-4A1A-ADC0-B1687AA4EC17}"/>
                </a:ext>
              </a:extLst>
            </p:cNvPr>
            <p:cNvSpPr/>
            <p:nvPr/>
          </p:nvSpPr>
          <p:spPr bwMode="auto">
            <a:xfrm>
              <a:off x="2068020" y="3275405"/>
              <a:ext cx="14402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5F05A20-8384-4B52-A51D-E65E6DB270C5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 bwMode="auto">
            <a:xfrm>
              <a:off x="1491940" y="3383420"/>
              <a:ext cx="576080" cy="0"/>
            </a:xfrm>
            <a:prstGeom prst="lin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CA1C6DD-2CAE-4E3E-A2E2-963F67E9A380}"/>
                </a:ext>
              </a:extLst>
            </p:cNvPr>
            <p:cNvSpPr/>
            <p:nvPr/>
          </p:nvSpPr>
          <p:spPr bwMode="auto">
            <a:xfrm>
              <a:off x="2572090" y="3275405"/>
              <a:ext cx="14402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0E66627-B75A-4F61-9DF7-F35088A435A4}"/>
                </a:ext>
              </a:extLst>
            </p:cNvPr>
            <p:cNvSpPr/>
            <p:nvPr/>
          </p:nvSpPr>
          <p:spPr bwMode="auto">
            <a:xfrm>
              <a:off x="5236460" y="3275405"/>
              <a:ext cx="14402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54073F4-3732-45A7-8076-BD203D71B20A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 bwMode="auto">
            <a:xfrm>
              <a:off x="2716110" y="3383420"/>
              <a:ext cx="2520350" cy="0"/>
            </a:xfrm>
            <a:prstGeom prst="lin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모서리가 둥근 직사각형 22">
              <a:extLst>
                <a:ext uri="{FF2B5EF4-FFF2-40B4-BE49-F238E27FC236}">
                  <a16:creationId xmlns:a16="http://schemas.microsoft.com/office/drawing/2014/main" id="{A2FA13D2-B59E-4F3F-9356-8A66A484C724}"/>
                </a:ext>
              </a:extLst>
            </p:cNvPr>
            <p:cNvSpPr/>
            <p:nvPr/>
          </p:nvSpPr>
          <p:spPr>
            <a:xfrm>
              <a:off x="6028570" y="2924930"/>
              <a:ext cx="4176580" cy="6480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180000" rIns="36000" rtlCol="0" anchor="ctr"/>
            <a:lstStyle/>
            <a:p>
              <a:pPr marL="0" marR="0" indent="0" defTabSz="9144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urlPrefix</a:t>
              </a:r>
              <a:r>
                <a:rPr lang="ko-KR" altLang="en-US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를 </a:t>
              </a:r>
              <a:r>
                <a:rPr lang="en-US" altLang="ko-KR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/</a:t>
              </a:r>
              <a:r>
                <a:rPr lang="en-US" altLang="ko-KR" sz="1100" b="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mvc</a:t>
              </a:r>
              <a:r>
                <a:rPr lang="en-US" altLang="ko-KR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/</a:t>
              </a:r>
              <a:r>
                <a:rPr lang="ko-KR" altLang="en-US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로 지정하였으므로</a:t>
              </a:r>
              <a:r>
                <a:rPr lang="en-US" altLang="ko-KR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, </a:t>
              </a:r>
              <a:r>
                <a:rPr lang="en-US" altLang="ko-KR" sz="1100" b="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HomeController</a:t>
              </a:r>
              <a:r>
                <a:rPr lang="en-US" altLang="ko-KR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 </a:t>
              </a:r>
              <a:r>
                <a:rPr lang="ko-KR" altLang="en-US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는 </a:t>
              </a:r>
              <a:r>
                <a:rPr lang="en-US" altLang="ko-KR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/</a:t>
              </a:r>
              <a:r>
                <a:rPr lang="en-US" altLang="ko-KR" sz="1100" b="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mvc</a:t>
              </a:r>
              <a:r>
                <a:rPr lang="en-US" altLang="ko-KR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/hello </a:t>
              </a:r>
              <a:r>
                <a:rPr lang="ko-KR" altLang="en-US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요청에 대해 </a:t>
              </a:r>
              <a:r>
                <a:rPr lang="ko-KR" altLang="en-US" sz="1100" b="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매핑된</a:t>
              </a:r>
              <a:r>
                <a:rPr lang="en-US" altLang="ko-KR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.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pic>
          <p:nvPicPr>
            <p:cNvPr id="18" name="Picture 4" descr="balloon, blue, information icon">
              <a:extLst>
                <a:ext uri="{FF2B5EF4-FFF2-40B4-BE49-F238E27FC236}">
                  <a16:creationId xmlns:a16="http://schemas.microsoft.com/office/drawing/2014/main" id="{04E381C5-01B5-408F-A27E-91551590C2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2748" y="2802275"/>
              <a:ext cx="413862" cy="396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모서리가 둥근 직사각형 24">
              <a:extLst>
                <a:ext uri="{FF2B5EF4-FFF2-40B4-BE49-F238E27FC236}">
                  <a16:creationId xmlns:a16="http://schemas.microsoft.com/office/drawing/2014/main" id="{7ECA6594-8AD8-4029-9F2C-6896B2A3DE56}"/>
                </a:ext>
              </a:extLst>
            </p:cNvPr>
            <p:cNvSpPr/>
            <p:nvPr/>
          </p:nvSpPr>
          <p:spPr>
            <a:xfrm>
              <a:off x="6028570" y="4005080"/>
              <a:ext cx="4176580" cy="57608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180000" rIns="36000" rtlCol="0" anchor="ctr"/>
            <a:lstStyle/>
            <a:p>
              <a:pPr marL="0" marR="0" indent="0" defTabSz="9144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kern="0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스테레오타입</a:t>
              </a:r>
              <a:r>
                <a:rPr lang="ko-KR" altLang="en-US" sz="1100" b="0" kern="0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 </a:t>
              </a:r>
              <a:r>
                <a:rPr lang="ko-KR" altLang="en-US" sz="1100" b="0" kern="0" noProof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어노테이션에</a:t>
              </a:r>
              <a:r>
                <a:rPr lang="ko-KR" altLang="en-US" sz="1100" b="0" kern="0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 값을 설정하여 </a:t>
              </a:r>
              <a:r>
                <a:rPr lang="ko-KR" altLang="en-US" sz="1100" b="0" kern="0" noProof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매핑할</a:t>
              </a:r>
              <a:r>
                <a:rPr lang="ko-KR" altLang="en-US" sz="1100" b="0" kern="0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 </a:t>
              </a:r>
              <a:r>
                <a:rPr lang="en-US" altLang="ko-KR" sz="1100" b="0" kern="0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URL</a:t>
              </a:r>
              <a:r>
                <a:rPr lang="ko-KR" altLang="en-US" sz="1100" b="0" kern="0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을 지정할 수 있다</a:t>
              </a:r>
              <a:r>
                <a:rPr lang="en-US" altLang="ko-KR" sz="1100" b="0" kern="0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.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pic>
          <p:nvPicPr>
            <p:cNvPr id="20" name="Picture 4" descr="balloon, blue, information icon">
              <a:extLst>
                <a:ext uri="{FF2B5EF4-FFF2-40B4-BE49-F238E27FC236}">
                  <a16:creationId xmlns:a16="http://schemas.microsoft.com/office/drawing/2014/main" id="{B96A0D81-F800-4E1F-A0D3-AE0931826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2748" y="3882425"/>
              <a:ext cx="413862" cy="396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00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616288" y="1700808"/>
            <a:ext cx="3816424" cy="1584795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 MVC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 MVC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 MVC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99830" y="764704"/>
            <a:ext cx="9649340" cy="576263"/>
          </a:xfrm>
        </p:spPr>
        <p:txBody>
          <a:bodyPr/>
          <a:lstStyle/>
          <a:p>
            <a:pPr algn="ctr"/>
            <a:r>
              <a:rPr lang="ko-KR" altLang="en-US" dirty="0"/>
              <a:t>목차 </a:t>
            </a:r>
            <a:r>
              <a:rPr lang="en-US" altLang="ko-KR" dirty="0">
                <a:latin typeface="Optima"/>
              </a:rPr>
              <a:t>(Table of Contents)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348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컨트롤러 </a:t>
            </a:r>
            <a:r>
              <a:rPr lang="en-US" altLang="ko-KR" dirty="0"/>
              <a:t>(8/18) – </a:t>
            </a:r>
            <a:r>
              <a:rPr lang="ko-KR" altLang="en-US" dirty="0" err="1"/>
              <a:t>핸들러</a:t>
            </a:r>
            <a:r>
              <a:rPr lang="ko-KR" altLang="en-US" dirty="0"/>
              <a:t> 매핑 </a:t>
            </a:r>
            <a:r>
              <a:rPr lang="en-US" altLang="ko-KR" dirty="0"/>
              <a:t>(4/6)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346898"/>
          </a:xfrm>
        </p:spPr>
        <p:txBody>
          <a:bodyPr/>
          <a:lstStyle/>
          <a:p>
            <a:r>
              <a:rPr lang="en-US" altLang="ko-KR" dirty="0" err="1"/>
              <a:t>ControllerClassNameHandlerMapping</a:t>
            </a:r>
            <a:r>
              <a:rPr lang="en-US" altLang="ko-KR" dirty="0"/>
              <a:t> </a:t>
            </a:r>
            <a:r>
              <a:rPr lang="ko-KR" altLang="en-US" dirty="0"/>
              <a:t>은 컨트롤러 클래스 이름을 </a:t>
            </a:r>
            <a:r>
              <a:rPr lang="en-US" altLang="ko-KR" dirty="0"/>
              <a:t>URL</a:t>
            </a:r>
            <a:r>
              <a:rPr lang="ko-KR" altLang="en-US" dirty="0"/>
              <a:t>과 연결하는 </a:t>
            </a:r>
            <a:r>
              <a:rPr lang="ko-KR" altLang="en-US" dirty="0" err="1"/>
              <a:t>핸들러</a:t>
            </a:r>
            <a:r>
              <a:rPr lang="ko-KR" altLang="en-US" dirty="0"/>
              <a:t> 매핑 전략이다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클래스 이름이 </a:t>
            </a:r>
            <a:r>
              <a:rPr lang="en-US" altLang="ko-KR" dirty="0"/>
              <a:t>Controller</a:t>
            </a:r>
            <a:r>
              <a:rPr lang="ko-KR" altLang="en-US" dirty="0"/>
              <a:t>로 끝난다면 </a:t>
            </a:r>
            <a:r>
              <a:rPr lang="en-US" altLang="ko-KR" dirty="0"/>
              <a:t>Controller</a:t>
            </a:r>
            <a:r>
              <a:rPr lang="ko-KR" altLang="en-US" dirty="0"/>
              <a:t>를 제외하고 매핑한다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HomeController</a:t>
            </a:r>
            <a:r>
              <a:rPr lang="ko-KR" altLang="en-US" dirty="0"/>
              <a:t>가 있는 경우</a:t>
            </a:r>
            <a:r>
              <a:rPr lang="en-US" altLang="ko-KR" dirty="0"/>
              <a:t>, /home </a:t>
            </a:r>
            <a:r>
              <a:rPr lang="ko-KR" altLang="en-US" dirty="0"/>
              <a:t>으로</a:t>
            </a:r>
            <a:r>
              <a:rPr lang="en-US" altLang="ko-KR" dirty="0"/>
              <a:t>URL</a:t>
            </a:r>
            <a:r>
              <a:rPr lang="ko-KR" altLang="en-US" dirty="0"/>
              <a:t>을 매핑한다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디폴트 </a:t>
            </a:r>
            <a:r>
              <a:rPr lang="ko-KR" altLang="en-US" dirty="0" err="1"/>
              <a:t>핸들러</a:t>
            </a:r>
            <a:r>
              <a:rPr lang="ko-KR" altLang="en-US" dirty="0"/>
              <a:t> 매핑이 아니므로 </a:t>
            </a:r>
            <a:r>
              <a:rPr lang="en-US" altLang="ko-KR" dirty="0" err="1"/>
              <a:t>ControllerClassNameHandlerMapping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빈으로 등록해야만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D92EAC-7685-4173-B892-CAD0BB692979}"/>
              </a:ext>
            </a:extLst>
          </p:cNvPr>
          <p:cNvGrpSpPr/>
          <p:nvPr/>
        </p:nvGrpSpPr>
        <p:grpSpPr>
          <a:xfrm>
            <a:off x="663825" y="2305767"/>
            <a:ext cx="9721350" cy="2592360"/>
            <a:chOff x="627820" y="2348850"/>
            <a:chExt cx="9721350" cy="259236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D9D8EB-B555-4D27-869C-79F87C00E6C8}"/>
                </a:ext>
              </a:extLst>
            </p:cNvPr>
            <p:cNvSpPr/>
            <p:nvPr/>
          </p:nvSpPr>
          <p:spPr bwMode="auto">
            <a:xfrm>
              <a:off x="627820" y="3068950"/>
              <a:ext cx="9721350" cy="18722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class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 err="1">
                  <a:latin typeface="Consolas"/>
                </a:rPr>
                <a:t>HomeController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implements</a:t>
              </a:r>
              <a:r>
                <a:rPr lang="en-US" altLang="ko-KR" dirty="0">
                  <a:latin typeface="Consolas"/>
                </a:rPr>
                <a:t> Controller {</a:t>
              </a:r>
            </a:p>
            <a:p>
              <a:endParaRPr lang="en-US" altLang="ko-KR" dirty="0">
                <a:latin typeface="Consolas"/>
              </a:endParaRPr>
            </a:p>
            <a:p>
              <a:endParaRPr lang="ko-KR" altLang="en-US" dirty="0">
                <a:latin typeface="Consolas"/>
              </a:endParaRPr>
            </a:p>
            <a:p>
              <a:r>
                <a:rPr lang="en-US" altLang="ko-KR" dirty="0">
                  <a:solidFill>
                    <a:srgbClr val="646464"/>
                  </a:solidFill>
                  <a:latin typeface="Consolas"/>
                </a:rPr>
                <a:t>    @Override</a:t>
              </a:r>
            </a:p>
            <a:p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    public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 err="1">
                  <a:latin typeface="Consolas"/>
                </a:rPr>
                <a:t>ModelAndView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 err="1">
                  <a:latin typeface="Consolas"/>
                </a:rPr>
                <a:t>handleRequest</a:t>
              </a:r>
              <a:r>
                <a:rPr lang="en-US" altLang="ko-KR" dirty="0">
                  <a:latin typeface="Consolas"/>
                </a:rPr>
                <a:t>(</a:t>
              </a:r>
              <a:r>
                <a:rPr lang="en-US" altLang="ko-KR" dirty="0" err="1">
                  <a:latin typeface="Consolas"/>
                </a:rPr>
                <a:t>HttpServletRequest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>
                  <a:solidFill>
                    <a:srgbClr val="6A3E3E"/>
                  </a:solidFill>
                  <a:latin typeface="Consolas"/>
                </a:rPr>
                <a:t>request</a:t>
              </a:r>
              <a:r>
                <a:rPr lang="en-US" altLang="ko-KR" dirty="0">
                  <a:latin typeface="Consolas"/>
                </a:rPr>
                <a:t>, </a:t>
              </a:r>
            </a:p>
            <a:p>
              <a:r>
                <a:rPr lang="en-US" altLang="ko-KR" dirty="0">
                  <a:latin typeface="Consolas"/>
                </a:rPr>
                <a:t>                                      </a:t>
              </a:r>
              <a:r>
                <a:rPr lang="en-US" altLang="ko-KR" dirty="0" err="1">
                  <a:latin typeface="Consolas"/>
                </a:rPr>
                <a:t>HttpServletResponse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>
                  <a:solidFill>
                    <a:srgbClr val="6A3E3E"/>
                  </a:solidFill>
                  <a:latin typeface="Consolas"/>
                </a:rPr>
                <a:t>response</a:t>
              </a:r>
              <a:r>
                <a:rPr lang="en-US" altLang="ko-KR" dirty="0">
                  <a:latin typeface="Consolas"/>
                </a:rPr>
                <a:t>)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throws</a:t>
              </a:r>
              <a:r>
                <a:rPr lang="en-US" altLang="ko-KR" dirty="0">
                  <a:latin typeface="Consolas"/>
                </a:rPr>
                <a:t> Exception {</a:t>
              </a:r>
            </a:p>
            <a:p>
              <a:r>
                <a:rPr lang="en-US" altLang="ko-KR" dirty="0">
                  <a:latin typeface="Consolas"/>
                </a:rPr>
                <a:t>       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return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null</a:t>
              </a:r>
              <a:r>
                <a:rPr lang="en-US" altLang="ko-KR" dirty="0">
                  <a:latin typeface="Consolas"/>
                </a:rPr>
                <a:t>;</a:t>
              </a:r>
            </a:p>
            <a:p>
              <a:r>
                <a:rPr lang="en-US" altLang="ko-KR" dirty="0">
                  <a:latin typeface="Consolas"/>
                </a:rPr>
                <a:t>    }</a:t>
              </a:r>
              <a:endParaRPr lang="ko-KR" altLang="en-US" dirty="0">
                <a:latin typeface="Consolas"/>
              </a:endParaRPr>
            </a:p>
            <a:p>
              <a:r>
                <a:rPr lang="en-US" altLang="ko-KR" dirty="0">
                  <a:latin typeface="Consolas"/>
                </a:rPr>
                <a:t>}</a:t>
              </a:r>
              <a:endParaRPr lang="en-US" altLang="ko-KR" i="1" dirty="0">
                <a:solidFill>
                  <a:srgbClr val="008080"/>
                </a:solidFill>
                <a:latin typeface="Consola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16C5B66-1A13-4255-9D9D-40F4000CB685}"/>
                </a:ext>
              </a:extLst>
            </p:cNvPr>
            <p:cNvSpPr/>
            <p:nvPr/>
          </p:nvSpPr>
          <p:spPr bwMode="auto">
            <a:xfrm>
              <a:off x="627820" y="2348850"/>
              <a:ext cx="9721350" cy="639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altLang="ko-KR" dirty="0">
                  <a:solidFill>
                    <a:srgbClr val="3F7F7F"/>
                  </a:solidFill>
                  <a:latin typeface="Consolas"/>
                </a:rPr>
                <a:t>bean </a:t>
              </a:r>
              <a:r>
                <a:rPr lang="en-US" altLang="ko-KR" dirty="0">
                  <a:solidFill>
                    <a:srgbClr val="7F007F"/>
                  </a:solidFill>
                  <a:latin typeface="Consolas"/>
                </a:rPr>
                <a:t>id</a:t>
              </a:r>
              <a:r>
                <a:rPr lang="en-US" altLang="ko-KR" dirty="0">
                  <a:latin typeface="Consolas"/>
                </a:rPr>
                <a:t>=</a:t>
              </a:r>
              <a:r>
                <a:rPr lang="en-US" altLang="ko-KR" i="1" dirty="0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en-US" altLang="ko-KR" i="1" dirty="0" err="1">
                  <a:solidFill>
                    <a:srgbClr val="2A00FF"/>
                  </a:solidFill>
                  <a:latin typeface="Consolas"/>
                </a:rPr>
                <a:t>handlerMapping</a:t>
              </a:r>
              <a:r>
                <a:rPr lang="en-US" altLang="ko-KR" i="1" dirty="0">
                  <a:solidFill>
                    <a:srgbClr val="2A00FF"/>
                  </a:solidFill>
                  <a:latin typeface="Consolas"/>
                </a:rPr>
                <a:t>" </a:t>
              </a:r>
            </a:p>
            <a:p>
              <a:r>
                <a:rPr lang="en-US" altLang="ko-KR" i="1" dirty="0">
                  <a:solidFill>
                    <a:srgbClr val="2A00FF"/>
                  </a:solidFill>
                  <a:latin typeface="Consolas"/>
                </a:rPr>
                <a:t>      </a:t>
              </a:r>
              <a:r>
                <a:rPr lang="en-US" altLang="ko-KR" i="1" dirty="0">
                  <a:solidFill>
                    <a:srgbClr val="7F007F"/>
                  </a:solidFill>
                  <a:latin typeface="Consolas"/>
                </a:rPr>
                <a:t>class</a:t>
              </a:r>
              <a:r>
                <a:rPr lang="en-US" altLang="ko-KR" i="1" dirty="0">
                  <a:latin typeface="Consolas"/>
                </a:rPr>
                <a:t>=</a:t>
              </a:r>
              <a:r>
                <a:rPr lang="en-US" altLang="ko-KR" i="1" dirty="0">
                  <a:solidFill>
                    <a:srgbClr val="2A00FF"/>
                  </a:solidFill>
                  <a:latin typeface="Consolas"/>
                </a:rPr>
                <a:t>"org.springframework.web.servlet.mvc.support.ControllerClassNameHandlerMapping" </a:t>
              </a:r>
              <a:r>
                <a:rPr lang="en-US" altLang="ko-KR" i="1" dirty="0">
                  <a:solidFill>
                    <a:srgbClr val="008080"/>
                  </a:solidFill>
                  <a:latin typeface="Consolas"/>
                </a:rPr>
                <a:t>/&gt;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797A8E6-62A6-4957-95E0-0F8762002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970" y="3383420"/>
              <a:ext cx="129618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333333"/>
                </a:buClr>
                <a:buFont typeface="Wingdings" pitchFamily="2" charset="2"/>
                <a:buNone/>
              </a:pPr>
              <a:r>
                <a:rPr lang="en-US" altLang="ko-KR" sz="1100" b="0" dirty="0">
                  <a:solidFill>
                    <a:schemeClr val="accent6">
                      <a:lumMod val="25000"/>
                    </a:schemeClr>
                  </a:solidFill>
                  <a:latin typeface="+mn-ea"/>
                  <a:ea typeface="+mn-ea"/>
                  <a:cs typeface="가는각진제목체"/>
                </a:rPr>
                <a:t>/</a:t>
              </a:r>
              <a:r>
                <a:rPr lang="en-US" altLang="ko-KR" sz="1100" b="0">
                  <a:solidFill>
                    <a:schemeClr val="accent6">
                      <a:lumMod val="25000"/>
                    </a:schemeClr>
                  </a:solidFill>
                  <a:latin typeface="+mn-ea"/>
                  <a:ea typeface="+mn-ea"/>
                  <a:cs typeface="가는각진제목체"/>
                </a:rPr>
                <a:t>home URL </a:t>
              </a:r>
              <a:r>
                <a:rPr lang="ko-KR" altLang="en-US" sz="1100" b="0" dirty="0" err="1">
                  <a:solidFill>
                    <a:schemeClr val="accent6">
                      <a:lumMod val="25000"/>
                    </a:schemeClr>
                  </a:solidFill>
                  <a:latin typeface="+mn-ea"/>
                  <a:ea typeface="+mn-ea"/>
                  <a:cs typeface="가는각진제목체"/>
                </a:rPr>
                <a:t>매핑</a:t>
              </a:r>
              <a:endParaRPr lang="en-US" altLang="ko-KR" sz="1100" b="0" dirty="0">
                <a:solidFill>
                  <a:schemeClr val="accent6">
                    <a:lumMod val="25000"/>
                  </a:schemeClr>
                </a:solidFill>
                <a:latin typeface="+mn-ea"/>
                <a:ea typeface="+mn-ea"/>
                <a:cs typeface="가는각진제목체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6B8449B-5AB5-48E2-BF00-04857A93E7CA}"/>
                </a:ext>
              </a:extLst>
            </p:cNvPr>
            <p:cNvSpPr/>
            <p:nvPr/>
          </p:nvSpPr>
          <p:spPr bwMode="auto">
            <a:xfrm>
              <a:off x="1635960" y="3275405"/>
              <a:ext cx="14402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FD90312-45F9-43E0-8142-8306F3F5574F}"/>
                </a:ext>
              </a:extLst>
            </p:cNvPr>
            <p:cNvSpPr/>
            <p:nvPr/>
          </p:nvSpPr>
          <p:spPr bwMode="auto">
            <a:xfrm>
              <a:off x="2140030" y="3275405"/>
              <a:ext cx="14402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2F21BB4-98E1-4EE3-A543-57178EE07855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 bwMode="auto">
            <a:xfrm>
              <a:off x="1779980" y="3383420"/>
              <a:ext cx="360050" cy="0"/>
            </a:xfrm>
            <a:prstGeom prst="lin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74490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컨트롤러 </a:t>
            </a:r>
            <a:r>
              <a:rPr lang="en-US" altLang="ko-KR" dirty="0"/>
              <a:t>(9/18) – </a:t>
            </a:r>
            <a:r>
              <a:rPr lang="ko-KR" altLang="en-US" dirty="0" err="1"/>
              <a:t>핸들러</a:t>
            </a:r>
            <a:r>
              <a:rPr lang="ko-KR" altLang="en-US" dirty="0"/>
              <a:t> 매핑 </a:t>
            </a:r>
            <a:r>
              <a:rPr lang="en-US" altLang="ko-KR" dirty="0"/>
              <a:t>(5/6)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014499"/>
          </a:xfrm>
        </p:spPr>
        <p:txBody>
          <a:bodyPr/>
          <a:lstStyle/>
          <a:p>
            <a:r>
              <a:rPr lang="en-US" altLang="ko-KR" dirty="0" err="1"/>
              <a:t>SimpleUrlHandlerMapping</a:t>
            </a:r>
            <a:r>
              <a:rPr lang="ko-KR" altLang="en-US" dirty="0"/>
              <a:t>는 </a:t>
            </a:r>
            <a:r>
              <a:rPr lang="en-US" altLang="ko-KR" dirty="0"/>
              <a:t>URL</a:t>
            </a:r>
            <a:r>
              <a:rPr lang="ko-KR" altLang="en-US" dirty="0"/>
              <a:t>과 컨트롤러 </a:t>
            </a:r>
            <a:r>
              <a:rPr lang="ko-KR" altLang="en-US" dirty="0" err="1"/>
              <a:t>매핑정보를</a:t>
            </a:r>
            <a:r>
              <a:rPr lang="ko-KR" altLang="en-US" dirty="0"/>
              <a:t> 한 곳에 모아 놓을 수 있는 </a:t>
            </a:r>
            <a:r>
              <a:rPr lang="ko-KR" altLang="en-US" dirty="0" err="1"/>
              <a:t>핸들러</a:t>
            </a:r>
            <a:r>
              <a:rPr lang="ko-KR" altLang="en-US" dirty="0"/>
              <a:t> 매핑 전략이다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핸들러</a:t>
            </a:r>
            <a:r>
              <a:rPr lang="ko-KR" altLang="en-US" dirty="0"/>
              <a:t> 매핑 </a:t>
            </a:r>
            <a:r>
              <a:rPr lang="en-US" altLang="ko-KR" dirty="0"/>
              <a:t>bean property</a:t>
            </a:r>
            <a:r>
              <a:rPr lang="ko-KR" altLang="en-US" dirty="0"/>
              <a:t> 내의 </a:t>
            </a:r>
            <a:r>
              <a:rPr lang="en-US" altLang="ko-KR" dirty="0"/>
              <a:t>URL</a:t>
            </a:r>
            <a:r>
              <a:rPr lang="ko-KR" altLang="en-US" dirty="0"/>
              <a:t>과 컨트롤러 </a:t>
            </a:r>
            <a:r>
              <a:rPr lang="ko-KR" altLang="en-US" dirty="0" err="1"/>
              <a:t>매핑정보를</a:t>
            </a:r>
            <a:r>
              <a:rPr lang="ko-KR" altLang="en-US" dirty="0"/>
              <a:t> 연결한다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</a:t>
            </a:r>
            <a:r>
              <a:rPr lang="en-US" altLang="ko-KR" dirty="0"/>
              <a:t>URL </a:t>
            </a:r>
            <a:r>
              <a:rPr lang="ko-KR" altLang="en-US" dirty="0" err="1"/>
              <a:t>매핑정보가</a:t>
            </a:r>
            <a:r>
              <a:rPr lang="ko-KR" altLang="en-US" dirty="0"/>
              <a:t> </a:t>
            </a:r>
            <a:r>
              <a:rPr lang="ko-KR" altLang="en-US" dirty="0" err="1"/>
              <a:t>모여있다는</a:t>
            </a:r>
            <a:r>
              <a:rPr lang="ko-KR" altLang="en-US" dirty="0"/>
              <a:t> 장점이 있는 반면</a:t>
            </a:r>
            <a:r>
              <a:rPr lang="en-US" altLang="ko-KR" dirty="0"/>
              <a:t>, </a:t>
            </a:r>
            <a:r>
              <a:rPr lang="ko-KR" altLang="en-US" dirty="0"/>
              <a:t>컨트롤러 빈 이름을 모두 나열해야 한다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2DD7A3-A22B-44A6-BF1E-C5F2B5391BAC}"/>
              </a:ext>
            </a:extLst>
          </p:cNvPr>
          <p:cNvSpPr/>
          <p:nvPr/>
        </p:nvSpPr>
        <p:spPr bwMode="auto">
          <a:xfrm>
            <a:off x="663825" y="1973368"/>
            <a:ext cx="9721350" cy="24483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altLang="ko-KR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>
                <a:latin typeface="Consolas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/>
              </a:rPr>
              <a:t>"org.springframework.web.servlet.handler.SimpleUrlHandlerMapping"</a:t>
            </a:r>
            <a:r>
              <a:rPr lang="en-US" altLang="ko-KR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>
                <a:latin typeface="Consolas"/>
              </a:rPr>
              <a:t>    </a:t>
            </a:r>
            <a:r>
              <a:rPr lang="en-US" altLang="ko-KR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>
                <a:latin typeface="Consolas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/>
              </a:rPr>
              <a:t>"mappings"</a:t>
            </a:r>
            <a:r>
              <a:rPr lang="en-US" altLang="ko-KR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>
                <a:latin typeface="Consolas"/>
              </a:rPr>
              <a:t>        </a:t>
            </a:r>
            <a:r>
              <a:rPr lang="en-US" altLang="ko-KR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/>
              </a:rPr>
              <a:t>props</a:t>
            </a:r>
            <a:r>
              <a:rPr lang="en-US" altLang="ko-KR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>
                <a:latin typeface="Consolas"/>
              </a:rPr>
              <a:t>            </a:t>
            </a:r>
            <a:r>
              <a:rPr lang="en-US" altLang="ko-KR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/>
              </a:rPr>
              <a:t>prop </a:t>
            </a:r>
            <a:r>
              <a:rPr lang="en-US" altLang="ko-KR">
                <a:solidFill>
                  <a:srgbClr val="7F007F"/>
                </a:solidFill>
                <a:latin typeface="Consolas"/>
              </a:rPr>
              <a:t>key</a:t>
            </a:r>
            <a:r>
              <a:rPr lang="en-US" altLang="ko-KR">
                <a:latin typeface="Consolas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/>
              </a:rPr>
              <a:t>"/board"</a:t>
            </a:r>
            <a:r>
              <a:rPr lang="en-US" altLang="ko-KR" i="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i="1">
                <a:latin typeface="Consolas"/>
              </a:rPr>
              <a:t>boardController</a:t>
            </a:r>
            <a:r>
              <a:rPr lang="en-US" altLang="ko-KR" i="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i="1">
                <a:solidFill>
                  <a:srgbClr val="3F7F7F"/>
                </a:solidFill>
                <a:latin typeface="Consolas"/>
              </a:rPr>
              <a:t>prop</a:t>
            </a:r>
            <a:r>
              <a:rPr lang="en-US" altLang="ko-KR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>
                <a:latin typeface="Consolas"/>
              </a:rPr>
              <a:t>            </a:t>
            </a:r>
            <a:r>
              <a:rPr lang="en-US" altLang="ko-KR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/>
              </a:rPr>
              <a:t>prop </a:t>
            </a:r>
            <a:r>
              <a:rPr lang="en-US" altLang="ko-KR">
                <a:solidFill>
                  <a:srgbClr val="7F007F"/>
                </a:solidFill>
                <a:latin typeface="Consolas"/>
              </a:rPr>
              <a:t>key</a:t>
            </a:r>
            <a:r>
              <a:rPr lang="en-US" altLang="ko-KR">
                <a:latin typeface="Consolas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/>
              </a:rPr>
              <a:t>"/posting/*"</a:t>
            </a:r>
            <a:r>
              <a:rPr lang="en-US" altLang="ko-KR" i="1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i="1">
                <a:latin typeface="Consolas"/>
              </a:rPr>
              <a:t>postingController</a:t>
            </a:r>
            <a:r>
              <a:rPr lang="en-US" altLang="ko-KR" i="1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i="1">
                <a:solidFill>
                  <a:srgbClr val="3F7F7F"/>
                </a:solidFill>
                <a:latin typeface="Consolas"/>
              </a:rPr>
              <a:t>prop</a:t>
            </a:r>
            <a:r>
              <a:rPr lang="en-US" altLang="ko-KR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>
                <a:latin typeface="Consolas"/>
              </a:rPr>
              <a:t>        </a:t>
            </a:r>
            <a:r>
              <a:rPr lang="en-US" altLang="ko-KR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>
                <a:solidFill>
                  <a:srgbClr val="3F7F7F"/>
                </a:solidFill>
                <a:latin typeface="Consolas"/>
              </a:rPr>
              <a:t>props</a:t>
            </a:r>
            <a:r>
              <a:rPr lang="en-US" altLang="ko-KR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>
                <a:latin typeface="Consolas"/>
              </a:rPr>
              <a:t>    </a:t>
            </a:r>
            <a:r>
              <a:rPr lang="en-US" altLang="ko-KR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>
                <a:solidFill>
                  <a:srgbClr val="3F7F7F"/>
                </a:solidFill>
                <a:latin typeface="Consolas"/>
              </a:rPr>
              <a:t>property</a:t>
            </a:r>
            <a:r>
              <a:rPr lang="en-US" altLang="ko-KR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>
                <a:solidFill>
                  <a:srgbClr val="3F7F7F"/>
                </a:solidFill>
                <a:latin typeface="Consolas"/>
              </a:rPr>
              <a:t>bean</a:t>
            </a:r>
            <a:r>
              <a:rPr lang="en-US" altLang="ko-KR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ko-KR" altLang="en-US">
                <a:latin typeface="Consolas"/>
              </a:rPr>
              <a:t> </a:t>
            </a:r>
          </a:p>
          <a:p>
            <a:r>
              <a:rPr lang="en-US" altLang="ko-KR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altLang="ko-KR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>
                <a:latin typeface="Consolas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/>
              </a:rPr>
              <a:t>"boardController" </a:t>
            </a:r>
            <a:r>
              <a:rPr lang="en-US" altLang="ko-KR" i="1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i="1">
                <a:latin typeface="Consolas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/>
              </a:rPr>
              <a:t>"com.namoo.web.BoardController"</a:t>
            </a:r>
            <a:r>
              <a:rPr lang="en-US" altLang="ko-KR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ko-KR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altLang="ko-KR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>
                <a:latin typeface="Consolas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/>
              </a:rPr>
              <a:t>"postingController" </a:t>
            </a:r>
            <a:r>
              <a:rPr lang="en-US" altLang="ko-KR" i="1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i="1">
                <a:latin typeface="Consolas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/>
              </a:rPr>
              <a:t>"com.namoo.web.PostingController"</a:t>
            </a:r>
            <a:r>
              <a:rPr lang="en-US" altLang="ko-KR" i="1">
                <a:solidFill>
                  <a:srgbClr val="008080"/>
                </a:solidFill>
                <a:latin typeface="Consolas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91399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컨트롤러 </a:t>
            </a:r>
            <a:r>
              <a:rPr lang="en-US" altLang="ko-KR" dirty="0"/>
              <a:t>(10/18) – </a:t>
            </a:r>
            <a:r>
              <a:rPr lang="ko-KR" altLang="en-US" dirty="0" err="1"/>
              <a:t>핸들러</a:t>
            </a:r>
            <a:r>
              <a:rPr lang="ko-KR" altLang="en-US" dirty="0"/>
              <a:t> 매핑 </a:t>
            </a:r>
            <a:r>
              <a:rPr lang="en-US" altLang="ko-KR" dirty="0"/>
              <a:t>(6/6)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679297"/>
          </a:xfrm>
        </p:spPr>
        <p:txBody>
          <a:bodyPr/>
          <a:lstStyle/>
          <a:p>
            <a:r>
              <a:rPr lang="en-US" altLang="ko-KR" dirty="0" err="1"/>
              <a:t>RequestMappingHandlerMapping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@RequestMapping </a:t>
            </a:r>
            <a:r>
              <a:rPr lang="ko-KR" altLang="en-US" dirty="0" err="1"/>
              <a:t>어노테이션에</a:t>
            </a:r>
            <a:r>
              <a:rPr lang="ko-KR" altLang="en-US" dirty="0"/>
              <a:t> 적용되는 디폴트 </a:t>
            </a:r>
            <a:r>
              <a:rPr lang="ko-KR" altLang="en-US" dirty="0" err="1"/>
              <a:t>핸들러</a:t>
            </a:r>
            <a:r>
              <a:rPr lang="ko-KR" altLang="en-US" dirty="0"/>
              <a:t> 매핑 전략이다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@RequestMapping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err="1">
                <a:solidFill>
                  <a:srgbClr val="C00000"/>
                </a:solidFill>
              </a:rPr>
              <a:t>어노테이션으로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URL</a:t>
            </a:r>
            <a:r>
              <a:rPr lang="ko-KR" altLang="en-US" dirty="0">
                <a:solidFill>
                  <a:srgbClr val="C00000"/>
                </a:solidFill>
              </a:rPr>
              <a:t>을 매핑하는 가장 보편적으로 사용하는 매핑 방법이다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dirty="0"/>
              <a:t>URL</a:t>
            </a:r>
            <a:r>
              <a:rPr lang="ko-KR" altLang="en-US" dirty="0"/>
              <a:t>이 설정파일이 아닌 클래스 파일에 있다는 점에서 편리하며</a:t>
            </a:r>
            <a:r>
              <a:rPr lang="en-US" altLang="ko-KR" dirty="0"/>
              <a:t>, URL </a:t>
            </a:r>
            <a:r>
              <a:rPr lang="ko-KR" altLang="en-US" dirty="0"/>
              <a:t>뿐 아니라 여러 요청정보를 활용할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메소드에 해당 </a:t>
            </a:r>
            <a:r>
              <a:rPr lang="ko-KR" altLang="en-US" dirty="0" err="1"/>
              <a:t>어노테이션을</a:t>
            </a:r>
            <a:r>
              <a:rPr lang="ko-KR" altLang="en-US" dirty="0"/>
              <a:t> 붙이면 메소드 단위의 매핑을 지원하므로 컨트롤러의 개수를 줄일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컨트롤러 클래스를 유연하게 하나로 통합할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EA7239-F7A6-44DF-AA4D-33CD67C50AEB}"/>
              </a:ext>
            </a:extLst>
          </p:cNvPr>
          <p:cNvSpPr/>
          <p:nvPr/>
        </p:nvSpPr>
        <p:spPr bwMode="auto">
          <a:xfrm>
            <a:off x="663825" y="2514088"/>
            <a:ext cx="9721350" cy="26643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/>
              </a:rPr>
              <a:t>@Controller</a:t>
            </a:r>
          </a:p>
          <a:p>
            <a:r>
              <a:rPr lang="en-US" altLang="ko-KR" dirty="0">
                <a:solidFill>
                  <a:srgbClr val="646464"/>
                </a:solidFill>
                <a:latin typeface="Consolas"/>
              </a:rPr>
              <a:t>@RequestMapping</a:t>
            </a:r>
            <a:r>
              <a:rPr lang="en-US" altLang="ko-KR" dirty="0">
                <a:latin typeface="Consolas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/>
              </a:rPr>
              <a:t>“/board"</a:t>
            </a:r>
            <a:r>
              <a:rPr lang="en-US" altLang="ko-KR" dirty="0">
                <a:latin typeface="Consolas"/>
              </a:rPr>
              <a:t>)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dirty="0">
                <a:latin typeface="Consolas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dirty="0">
                <a:latin typeface="Consolas"/>
              </a:rPr>
              <a:t> </a:t>
            </a:r>
            <a:r>
              <a:rPr lang="en-US" altLang="ko-KR" dirty="0" err="1">
                <a:latin typeface="Consolas"/>
              </a:rPr>
              <a:t>BoardController</a:t>
            </a:r>
            <a:r>
              <a:rPr lang="en-US" altLang="ko-KR" dirty="0">
                <a:latin typeface="Consolas"/>
              </a:rPr>
              <a:t> {</a:t>
            </a:r>
          </a:p>
          <a:p>
            <a:endParaRPr lang="ko-KR" altLang="en-US" dirty="0">
              <a:latin typeface="Consolas"/>
            </a:endParaRPr>
          </a:p>
          <a:p>
            <a:r>
              <a:rPr lang="en-US" altLang="ko-KR" dirty="0">
                <a:solidFill>
                  <a:srgbClr val="646464"/>
                </a:solidFill>
                <a:latin typeface="Consolas"/>
              </a:rPr>
              <a:t>    @RequestMapping</a:t>
            </a:r>
            <a:r>
              <a:rPr lang="en-US" altLang="ko-KR" dirty="0">
                <a:latin typeface="Consolas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/>
              </a:rPr>
              <a:t>“/list"</a:t>
            </a:r>
            <a:r>
              <a:rPr lang="en-US" altLang="ko-KR" dirty="0">
                <a:latin typeface="Consolas"/>
              </a:rPr>
              <a:t>)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altLang="ko-KR" dirty="0">
                <a:latin typeface="Consolas"/>
              </a:rPr>
              <a:t> String list(Model </a:t>
            </a:r>
            <a:r>
              <a:rPr lang="en-US" altLang="ko-KR" dirty="0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altLang="ko-KR" dirty="0">
                <a:latin typeface="Consolas"/>
              </a:rPr>
              <a:t>) {</a:t>
            </a:r>
            <a:endParaRPr lang="ko-KR" altLang="en-US" dirty="0">
              <a:latin typeface="Consolas"/>
            </a:endParaRPr>
          </a:p>
          <a:p>
            <a:r>
              <a:rPr lang="en-US" altLang="ko-KR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altLang="ko-KR" dirty="0">
                <a:latin typeface="Consolas"/>
              </a:rPr>
              <a:t> </a:t>
            </a:r>
            <a:r>
              <a:rPr lang="en-US" altLang="ko-KR" dirty="0">
                <a:solidFill>
                  <a:srgbClr val="2A00FF"/>
                </a:solidFill>
                <a:latin typeface="Consolas"/>
              </a:rPr>
              <a:t>"product/list"</a:t>
            </a:r>
            <a:r>
              <a:rPr lang="en-US" altLang="ko-KR" dirty="0">
                <a:latin typeface="Consolas"/>
              </a:rPr>
              <a:t>;</a:t>
            </a:r>
          </a:p>
          <a:p>
            <a:r>
              <a:rPr lang="en-US" altLang="ko-KR" dirty="0">
                <a:latin typeface="Consolas"/>
              </a:rPr>
              <a:t>    }</a:t>
            </a:r>
          </a:p>
          <a:p>
            <a:endParaRPr lang="ko-KR" altLang="en-US" dirty="0">
              <a:latin typeface="Consolas"/>
            </a:endParaRPr>
          </a:p>
          <a:p>
            <a:r>
              <a:rPr lang="en-US" altLang="ko-KR" dirty="0">
                <a:solidFill>
                  <a:srgbClr val="646464"/>
                </a:solidFill>
                <a:latin typeface="Consolas"/>
              </a:rPr>
              <a:t>    @RequestMapping</a:t>
            </a:r>
            <a:r>
              <a:rPr lang="en-US" altLang="ko-KR" dirty="0">
                <a:latin typeface="Consolas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/>
              </a:rPr>
              <a:t>“/regist"</a:t>
            </a:r>
            <a:r>
              <a:rPr lang="en-US" altLang="ko-KR" dirty="0">
                <a:latin typeface="Consolas"/>
              </a:rPr>
              <a:t>)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altLang="ko-KR" dirty="0">
                <a:latin typeface="Consolas"/>
              </a:rPr>
              <a:t> String </a:t>
            </a:r>
            <a:r>
              <a:rPr lang="en-US" altLang="ko-KR" dirty="0" err="1">
                <a:latin typeface="Consolas"/>
              </a:rPr>
              <a:t>regist</a:t>
            </a:r>
            <a:r>
              <a:rPr lang="en-US" altLang="ko-KR" dirty="0">
                <a:latin typeface="Consolas"/>
              </a:rPr>
              <a:t>(Model </a:t>
            </a:r>
            <a:r>
              <a:rPr lang="en-US" altLang="ko-KR" dirty="0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altLang="ko-KR" dirty="0">
                <a:latin typeface="Consolas"/>
              </a:rPr>
              <a:t>) {</a:t>
            </a:r>
            <a:endParaRPr lang="ko-KR" altLang="en-US" dirty="0">
              <a:latin typeface="Consolas"/>
            </a:endParaRPr>
          </a:p>
          <a:p>
            <a:r>
              <a:rPr lang="en-US" altLang="ko-KR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altLang="ko-KR" dirty="0">
                <a:latin typeface="Consolas"/>
              </a:rPr>
              <a:t> </a:t>
            </a:r>
            <a:r>
              <a:rPr lang="en-US" altLang="ko-KR" dirty="0">
                <a:solidFill>
                  <a:srgbClr val="2A00FF"/>
                </a:solidFill>
                <a:latin typeface="Consolas"/>
              </a:rPr>
              <a:t>"product/</a:t>
            </a:r>
            <a:r>
              <a:rPr lang="en-US" altLang="ko-KR" dirty="0" err="1">
                <a:solidFill>
                  <a:srgbClr val="2A00FF"/>
                </a:solidFill>
                <a:latin typeface="Consolas"/>
              </a:rPr>
              <a:t>regist</a:t>
            </a:r>
            <a:r>
              <a:rPr lang="en-US" altLang="ko-KR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dirty="0">
                <a:latin typeface="Consolas"/>
              </a:rPr>
              <a:t>;</a:t>
            </a:r>
          </a:p>
          <a:p>
            <a:r>
              <a:rPr lang="en-US" altLang="ko-KR" dirty="0">
                <a:latin typeface="Consolas"/>
              </a:rPr>
              <a:t>    }</a:t>
            </a:r>
          </a:p>
          <a:p>
            <a:r>
              <a:rPr lang="en-US" altLang="ko-KR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0197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컨트롤러 </a:t>
            </a:r>
            <a:r>
              <a:rPr lang="en-US" altLang="ko-KR" dirty="0"/>
              <a:t>(11/18) – </a:t>
            </a:r>
            <a:r>
              <a:rPr lang="ko-KR" altLang="en-US" dirty="0"/>
              <a:t>요청 매핑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346898"/>
          </a:xfrm>
        </p:spPr>
        <p:txBody>
          <a:bodyPr/>
          <a:lstStyle/>
          <a:p>
            <a:r>
              <a:rPr lang="en-US" altLang="ko-KR" dirty="0" err="1"/>
              <a:t>RequestMappingHandlerMapping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@RequestMapping</a:t>
            </a:r>
            <a:r>
              <a:rPr lang="ko-KR" altLang="en-US" dirty="0"/>
              <a:t> 정보로 컨트롤러를 매핑한다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부모 컨트롤러 클래스에 </a:t>
            </a:r>
            <a:r>
              <a:rPr lang="en-US" altLang="ko-KR" dirty="0"/>
              <a:t>@RequestMapping</a:t>
            </a:r>
            <a:r>
              <a:rPr lang="ko-KR" altLang="en-US" dirty="0"/>
              <a:t>를 추가하면 하위 컨트롤러 클래스에도 적용된다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하위 클래스에서 </a:t>
            </a:r>
            <a:r>
              <a:rPr lang="en-US" altLang="ko-KR" dirty="0"/>
              <a:t>@RequestMapping</a:t>
            </a:r>
            <a:r>
              <a:rPr lang="ko-KR" altLang="en-US" dirty="0"/>
              <a:t>을 재정의하면 상위 클래스의 </a:t>
            </a:r>
            <a:r>
              <a:rPr lang="en-US" altLang="ko-KR" dirty="0"/>
              <a:t>@RequestMapping</a:t>
            </a:r>
            <a:r>
              <a:rPr lang="ko-KR" altLang="en-US" dirty="0"/>
              <a:t>은 무시된다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@RequestMapping</a:t>
            </a:r>
            <a:r>
              <a:rPr lang="ko-KR" altLang="en-US" dirty="0"/>
              <a:t>을 인터페이스에 작성한 경우도 구현 클래스에 동일하게 적용된다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D3F4BF-A892-435C-B996-CCCEF53DAAC7}"/>
              </a:ext>
            </a:extLst>
          </p:cNvPr>
          <p:cNvGrpSpPr/>
          <p:nvPr/>
        </p:nvGrpSpPr>
        <p:grpSpPr>
          <a:xfrm>
            <a:off x="664500" y="2305767"/>
            <a:ext cx="9720000" cy="3024420"/>
            <a:chOff x="627820" y="2348850"/>
            <a:chExt cx="9720000" cy="302442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B4D28A-C1E6-480E-802F-F8E109E9A2F8}"/>
                </a:ext>
              </a:extLst>
            </p:cNvPr>
            <p:cNvSpPr/>
            <p:nvPr/>
          </p:nvSpPr>
          <p:spPr bwMode="auto">
            <a:xfrm>
              <a:off x="627820" y="2348850"/>
              <a:ext cx="9720000" cy="12961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class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 err="1">
                  <a:latin typeface="Consolas"/>
                </a:rPr>
                <a:t>ParentController</a:t>
              </a:r>
              <a:r>
                <a:rPr lang="en-US" altLang="ko-KR" dirty="0">
                  <a:latin typeface="Consolas"/>
                </a:rPr>
                <a:t> {</a:t>
              </a:r>
            </a:p>
            <a:p>
              <a:r>
                <a:rPr lang="en-US" altLang="ko-KR" dirty="0">
                  <a:solidFill>
                    <a:srgbClr val="646464"/>
                  </a:solidFill>
                  <a:latin typeface="Consolas"/>
                </a:rPr>
                <a:t>    @RequestMapping</a:t>
              </a:r>
              <a:r>
                <a:rPr lang="en-US" altLang="ko-KR" dirty="0">
                  <a:latin typeface="Consolas"/>
                </a:rPr>
                <a:t>(</a:t>
              </a:r>
              <a:r>
                <a:rPr lang="en-US" altLang="ko-KR" dirty="0">
                  <a:solidFill>
                    <a:srgbClr val="2A00FF"/>
                  </a:solidFill>
                  <a:latin typeface="Consolas"/>
                </a:rPr>
                <a:t>“/find"</a:t>
              </a:r>
              <a:r>
                <a:rPr lang="en-US" altLang="ko-KR" dirty="0">
                  <a:latin typeface="Consolas"/>
                </a:rPr>
                <a:t>)</a:t>
              </a:r>
            </a:p>
            <a:p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    public</a:t>
              </a:r>
              <a:r>
                <a:rPr lang="en-US" altLang="ko-KR" dirty="0">
                  <a:latin typeface="Consolas"/>
                </a:rPr>
                <a:t> String find() {</a:t>
              </a:r>
            </a:p>
            <a:p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        return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>
                  <a:solidFill>
                    <a:srgbClr val="2A00FF"/>
                  </a:solidFill>
                  <a:latin typeface="Consolas"/>
                </a:rPr>
                <a:t>"find"</a:t>
              </a:r>
              <a:r>
                <a:rPr lang="en-US" altLang="ko-KR" dirty="0">
                  <a:latin typeface="Consolas"/>
                </a:rPr>
                <a:t>;</a:t>
              </a:r>
            </a:p>
            <a:p>
              <a:r>
                <a:rPr lang="en-US" altLang="ko-KR" dirty="0">
                  <a:latin typeface="Consolas"/>
                </a:rPr>
                <a:t>    }</a:t>
              </a:r>
            </a:p>
            <a:p>
              <a:r>
                <a:rPr lang="en-US" altLang="ko-KR" dirty="0">
                  <a:latin typeface="Consolas"/>
                </a:rPr>
                <a:t>}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B5BA0CD-3E88-4B93-A489-42610105497C}"/>
                </a:ext>
              </a:extLst>
            </p:cNvPr>
            <p:cNvSpPr/>
            <p:nvPr/>
          </p:nvSpPr>
          <p:spPr bwMode="auto">
            <a:xfrm>
              <a:off x="627820" y="3717040"/>
              <a:ext cx="9720000" cy="1656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>
                  <a:solidFill>
                    <a:srgbClr val="646464"/>
                  </a:solidFill>
                  <a:latin typeface="Consolas"/>
                </a:rPr>
                <a:t>@Controller</a:t>
              </a:r>
            </a:p>
            <a:p>
              <a:r>
                <a:rPr lang="en-US" altLang="ko-KR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ko-KR">
                  <a:latin typeface="Consolas"/>
                </a:rPr>
                <a:t> </a:t>
              </a:r>
              <a:r>
                <a:rPr lang="en-US" altLang="ko-KR">
                  <a:solidFill>
                    <a:srgbClr val="7F0055"/>
                  </a:solidFill>
                  <a:latin typeface="Consolas"/>
                </a:rPr>
                <a:t>class</a:t>
              </a:r>
              <a:r>
                <a:rPr lang="en-US" altLang="ko-KR">
                  <a:latin typeface="Consolas"/>
                </a:rPr>
                <a:t> ChildController </a:t>
              </a:r>
              <a:r>
                <a:rPr lang="en-US" altLang="ko-KR">
                  <a:solidFill>
                    <a:srgbClr val="7F0055"/>
                  </a:solidFill>
                  <a:latin typeface="Consolas"/>
                </a:rPr>
                <a:t>extends</a:t>
              </a:r>
              <a:r>
                <a:rPr lang="en-US" altLang="ko-KR">
                  <a:latin typeface="Consolas"/>
                </a:rPr>
                <a:t> ParentController {</a:t>
              </a:r>
              <a:endParaRPr lang="ko-KR" altLang="en-US">
                <a:latin typeface="Consolas"/>
              </a:endParaRPr>
            </a:p>
            <a:p>
              <a:r>
                <a:rPr lang="en-US" altLang="ko-KR">
                  <a:solidFill>
                    <a:srgbClr val="646464"/>
                  </a:solidFill>
                  <a:latin typeface="Consolas"/>
                </a:rPr>
                <a:t>    @Override</a:t>
              </a:r>
            </a:p>
            <a:p>
              <a:r>
                <a:rPr lang="en-US" altLang="ko-KR">
                  <a:solidFill>
                    <a:srgbClr val="7F0055"/>
                  </a:solidFill>
                  <a:latin typeface="Consolas"/>
                </a:rPr>
                <a:t>    public</a:t>
              </a:r>
              <a:r>
                <a:rPr lang="en-US" altLang="ko-KR">
                  <a:latin typeface="Consolas"/>
                </a:rPr>
                <a:t> String find() {</a:t>
              </a:r>
            </a:p>
            <a:p>
              <a:r>
                <a:rPr lang="en-US" altLang="ko-KR">
                  <a:latin typeface="Consolas"/>
                </a:rPr>
                <a:t>        System.</a:t>
              </a:r>
              <a:r>
                <a:rPr lang="en-US" altLang="ko-KR" i="1">
                  <a:solidFill>
                    <a:srgbClr val="0000C0"/>
                  </a:solidFill>
                  <a:latin typeface="Consolas"/>
                </a:rPr>
                <a:t>out</a:t>
              </a:r>
              <a:r>
                <a:rPr lang="en-US" altLang="ko-KR" i="1">
                  <a:latin typeface="Consolas"/>
                </a:rPr>
                <a:t>.println(</a:t>
              </a:r>
              <a:r>
                <a:rPr lang="en-US" altLang="ko-KR" i="1">
                  <a:solidFill>
                    <a:srgbClr val="2A00FF"/>
                  </a:solidFill>
                  <a:latin typeface="Consolas"/>
                </a:rPr>
                <a:t>"child find"</a:t>
              </a:r>
              <a:r>
                <a:rPr lang="en-US" altLang="ko-KR" i="1">
                  <a:latin typeface="Consolas"/>
                </a:rPr>
                <a:t>);</a:t>
              </a:r>
            </a:p>
            <a:p>
              <a:r>
                <a:rPr lang="en-US" altLang="ko-KR">
                  <a:solidFill>
                    <a:srgbClr val="7F0055"/>
                  </a:solidFill>
                  <a:latin typeface="Consolas"/>
                </a:rPr>
                <a:t>        return</a:t>
              </a:r>
              <a:r>
                <a:rPr lang="en-US" altLang="ko-KR">
                  <a:latin typeface="Consolas"/>
                </a:rPr>
                <a:t> </a:t>
              </a:r>
              <a:r>
                <a:rPr lang="en-US" altLang="ko-KR">
                  <a:solidFill>
                    <a:srgbClr val="2A00FF"/>
                  </a:solidFill>
                  <a:latin typeface="Consolas"/>
                </a:rPr>
                <a:t>"find"</a:t>
              </a:r>
              <a:r>
                <a:rPr lang="en-US" altLang="ko-KR">
                  <a:latin typeface="Consolas"/>
                </a:rPr>
                <a:t>;</a:t>
              </a:r>
            </a:p>
            <a:p>
              <a:r>
                <a:rPr lang="en-US" altLang="ko-KR">
                  <a:latin typeface="Consolas"/>
                </a:rPr>
                <a:t>    }</a:t>
              </a:r>
              <a:endParaRPr lang="ko-KR" altLang="en-US">
                <a:latin typeface="Consolas"/>
              </a:endParaRPr>
            </a:p>
            <a:p>
              <a:r>
                <a:rPr lang="en-US" altLang="ko-KR">
                  <a:latin typeface="Consolas"/>
                </a:rPr>
                <a:t>}</a:t>
              </a:r>
            </a:p>
          </p:txBody>
        </p:sp>
        <p:sp>
          <p:nvSpPr>
            <p:cNvPr id="9" name="모서리가 둥근 직사각형 9">
              <a:extLst>
                <a:ext uri="{FF2B5EF4-FFF2-40B4-BE49-F238E27FC236}">
                  <a16:creationId xmlns:a16="http://schemas.microsoft.com/office/drawing/2014/main" id="{163A9880-19CB-4EDE-8A66-E12C951377C7}"/>
                </a:ext>
              </a:extLst>
            </p:cNvPr>
            <p:cNvSpPr/>
            <p:nvPr/>
          </p:nvSpPr>
          <p:spPr>
            <a:xfrm>
              <a:off x="6442432" y="4487785"/>
              <a:ext cx="3816530" cy="79211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180000" rIns="36000" rtlCol="0" anchor="ctr"/>
            <a:lstStyle/>
            <a:p>
              <a:pPr marL="0" marR="0" indent="0" defTabSz="9144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ChildController</a:t>
              </a:r>
              <a:r>
                <a:rPr lang="en-US" altLang="ko-KR" sz="1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 </a:t>
              </a:r>
              <a:r>
                <a:rPr lang="ko-KR" altLang="en-US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는 상위 클래스인 </a:t>
              </a:r>
              <a:r>
                <a:rPr lang="en-US" altLang="ko-KR" sz="1100" b="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ParentController</a:t>
              </a:r>
              <a:r>
                <a:rPr lang="ko-KR" altLang="en-US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에 정의된  </a:t>
              </a:r>
              <a:r>
                <a:rPr lang="en-US" altLang="ko-KR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@</a:t>
              </a:r>
              <a:r>
                <a:rPr lang="en-US" altLang="ko-KR" sz="1100" b="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RequestMapping</a:t>
              </a:r>
              <a:r>
                <a:rPr lang="ko-KR" altLang="en-US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를 그대로 상속받는다</a:t>
              </a:r>
              <a:r>
                <a:rPr lang="en-US" altLang="ko-KR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. </a:t>
              </a:r>
            </a:p>
            <a:p>
              <a:pPr marL="0" marR="0" indent="0" defTabSz="9144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결국 </a:t>
              </a:r>
              <a:r>
                <a:rPr lang="en-US" altLang="ko-KR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/find URL</a:t>
              </a:r>
              <a:r>
                <a:rPr lang="ko-KR" altLang="en-US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을 입력했을 때</a:t>
              </a:r>
              <a:r>
                <a:rPr lang="en-US" altLang="ko-KR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, ＂child find＂</a:t>
              </a:r>
              <a:r>
                <a:rPr lang="ko-KR" altLang="en-US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 문구가 출력된다</a:t>
              </a:r>
              <a:r>
                <a:rPr lang="en-US" altLang="ko-KR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.</a:t>
              </a:r>
            </a:p>
          </p:txBody>
        </p:sp>
        <p:pic>
          <p:nvPicPr>
            <p:cNvPr id="10" name="Picture 4" descr="balloon, blue, information icon">
              <a:extLst>
                <a:ext uri="{FF2B5EF4-FFF2-40B4-BE49-F238E27FC236}">
                  <a16:creationId xmlns:a16="http://schemas.microsoft.com/office/drawing/2014/main" id="{CDEBB15B-15F7-41B7-B2CF-22E0A998A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6610" y="4365130"/>
              <a:ext cx="413862" cy="396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5201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컨트롤러 </a:t>
            </a:r>
            <a:r>
              <a:rPr lang="en-US" altLang="ko-KR" dirty="0"/>
              <a:t>(12/18) – </a:t>
            </a:r>
            <a:r>
              <a:rPr lang="ko-KR" altLang="en-US" dirty="0"/>
              <a:t>요청 매핑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346898"/>
          </a:xfrm>
        </p:spPr>
        <p:txBody>
          <a:bodyPr/>
          <a:lstStyle/>
          <a:p>
            <a:r>
              <a:rPr lang="en-US" altLang="ko-KR" dirty="0"/>
              <a:t>@RequestMapping</a:t>
            </a:r>
            <a:r>
              <a:rPr lang="ko-KR" altLang="en-US" dirty="0"/>
              <a:t>을 이용하면 </a:t>
            </a:r>
            <a:r>
              <a:rPr lang="en-US" altLang="ko-KR" dirty="0"/>
              <a:t>URL</a:t>
            </a:r>
            <a:r>
              <a:rPr lang="ko-KR" altLang="en-US" dirty="0"/>
              <a:t> 뿐 아니라 여러 요청정보를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value </a:t>
            </a:r>
            <a:r>
              <a:rPr lang="ko-KR" altLang="en-US" dirty="0"/>
              <a:t>속성은 매핑할 </a:t>
            </a:r>
            <a:r>
              <a:rPr lang="en-US" altLang="ko-KR" dirty="0"/>
              <a:t>URL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설정한다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Method </a:t>
            </a:r>
            <a:r>
              <a:rPr lang="ko-KR" altLang="en-US" dirty="0"/>
              <a:t>속성은 요청을 매핑할 </a:t>
            </a:r>
            <a:r>
              <a:rPr lang="en-US" altLang="ko-KR" dirty="0"/>
              <a:t>HTTP Method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설정한다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(GET, POST, PUT, DELETE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Params </a:t>
            </a:r>
            <a:r>
              <a:rPr lang="ko-KR" altLang="en-US" dirty="0"/>
              <a:t>속성은</a:t>
            </a:r>
            <a:r>
              <a:rPr lang="en-US" altLang="ko-KR" dirty="0"/>
              <a:t> </a:t>
            </a:r>
            <a:r>
              <a:rPr lang="ko-KR" altLang="en-US" dirty="0"/>
              <a:t>요청 파라미터를 설정한다</a:t>
            </a:r>
            <a:r>
              <a:rPr lang="en-US" altLang="ko-KR" dirty="0"/>
              <a:t>. </a:t>
            </a:r>
            <a:r>
              <a:rPr lang="ko-KR" altLang="en-US" dirty="0"/>
              <a:t>파라미터 값이 지정한 값과 일치할 때만 요청을 매핑한다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A96FDF-183C-49A0-9663-3128FC178F04}"/>
              </a:ext>
            </a:extLst>
          </p:cNvPr>
          <p:cNvSpPr/>
          <p:nvPr/>
        </p:nvSpPr>
        <p:spPr bwMode="auto">
          <a:xfrm>
            <a:off x="663825" y="2305767"/>
            <a:ext cx="972135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/>
              </a:rPr>
              <a:t>@RequestMapping</a:t>
            </a:r>
            <a:r>
              <a:rPr lang="en-US" altLang="ko-KR" dirty="0">
                <a:latin typeface="Consolas"/>
              </a:rPr>
              <a:t>(value=</a:t>
            </a:r>
            <a:r>
              <a:rPr lang="en-US" altLang="ko-KR" dirty="0">
                <a:solidFill>
                  <a:srgbClr val="2A00FF"/>
                </a:solidFill>
                <a:latin typeface="Consolas"/>
              </a:rPr>
              <a:t>"/boards"</a:t>
            </a:r>
            <a:r>
              <a:rPr lang="en-US" altLang="ko-KR" dirty="0">
                <a:latin typeface="Consolas"/>
              </a:rPr>
              <a:t>, method=</a:t>
            </a:r>
            <a:r>
              <a:rPr lang="en-US" altLang="ko-KR" dirty="0" err="1">
                <a:latin typeface="Consolas"/>
              </a:rPr>
              <a:t>RequestMethod.</a:t>
            </a:r>
            <a:r>
              <a:rPr lang="en-US" altLang="ko-KR" i="1" dirty="0" err="1">
                <a:solidFill>
                  <a:srgbClr val="0000C0"/>
                </a:solidFill>
                <a:latin typeface="Consolas"/>
              </a:rPr>
              <a:t>GET</a:t>
            </a:r>
            <a:r>
              <a:rPr lang="en-US" altLang="ko-KR" i="1" dirty="0">
                <a:latin typeface="Consolas"/>
              </a:rPr>
              <a:t>, params=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"admin=true"</a:t>
            </a:r>
            <a:r>
              <a:rPr lang="en-US" altLang="ko-KR" i="1" dirty="0">
                <a:latin typeface="Consolas"/>
              </a:rPr>
              <a:t>)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dirty="0">
                <a:latin typeface="Consolas"/>
              </a:rPr>
              <a:t> String </a:t>
            </a:r>
            <a:r>
              <a:rPr lang="en-US" altLang="ko-KR" dirty="0" err="1">
                <a:latin typeface="Consolas"/>
              </a:rPr>
              <a:t>findBoard</a:t>
            </a:r>
            <a:r>
              <a:rPr lang="en-US" altLang="ko-KR" dirty="0">
                <a:latin typeface="Consolas"/>
              </a:rPr>
              <a:t>(Model </a:t>
            </a:r>
            <a:r>
              <a:rPr lang="en-US" altLang="ko-KR" dirty="0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altLang="ko-KR" dirty="0">
                <a:latin typeface="Consolas"/>
              </a:rPr>
              <a:t>){</a:t>
            </a:r>
          </a:p>
          <a:p>
            <a:endParaRPr lang="en-US" altLang="ko-KR" dirty="0">
              <a:latin typeface="Consolas"/>
            </a:endParaRPr>
          </a:p>
          <a:p>
            <a:r>
              <a:rPr lang="en-US" altLang="ko-KR" dirty="0">
                <a:latin typeface="Consolas"/>
              </a:rPr>
              <a:t>    ...............</a:t>
            </a:r>
          </a:p>
          <a:p>
            <a:endParaRPr lang="ko-KR" altLang="en-US" dirty="0">
              <a:latin typeface="Consolas"/>
            </a:endParaRPr>
          </a:p>
          <a:p>
            <a:r>
              <a:rPr lang="en-US" altLang="ko-KR" dirty="0">
                <a:latin typeface="Consolas"/>
              </a:rPr>
              <a:t>    </a:t>
            </a:r>
            <a:r>
              <a:rPr lang="en-US" altLang="ko-KR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dirty="0">
                <a:latin typeface="Consolas"/>
              </a:rPr>
              <a:t> </a:t>
            </a:r>
            <a:r>
              <a:rPr lang="en-US" altLang="ko-KR" dirty="0">
                <a:solidFill>
                  <a:srgbClr val="2A00FF"/>
                </a:solidFill>
                <a:latin typeface="Consolas"/>
              </a:rPr>
              <a:t>"board/read"</a:t>
            </a:r>
            <a:r>
              <a:rPr lang="en-US" altLang="ko-KR" dirty="0">
                <a:latin typeface="Consolas"/>
              </a:rPr>
              <a:t>;</a:t>
            </a:r>
          </a:p>
          <a:p>
            <a:r>
              <a:rPr lang="en-US" altLang="ko-KR" dirty="0">
                <a:latin typeface="Consolas"/>
              </a:rPr>
              <a:t>}</a:t>
            </a:r>
            <a:endParaRPr lang="en-US" altLang="ko-KR" i="1" dirty="0">
              <a:solidFill>
                <a:srgbClr val="00808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52062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컨트롤러 </a:t>
            </a:r>
            <a:r>
              <a:rPr lang="en-US" altLang="ko-KR" dirty="0"/>
              <a:t>(13/18) –</a:t>
            </a:r>
            <a:r>
              <a:rPr lang="ko-KR" altLang="en-US" dirty="0"/>
              <a:t>메소드의 매개변수 타입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349702"/>
          </a:xfrm>
        </p:spPr>
        <p:txBody>
          <a:bodyPr/>
          <a:lstStyle/>
          <a:p>
            <a:r>
              <a:rPr lang="ko-KR" altLang="en-US" dirty="0"/>
              <a:t>요청 처리 메소드의 다양한 매개변수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28F20A-3AFF-4EEB-970F-9CB72350B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77322"/>
              </p:ext>
            </p:extLst>
          </p:nvPr>
        </p:nvGraphicFramePr>
        <p:xfrm>
          <a:off x="1023398" y="1232756"/>
          <a:ext cx="9002204" cy="45469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71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매개변수 타입</a:t>
                      </a:r>
                    </a:p>
                  </a:txBody>
                  <a:tcPr marL="91439" marR="91439" marT="47334" marB="473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설명</a:t>
                      </a:r>
                    </a:p>
                  </a:txBody>
                  <a:tcPr marL="91439" marR="91439" marT="47334" marB="473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HttpServletRequest</a:t>
                      </a:r>
                      <a:r>
                        <a:rPr lang="en-US" altLang="ko-KR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HttpServletResponse</a:t>
                      </a:r>
                      <a:endParaRPr lang="en-US" altLang="ko-KR" sz="1400" b="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1439" marR="91439" marT="47334" marB="47334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서블릿</a:t>
                      </a:r>
                      <a:r>
                        <a:rPr lang="ko-KR" altLang="en-US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</a:t>
                      </a:r>
                      <a:r>
                        <a:rPr lang="en-US" altLang="ko-KR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API</a:t>
                      </a:r>
                      <a:endParaRPr lang="ko-KR" altLang="en-US" sz="1400" b="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1439" marR="91439" marT="47334" marB="4733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InputStream</a:t>
                      </a:r>
                      <a:r>
                        <a:rPr lang="en-US" altLang="ko-KR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, Reader</a:t>
                      </a:r>
                      <a:endParaRPr lang="ko-KR" altLang="en-US" sz="1400" b="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1439" marR="91439" marT="47334" marB="47334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요청 </a:t>
                      </a:r>
                      <a:r>
                        <a:rPr lang="ko-KR" altLang="en-US" sz="1400" b="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컨텐츠에</a:t>
                      </a:r>
                      <a:r>
                        <a:rPr lang="ko-KR" altLang="en-US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직접 접근할 때 사용</a:t>
                      </a:r>
                    </a:p>
                  </a:txBody>
                  <a:tcPr marL="91439" marR="91439" marT="47334" marB="4733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OutputStream</a:t>
                      </a:r>
                      <a:r>
                        <a:rPr lang="en-US" altLang="ko-KR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,</a:t>
                      </a:r>
                      <a:r>
                        <a:rPr lang="en-US" altLang="ko-KR" sz="1400" b="0" baseline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Writer</a:t>
                      </a:r>
                      <a:endParaRPr lang="ko-KR" altLang="en-US" sz="1400" b="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1439" marR="91439" marT="47334" marB="47334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응답 </a:t>
                      </a:r>
                      <a:r>
                        <a:rPr lang="ko-KR" altLang="en-US" sz="1400" b="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컨텐츠를</a:t>
                      </a:r>
                      <a:r>
                        <a:rPr lang="ko-KR" altLang="en-US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생성할 때 사용</a:t>
                      </a:r>
                    </a:p>
                  </a:txBody>
                  <a:tcPr marL="91439" marR="91439" marT="47334" marB="4733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@PathVariable </a:t>
                      </a:r>
                      <a:r>
                        <a:rPr lang="ko-KR" altLang="en-US" sz="1400" b="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어노테이션</a:t>
                      </a:r>
                      <a:endParaRPr lang="ko-KR" altLang="en-US" sz="1400" b="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1439" marR="91439" marT="47334" marB="47334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URI</a:t>
                      </a:r>
                      <a:r>
                        <a:rPr lang="en-US" altLang="ko-KR" sz="1400" b="0" baseline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템플릿 변수에 접근할 때 사용</a:t>
                      </a:r>
                      <a:endParaRPr lang="ko-KR" altLang="en-US" sz="1400" b="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1439" marR="91439" marT="47334" marB="4733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@RequestParam</a:t>
                      </a:r>
                      <a:r>
                        <a:rPr lang="ko-KR" altLang="en-US" sz="1400" b="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어노테이션</a:t>
                      </a:r>
                      <a:endParaRPr lang="ko-KR" altLang="en-US" sz="1400" b="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1439" marR="91439" marT="47334" marB="47334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HTTP</a:t>
                      </a:r>
                      <a:r>
                        <a:rPr lang="en-US" altLang="ko-KR" sz="1400" b="0" baseline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요청 </a:t>
                      </a:r>
                      <a:r>
                        <a:rPr lang="ko-KR" altLang="en-US" sz="1400" b="0" baseline="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파라미터를</a:t>
                      </a:r>
                      <a:r>
                        <a:rPr lang="ko-KR" altLang="en-US" sz="1400" b="0" baseline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</a:t>
                      </a:r>
                      <a:r>
                        <a:rPr lang="ko-KR" altLang="en-US" sz="1400" b="0" baseline="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매핑</a:t>
                      </a:r>
                      <a:endParaRPr lang="ko-KR" altLang="en-US" sz="1400" b="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1439" marR="91439" marT="47334" marB="4733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@RequestHeader</a:t>
                      </a:r>
                      <a:r>
                        <a:rPr lang="ko-KR" altLang="en-US" sz="1400" b="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어노테이션</a:t>
                      </a:r>
                      <a:endParaRPr lang="ko-KR" altLang="en-US" sz="1400" b="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1439" marR="91439" marT="47334" marB="47334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HTTP</a:t>
                      </a:r>
                      <a:r>
                        <a:rPr lang="en-US" altLang="ko-KR" sz="1400" b="0" baseline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요청 헤더를 </a:t>
                      </a:r>
                      <a:r>
                        <a:rPr lang="ko-KR" altLang="en-US" sz="1400" b="0" baseline="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매핑</a:t>
                      </a:r>
                      <a:endParaRPr lang="ko-KR" altLang="en-US" sz="1400" b="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1439" marR="91439" marT="47334" marB="4733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@CookieValue</a:t>
                      </a:r>
                      <a:r>
                        <a:rPr lang="ko-KR" altLang="en-US" sz="1400" b="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어노테이션</a:t>
                      </a:r>
                      <a:endParaRPr lang="ko-KR" altLang="en-US" sz="1400" b="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1439" marR="91439" marT="47334" marB="47334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HTTP</a:t>
                      </a:r>
                      <a:r>
                        <a:rPr lang="ko-KR" altLang="en-US" sz="1400" b="0" baseline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쿠키 </a:t>
                      </a:r>
                      <a:r>
                        <a:rPr lang="ko-KR" altLang="en-US" sz="1400" b="0" baseline="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매핑</a:t>
                      </a:r>
                      <a:endParaRPr lang="ko-KR" altLang="en-US" sz="1400" b="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1439" marR="91439" marT="47334" marB="4733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@RequestBody</a:t>
                      </a:r>
                      <a:r>
                        <a:rPr lang="en-US" altLang="ko-KR" sz="1400" b="0" baseline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</a:t>
                      </a:r>
                      <a:r>
                        <a:rPr lang="ko-KR" altLang="en-US" sz="1400" b="0" baseline="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어노테이션</a:t>
                      </a:r>
                      <a:endParaRPr lang="ko-KR" altLang="en-US" sz="1400" b="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1439" marR="91439" marT="47334" marB="47334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HTTP</a:t>
                      </a:r>
                      <a:r>
                        <a:rPr lang="en-US" altLang="ko-KR" sz="1400" b="0" baseline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요청의 몸체 내용에 접근할 때 사용</a:t>
                      </a:r>
                      <a:endParaRPr lang="ko-KR" altLang="en-US" sz="1400" b="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1439" marR="91439" marT="47334" marB="4733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Map,</a:t>
                      </a:r>
                      <a:r>
                        <a:rPr lang="en-US" altLang="ko-KR" sz="1400" b="0" baseline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Model</a:t>
                      </a:r>
                      <a:endParaRPr lang="ko-KR" altLang="en-US" sz="1400" b="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1439" marR="91439" marT="47334" marB="47334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뷰에</a:t>
                      </a:r>
                      <a:r>
                        <a:rPr lang="ko-KR" altLang="en-US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전달할 모델 데이터를 설정할 때 사용</a:t>
                      </a:r>
                    </a:p>
                  </a:txBody>
                  <a:tcPr marL="91439" marR="91439" marT="47334" marB="47334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16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Command</a:t>
                      </a:r>
                      <a:r>
                        <a:rPr lang="ko-KR" altLang="en-US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객체</a:t>
                      </a:r>
                    </a:p>
                  </a:txBody>
                  <a:tcPr marL="91439" marR="91439" marT="47334" marB="47334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HTTP</a:t>
                      </a:r>
                      <a:r>
                        <a:rPr lang="en-US" altLang="ko-KR" sz="1400" b="0" baseline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요청 파라미터를 저장 할 객체</a:t>
                      </a:r>
                      <a:r>
                        <a:rPr lang="en-US" altLang="ko-KR" sz="1400" b="0" baseline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, </a:t>
                      </a:r>
                      <a:r>
                        <a:rPr lang="ko-KR" altLang="en-US" sz="1400" b="0" baseline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기본적으로 클래스 이름을 모델명으로 사용</a:t>
                      </a:r>
                      <a:endParaRPr lang="en-US" altLang="ko-KR" sz="1400" b="0" baseline="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  <a:p>
                      <a:r>
                        <a:rPr lang="en-US" altLang="ko-KR" sz="1400" b="0" baseline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@</a:t>
                      </a:r>
                      <a:r>
                        <a:rPr lang="en-US" altLang="ko-KR" sz="1400" b="0" baseline="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ModelAttribute</a:t>
                      </a:r>
                      <a:r>
                        <a:rPr lang="en-US" altLang="ko-KR" sz="1400" b="0" baseline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</a:t>
                      </a:r>
                      <a:r>
                        <a:rPr lang="ko-KR" altLang="en-US" sz="1400" b="0" baseline="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어노테이션</a:t>
                      </a:r>
                      <a:r>
                        <a:rPr lang="ko-KR" altLang="en-US" sz="1400" b="0" baseline="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설정으로 모델명을 설정할 수 있다</a:t>
                      </a:r>
                      <a:endParaRPr lang="ko-KR" altLang="en-US" sz="1400" b="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1439" marR="91439" marT="47334" marB="47334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371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9724" y="138094"/>
            <a:ext cx="10081320" cy="576263"/>
          </a:xfrm>
        </p:spPr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컨트롤러 </a:t>
            </a:r>
            <a:r>
              <a:rPr lang="en-US" altLang="ko-KR" dirty="0"/>
              <a:t>(14/18) – @RequestParam, @ModelAttribute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937829"/>
          </a:xfrm>
        </p:spPr>
        <p:txBody>
          <a:bodyPr/>
          <a:lstStyle/>
          <a:p>
            <a:r>
              <a:rPr lang="en-US" altLang="ko-KR" dirty="0"/>
              <a:t>@RequestParam </a:t>
            </a:r>
            <a:r>
              <a:rPr lang="ko-KR" altLang="en-US" dirty="0"/>
              <a:t>은 메소드 파라미터를 요청 파라미터에서 </a:t>
            </a:r>
            <a:r>
              <a:rPr lang="en-US" altLang="ko-KR" dirty="0"/>
              <a:t>1:1</a:t>
            </a:r>
            <a:r>
              <a:rPr lang="ko-KR" altLang="en-US" dirty="0"/>
              <a:t>로 받을 경우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@ModelAttribute </a:t>
            </a:r>
            <a:r>
              <a:rPr lang="ko-KR" altLang="en-US" dirty="0"/>
              <a:t>는 요청 파라미터를 객체 형태로 받기 위해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@ModelAttribute</a:t>
            </a:r>
            <a:r>
              <a:rPr lang="ko-KR" altLang="en-US" dirty="0"/>
              <a:t>를 이용하여 이름을 따로 정해주지 않으면 커맨드 객체의 클래스명을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이름을 변경하고 싶다면</a:t>
            </a:r>
            <a:r>
              <a:rPr lang="en-US" altLang="ko-KR" dirty="0"/>
              <a:t>,</a:t>
            </a:r>
            <a:r>
              <a:rPr lang="ko-KR" altLang="en-US" dirty="0"/>
              <a:t> 해당 커맨드 객체 앞에 </a:t>
            </a:r>
            <a:r>
              <a:rPr lang="en-US" altLang="ko-KR" dirty="0"/>
              <a:t>@ModelAttribute</a:t>
            </a:r>
            <a:r>
              <a:rPr lang="ko-KR" altLang="en-US" dirty="0"/>
              <a:t>를 붙여서 이름을 지정한다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 조건과 같이 여러 파라미터를 객체 형태로 받거나 폼 제출로 넘어오는 파라미터를 바로 객체로 받는데 유용하다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@ModelAttribute</a:t>
            </a:r>
            <a:r>
              <a:rPr lang="ko-KR" altLang="en-US" dirty="0"/>
              <a:t>가 붙은 객체는 자동으로 </a:t>
            </a:r>
            <a:r>
              <a:rPr lang="en-US" altLang="ko-KR" dirty="0"/>
              <a:t>Model</a:t>
            </a:r>
            <a:r>
              <a:rPr lang="ko-KR" altLang="en-US" dirty="0"/>
              <a:t>에 추가되므로 뷰에서 바로 사용할 수 있다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06ABC9-EFE9-48E9-AB3B-FBE2AFCE42FE}"/>
              </a:ext>
            </a:extLst>
          </p:cNvPr>
          <p:cNvSpPr/>
          <p:nvPr/>
        </p:nvSpPr>
        <p:spPr bwMode="auto">
          <a:xfrm>
            <a:off x="713464" y="2880374"/>
            <a:ext cx="9622072" cy="1440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ko-KR" sz="1400" dirty="0" err="1">
                <a:latin typeface="Consolas"/>
              </a:rPr>
              <a:t>RequestMapping</a:t>
            </a:r>
            <a:r>
              <a:rPr lang="en-US" altLang="ko-KR" sz="1400" dirty="0">
                <a:latin typeface="Consolas"/>
              </a:rPr>
              <a:t>(method=</a:t>
            </a:r>
            <a:r>
              <a:rPr lang="en-US" altLang="ko-KR" sz="1400" dirty="0" err="1">
                <a:latin typeface="Consolas"/>
              </a:rPr>
              <a:t>RequestMethod.POST</a:t>
            </a:r>
            <a:r>
              <a:rPr lang="en-US" altLang="ko-KR" sz="1400" dirty="0">
                <a:latin typeface="Consolas"/>
              </a:rPr>
              <a:t>)</a:t>
            </a:r>
          </a:p>
          <a:p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dirty="0">
                <a:latin typeface="Consolas"/>
              </a:rPr>
              <a:t> String </a:t>
            </a:r>
            <a:r>
              <a:rPr lang="en-US" altLang="ko-KR" sz="1400" dirty="0" err="1">
                <a:latin typeface="Consolas"/>
              </a:rPr>
              <a:t>regist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ko-KR" sz="1400" dirty="0" err="1">
                <a:latin typeface="Consolas"/>
              </a:rPr>
              <a:t>ModelAttribute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/>
              </a:rPr>
              <a:t>"posting"</a:t>
            </a:r>
            <a:r>
              <a:rPr lang="en-US" altLang="ko-KR" sz="1400" dirty="0">
                <a:latin typeface="Consolas"/>
              </a:rPr>
              <a:t>) Posting posting) {</a:t>
            </a:r>
          </a:p>
          <a:p>
            <a:r>
              <a:rPr lang="ko-KR" altLang="en-US" sz="1400" dirty="0">
                <a:latin typeface="Consolas"/>
              </a:rPr>
              <a:t>    </a:t>
            </a:r>
            <a:r>
              <a:rPr lang="en-US" altLang="ko-KR" sz="1400" dirty="0">
                <a:latin typeface="Consolas"/>
              </a:rPr>
              <a:t>...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2A00FF"/>
                </a:solidFill>
                <a:latin typeface="Consolas"/>
              </a:rPr>
              <a:t>"posting"</a:t>
            </a:r>
            <a:r>
              <a:rPr lang="en-US" altLang="ko-KR" sz="1400" dirty="0">
                <a:latin typeface="Consolas"/>
              </a:rPr>
              <a:t>;</a:t>
            </a:r>
          </a:p>
          <a:p>
            <a:r>
              <a:rPr lang="en-US" altLang="ko-KR" sz="1400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7533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9724" y="138094"/>
            <a:ext cx="10081320" cy="576263"/>
          </a:xfrm>
        </p:spPr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컨트롤러 </a:t>
            </a:r>
            <a:r>
              <a:rPr lang="en-US" altLang="ko-KR" dirty="0"/>
              <a:t>(15/18) – @CookieValue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349702"/>
          </a:xfrm>
        </p:spPr>
        <p:txBody>
          <a:bodyPr/>
          <a:lstStyle/>
          <a:p>
            <a:r>
              <a:rPr lang="en-US" altLang="ko-KR" dirty="0"/>
              <a:t>@CookieValue</a:t>
            </a:r>
            <a:r>
              <a:rPr lang="ko-KR" altLang="en-US" dirty="0"/>
              <a:t>를 이용하면 쿠키를 쉽게 처리할 수 있다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06ABC9-EFE9-48E9-AB3B-FBE2AFCE42FE}"/>
              </a:ext>
            </a:extLst>
          </p:cNvPr>
          <p:cNvSpPr/>
          <p:nvPr/>
        </p:nvSpPr>
        <p:spPr bwMode="auto">
          <a:xfrm>
            <a:off x="713464" y="1268720"/>
            <a:ext cx="9622072" cy="1440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ko-KR" sz="1400" dirty="0">
                <a:latin typeface="Consolas"/>
              </a:rPr>
              <a:t>RequestMapping(“/hello”)</a:t>
            </a:r>
          </a:p>
          <a:p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dirty="0">
                <a:latin typeface="Consolas"/>
              </a:rPr>
              <a:t> String hello(</a:t>
            </a:r>
            <a:r>
              <a:rPr lang="en-US" altLang="ko-KR" sz="14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ko-KR" sz="1400" dirty="0">
                <a:latin typeface="Consolas"/>
              </a:rPr>
              <a:t>CookieValue(value=“userId”, required=false, </a:t>
            </a:r>
            <a:r>
              <a:rPr lang="en-US" altLang="ko-KR" sz="1400" dirty="0" err="1">
                <a:latin typeface="Consolas"/>
              </a:rPr>
              <a:t>defaultValue</a:t>
            </a:r>
            <a:r>
              <a:rPr lang="en-US" altLang="ko-KR" sz="1400" dirty="0">
                <a:latin typeface="Consolas"/>
              </a:rPr>
              <a:t>=“guest”) </a:t>
            </a:r>
            <a:br>
              <a:rPr lang="en-US" altLang="ko-KR" sz="1400" dirty="0">
                <a:latin typeface="Consolas"/>
              </a:rPr>
            </a:br>
            <a:r>
              <a:rPr lang="en-US" altLang="ko-KR" sz="1400" dirty="0">
                <a:latin typeface="Consolas"/>
              </a:rPr>
              <a:t>                       String </a:t>
            </a:r>
            <a:r>
              <a:rPr lang="en-US" altLang="ko-KR" sz="1400" dirty="0" err="1">
                <a:latin typeface="Consolas"/>
              </a:rPr>
              <a:t>userId</a:t>
            </a:r>
            <a:r>
              <a:rPr lang="en-US" altLang="ko-KR" sz="1400" dirty="0">
                <a:latin typeface="Consolas"/>
              </a:rPr>
              <a:t>) {</a:t>
            </a:r>
          </a:p>
          <a:p>
            <a:r>
              <a:rPr lang="ko-KR" altLang="en-US" sz="1400" dirty="0">
                <a:latin typeface="Consolas"/>
              </a:rPr>
              <a:t>    </a:t>
            </a:r>
            <a:r>
              <a:rPr lang="en-US" altLang="ko-KR" sz="1400" dirty="0">
                <a:latin typeface="Consolas"/>
              </a:rPr>
              <a:t>...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2A00FF"/>
                </a:solidFill>
                <a:latin typeface="Consolas"/>
              </a:rPr>
              <a:t>“hello"</a:t>
            </a:r>
            <a:r>
              <a:rPr lang="en-US" altLang="ko-KR" sz="1400" dirty="0">
                <a:latin typeface="Consolas"/>
              </a:rPr>
              <a:t>;</a:t>
            </a:r>
          </a:p>
          <a:p>
            <a:r>
              <a:rPr lang="en-US" altLang="ko-KR" sz="1400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4150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9724" y="138094"/>
            <a:ext cx="10081320" cy="576263"/>
          </a:xfrm>
        </p:spPr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컨트롤러 </a:t>
            </a:r>
            <a:r>
              <a:rPr lang="en-US" altLang="ko-KR" dirty="0"/>
              <a:t>(16/18) – @RequestHeader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349702"/>
          </a:xfrm>
        </p:spPr>
        <p:txBody>
          <a:bodyPr/>
          <a:lstStyle/>
          <a:p>
            <a:r>
              <a:rPr lang="en-US" altLang="ko-KR" dirty="0"/>
              <a:t>@RequestHeader</a:t>
            </a:r>
            <a:r>
              <a:rPr lang="ko-KR" altLang="en-US" dirty="0"/>
              <a:t>를 이용하면 헤더정보를 쉽게 처리할 수 있다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06ABC9-EFE9-48E9-AB3B-FBE2AFCE42FE}"/>
              </a:ext>
            </a:extLst>
          </p:cNvPr>
          <p:cNvSpPr/>
          <p:nvPr/>
        </p:nvSpPr>
        <p:spPr bwMode="auto">
          <a:xfrm>
            <a:off x="713464" y="1268720"/>
            <a:ext cx="9622072" cy="1440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ko-KR" sz="1400" dirty="0">
                <a:latin typeface="Consolas"/>
              </a:rPr>
              <a:t>RequestMapping(“/hello”)</a:t>
            </a:r>
          </a:p>
          <a:p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dirty="0">
                <a:latin typeface="Consolas"/>
              </a:rPr>
              <a:t> String hello(</a:t>
            </a:r>
            <a:r>
              <a:rPr lang="en-US" altLang="ko-KR" sz="1400" dirty="0">
                <a:solidFill>
                  <a:srgbClr val="646464"/>
                </a:solidFill>
                <a:latin typeface="Consolas"/>
              </a:rPr>
              <a:t>@RequestHeader(“user-agent”) String </a:t>
            </a:r>
            <a:r>
              <a:rPr lang="en-US" altLang="ko-KR" sz="1400" dirty="0" err="1">
                <a:solidFill>
                  <a:srgbClr val="646464"/>
                </a:solidFill>
                <a:latin typeface="Consolas"/>
              </a:rPr>
              <a:t>userAgent</a:t>
            </a:r>
            <a:r>
              <a:rPr lang="en-US" altLang="ko-KR" sz="1400" dirty="0">
                <a:latin typeface="Consolas"/>
              </a:rPr>
              <a:t>) {</a:t>
            </a:r>
          </a:p>
          <a:p>
            <a:r>
              <a:rPr lang="ko-KR" altLang="en-US" sz="1400" dirty="0">
                <a:latin typeface="Consolas"/>
              </a:rPr>
              <a:t>    </a:t>
            </a:r>
            <a:r>
              <a:rPr lang="en-US" altLang="ko-KR" sz="1400" dirty="0">
                <a:latin typeface="Consolas"/>
              </a:rPr>
              <a:t>...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2A00FF"/>
                </a:solidFill>
                <a:latin typeface="Consolas"/>
              </a:rPr>
              <a:t>“hello"</a:t>
            </a:r>
            <a:r>
              <a:rPr lang="en-US" altLang="ko-KR" sz="1400" dirty="0">
                <a:latin typeface="Consolas"/>
              </a:rPr>
              <a:t>;</a:t>
            </a:r>
          </a:p>
          <a:p>
            <a:r>
              <a:rPr lang="en-US" altLang="ko-KR" sz="1400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5713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9724" y="138094"/>
            <a:ext cx="10081320" cy="576263"/>
          </a:xfrm>
        </p:spPr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컨트롤러 </a:t>
            </a:r>
            <a:r>
              <a:rPr lang="en-US" altLang="ko-KR" dirty="0"/>
              <a:t>(17/18) – @PathVariable</a:t>
            </a:r>
            <a:r>
              <a:rPr lang="ko-KR" altLang="en-US" dirty="0"/>
              <a:t>을 이용한 </a:t>
            </a:r>
            <a:r>
              <a:rPr lang="en-US" altLang="ko-KR" dirty="0"/>
              <a:t>URI </a:t>
            </a:r>
            <a:r>
              <a:rPr lang="ko-KR" altLang="en-US" dirty="0"/>
              <a:t>템플릿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900896"/>
          </a:xfrm>
        </p:spPr>
        <p:txBody>
          <a:bodyPr/>
          <a:lstStyle/>
          <a:p>
            <a:r>
              <a:rPr lang="en-US" altLang="ko-KR" dirty="0"/>
              <a:t>RESTful </a:t>
            </a:r>
            <a:r>
              <a:rPr lang="ko-KR" altLang="en-US" dirty="0"/>
              <a:t>방식</a:t>
            </a:r>
          </a:p>
          <a:p>
            <a:pPr lvl="1"/>
            <a:r>
              <a:rPr lang="en-US" altLang="ko-KR" dirty="0"/>
              <a:t>http://somehost/users/madvirus</a:t>
            </a:r>
          </a:p>
          <a:p>
            <a:pPr lvl="1"/>
            <a:r>
              <a:rPr lang="en-US" altLang="ko-KR" dirty="0"/>
              <a:t>http://somehost/games/</a:t>
            </a:r>
          </a:p>
          <a:p>
            <a:pPr lvl="1"/>
            <a:r>
              <a:rPr lang="en-US" altLang="ko-KR" dirty="0"/>
              <a:t>http://somehost/forums/board1/10</a:t>
            </a:r>
          </a:p>
          <a:p>
            <a:r>
              <a:rPr lang="en-US" altLang="ko-KR" dirty="0"/>
              <a:t>@RequestMapping </a:t>
            </a:r>
            <a:r>
              <a:rPr lang="ko-KR" altLang="en-US" dirty="0" err="1"/>
              <a:t>어노테이션</a:t>
            </a:r>
            <a:r>
              <a:rPr lang="ko-KR" altLang="en-US" dirty="0"/>
              <a:t> 값으로 </a:t>
            </a:r>
            <a:r>
              <a:rPr lang="en-US" altLang="ko-KR" dirty="0"/>
              <a:t>{</a:t>
            </a:r>
            <a:r>
              <a:rPr lang="ko-KR" altLang="en-US" dirty="0"/>
              <a:t>템플릿변수</a:t>
            </a:r>
            <a:r>
              <a:rPr lang="en-US" altLang="ko-KR" dirty="0"/>
              <a:t>}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@PathVariable </a:t>
            </a:r>
            <a:r>
              <a:rPr lang="ko-KR" altLang="en-US" dirty="0" err="1"/>
              <a:t>어노테이션을</a:t>
            </a:r>
            <a:r>
              <a:rPr lang="ko-KR" altLang="en-US" dirty="0"/>
              <a:t> 이용해서 </a:t>
            </a:r>
            <a:r>
              <a:rPr lang="en-US" altLang="ko-KR" dirty="0"/>
              <a:t>{</a:t>
            </a:r>
            <a:r>
              <a:rPr lang="ko-KR" altLang="en-US" dirty="0"/>
              <a:t>템플릿변수</a:t>
            </a:r>
            <a:r>
              <a:rPr lang="en-US" altLang="ko-KR" dirty="0"/>
              <a:t>}</a:t>
            </a:r>
            <a:r>
              <a:rPr lang="ko-KR" altLang="en-US" dirty="0"/>
              <a:t>와 동일한 이름을 갖는 파라메터를 추가한다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06ABC9-EFE9-48E9-AB3B-FBE2AFCE42FE}"/>
              </a:ext>
            </a:extLst>
          </p:cNvPr>
          <p:cNvSpPr/>
          <p:nvPr/>
        </p:nvSpPr>
        <p:spPr bwMode="auto">
          <a:xfrm>
            <a:off x="713464" y="2859765"/>
            <a:ext cx="9622072" cy="1440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ko-KR" sz="1400" dirty="0">
                <a:latin typeface="Consolas"/>
              </a:rPr>
              <a:t>RequestMapping(“/classes/{classId}/students/{studentId}”)</a:t>
            </a:r>
          </a:p>
          <a:p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dirty="0">
                <a:latin typeface="Consolas"/>
              </a:rPr>
              <a:t> String view(</a:t>
            </a:r>
            <a:r>
              <a:rPr lang="en-US" altLang="ko-KR" sz="14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ko-KR" sz="1400" dirty="0">
                <a:latin typeface="Consolas"/>
              </a:rPr>
              <a:t>PathVariable String </a:t>
            </a:r>
            <a:r>
              <a:rPr lang="en-US" altLang="ko-KR" sz="1400" dirty="0" err="1">
                <a:latin typeface="Consolas"/>
              </a:rPr>
              <a:t>classId</a:t>
            </a:r>
            <a:r>
              <a:rPr lang="en-US" altLang="ko-KR" sz="1400" dirty="0">
                <a:latin typeface="Consolas"/>
              </a:rPr>
              <a:t>, @PathVariable String </a:t>
            </a:r>
            <a:r>
              <a:rPr lang="en-US" altLang="ko-KR" sz="1400" dirty="0" err="1">
                <a:latin typeface="Consolas"/>
              </a:rPr>
              <a:t>studentId</a:t>
            </a:r>
            <a:r>
              <a:rPr lang="en-US" altLang="ko-KR" sz="1400" dirty="0">
                <a:latin typeface="Consolas"/>
              </a:rPr>
              <a:t>) {</a:t>
            </a:r>
          </a:p>
          <a:p>
            <a:r>
              <a:rPr lang="ko-KR" altLang="en-US" sz="1400" dirty="0">
                <a:latin typeface="Consolas"/>
              </a:rPr>
              <a:t>    </a:t>
            </a:r>
            <a:r>
              <a:rPr lang="en-US" altLang="ko-KR" sz="1400" dirty="0">
                <a:latin typeface="Consolas"/>
              </a:rPr>
              <a:t>...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2A00FF"/>
                </a:solidFill>
                <a:latin typeface="Consolas"/>
              </a:rPr>
              <a:t>“view"</a:t>
            </a:r>
            <a:r>
              <a:rPr lang="en-US" altLang="ko-KR" sz="1400" dirty="0">
                <a:latin typeface="Consolas"/>
              </a:rPr>
              <a:t>;</a:t>
            </a:r>
          </a:p>
          <a:p>
            <a:r>
              <a:rPr lang="en-US" altLang="ko-KR" sz="1400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535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96012" y="3589128"/>
            <a:ext cx="5329238" cy="1088762"/>
          </a:xfrm>
        </p:spPr>
        <p:txBody>
          <a:bodyPr/>
          <a:lstStyle/>
          <a:p>
            <a:r>
              <a:rPr lang="en-US" altLang="ko-KR" sz="1400" dirty="0"/>
              <a:t>1.1  </a:t>
            </a:r>
            <a:r>
              <a:rPr lang="ko-KR" altLang="en-US" sz="1400" dirty="0"/>
              <a:t>웹 프레임워크 아키텍처</a:t>
            </a:r>
            <a:endParaRPr lang="en-US" altLang="ko-KR" sz="1400" dirty="0"/>
          </a:p>
          <a:p>
            <a:r>
              <a:rPr lang="en-US" altLang="ko-KR" sz="1400" dirty="0"/>
              <a:t>1.2  Spring MVC </a:t>
            </a:r>
            <a:r>
              <a:rPr lang="ko-KR" altLang="en-US" sz="1400" dirty="0"/>
              <a:t>개요</a:t>
            </a:r>
            <a:endParaRPr lang="en-US" altLang="ko-KR" sz="1400" dirty="0"/>
          </a:p>
          <a:p>
            <a:r>
              <a:rPr lang="en-US" altLang="ko-KR" sz="1400" dirty="0"/>
              <a:t>1.3  Spring MVC </a:t>
            </a:r>
            <a:r>
              <a:rPr lang="ko-KR" altLang="en-US" sz="1400" dirty="0"/>
              <a:t>특징</a:t>
            </a:r>
            <a:endParaRPr lang="en-US" altLang="ko-KR" sz="1400" dirty="0"/>
          </a:p>
          <a:p>
            <a:r>
              <a:rPr lang="en-US" altLang="ko-KR" sz="1400" dirty="0"/>
              <a:t>1.4  Spring @MVC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Spring MVC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215245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9724" y="138094"/>
            <a:ext cx="10081320" cy="576263"/>
          </a:xfrm>
        </p:spPr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컨트롤러 </a:t>
            </a:r>
            <a:r>
              <a:rPr lang="en-US" altLang="ko-KR" dirty="0"/>
              <a:t>(18/18) – @RequestMapping -&gt; @GetMapping, @PostMapping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3636756"/>
          </a:xfrm>
        </p:spPr>
        <p:txBody>
          <a:bodyPr/>
          <a:lstStyle/>
          <a:p>
            <a:r>
              <a:rPr lang="en-US" altLang="ko-KR" dirty="0"/>
              <a:t>@RequestMapping</a:t>
            </a:r>
            <a:r>
              <a:rPr lang="ko-KR" altLang="en-US" dirty="0"/>
              <a:t>은 </a:t>
            </a:r>
            <a:r>
              <a:rPr lang="en-US" altLang="ko-KR" dirty="0"/>
              <a:t>URL</a:t>
            </a:r>
            <a:r>
              <a:rPr lang="ko-KR" altLang="en-US" dirty="0"/>
              <a:t>만 매핑하는 것이 아니라</a:t>
            </a:r>
            <a:r>
              <a:rPr lang="en-US" altLang="ko-KR" dirty="0"/>
              <a:t>, HTTP Method</a:t>
            </a:r>
            <a:r>
              <a:rPr lang="ko-KR" altLang="en-US" dirty="0"/>
              <a:t>도 함께 구분할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@RequestMapping</a:t>
            </a:r>
            <a:r>
              <a:rPr lang="ko-KR" altLang="en-US" dirty="0"/>
              <a:t>에 </a:t>
            </a:r>
            <a:r>
              <a:rPr lang="en-US" altLang="ko-KR" dirty="0"/>
              <a:t>method </a:t>
            </a:r>
            <a:r>
              <a:rPr lang="ko-KR" altLang="en-US" dirty="0"/>
              <a:t>속성으로 </a:t>
            </a:r>
            <a:r>
              <a:rPr lang="en-US" altLang="ko-KR" dirty="0"/>
              <a:t>HTTP </a:t>
            </a:r>
            <a:r>
              <a:rPr lang="ko-KR" altLang="en-US" dirty="0"/>
              <a:t>메서드를 지정하지 않으면 </a:t>
            </a:r>
            <a:r>
              <a:rPr lang="en-US" altLang="ko-KR" dirty="0"/>
              <a:t>HTTP </a:t>
            </a:r>
            <a:r>
              <a:rPr lang="ko-KR" altLang="en-US" dirty="0"/>
              <a:t>메서드와 무관하게 호출된다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@GetMapping , @PostMapping</a:t>
            </a:r>
            <a:r>
              <a:rPr lang="ko-KR" altLang="en-US" dirty="0"/>
              <a:t>으로 더 편리하게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REST API </a:t>
            </a:r>
            <a:r>
              <a:rPr lang="ko-KR" altLang="en-US" dirty="0"/>
              <a:t>서비스를 위해 </a:t>
            </a:r>
            <a:r>
              <a:rPr lang="en-US" altLang="ko-KR" dirty="0"/>
              <a:t>Put, Delete, Patch </a:t>
            </a:r>
            <a:r>
              <a:rPr lang="ko-KR" altLang="en-US" dirty="0"/>
              <a:t>모두 </a:t>
            </a:r>
            <a:r>
              <a:rPr lang="ko-KR" altLang="en-US" dirty="0" err="1"/>
              <a:t>애노테이션이</a:t>
            </a:r>
            <a:r>
              <a:rPr lang="ko-KR" altLang="en-US" dirty="0"/>
              <a:t> 준비되어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만약 여기에 </a:t>
            </a:r>
            <a:r>
              <a:rPr lang="en-US" altLang="ko-KR" dirty="0"/>
              <a:t>POST </a:t>
            </a:r>
            <a:r>
              <a:rPr lang="ko-KR" altLang="en-US" dirty="0"/>
              <a:t>요청을 하면 스프링 </a:t>
            </a:r>
            <a:r>
              <a:rPr lang="en-US" altLang="ko-KR" dirty="0"/>
              <a:t>MVC</a:t>
            </a:r>
            <a:r>
              <a:rPr lang="ko-KR" altLang="en-US" dirty="0"/>
              <a:t>는 </a:t>
            </a:r>
            <a:r>
              <a:rPr lang="en-US" altLang="ko-KR" dirty="0"/>
              <a:t>HTTP 405 </a:t>
            </a:r>
            <a:r>
              <a:rPr lang="ko-KR" altLang="en-US" dirty="0"/>
              <a:t>상태코드</a:t>
            </a:r>
            <a:r>
              <a:rPr lang="en-US" altLang="ko-KR" dirty="0"/>
              <a:t>(Method Not Allowed)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CB1825-E636-463F-9458-D26E29EC3B63}"/>
              </a:ext>
            </a:extLst>
          </p:cNvPr>
          <p:cNvSpPr/>
          <p:nvPr/>
        </p:nvSpPr>
        <p:spPr bwMode="auto">
          <a:xfrm>
            <a:off x="663825" y="2164755"/>
            <a:ext cx="972135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/>
              </a:rPr>
              <a:t>@GetMapping</a:t>
            </a:r>
            <a:r>
              <a:rPr lang="en-US" altLang="ko-KR" dirty="0">
                <a:latin typeface="Consolas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/>
              </a:rPr>
              <a:t>"/boards"</a:t>
            </a:r>
            <a:r>
              <a:rPr lang="en-US" altLang="ko-KR" i="1" dirty="0">
                <a:latin typeface="Consolas"/>
              </a:rPr>
              <a:t>)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dirty="0">
                <a:latin typeface="Consolas"/>
              </a:rPr>
              <a:t> String </a:t>
            </a:r>
            <a:r>
              <a:rPr lang="en-US" altLang="ko-KR" dirty="0" err="1">
                <a:latin typeface="Consolas"/>
              </a:rPr>
              <a:t>findBoard</a:t>
            </a:r>
            <a:r>
              <a:rPr lang="en-US" altLang="ko-KR" dirty="0">
                <a:latin typeface="Consolas"/>
              </a:rPr>
              <a:t>(Model </a:t>
            </a:r>
            <a:r>
              <a:rPr lang="en-US" altLang="ko-KR" dirty="0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altLang="ko-KR" dirty="0">
                <a:latin typeface="Consolas"/>
              </a:rPr>
              <a:t>){</a:t>
            </a:r>
          </a:p>
          <a:p>
            <a:endParaRPr lang="en-US" altLang="ko-KR" dirty="0">
              <a:latin typeface="Consolas"/>
            </a:endParaRPr>
          </a:p>
          <a:p>
            <a:r>
              <a:rPr lang="en-US" altLang="ko-KR" dirty="0">
                <a:latin typeface="Consolas"/>
              </a:rPr>
              <a:t>    ...............</a:t>
            </a:r>
          </a:p>
          <a:p>
            <a:endParaRPr lang="ko-KR" altLang="en-US" dirty="0">
              <a:latin typeface="Consolas"/>
            </a:endParaRPr>
          </a:p>
          <a:p>
            <a:r>
              <a:rPr lang="en-US" altLang="ko-KR" dirty="0">
                <a:latin typeface="Consolas"/>
              </a:rPr>
              <a:t>    </a:t>
            </a:r>
            <a:r>
              <a:rPr lang="en-US" altLang="ko-KR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dirty="0">
                <a:latin typeface="Consolas"/>
              </a:rPr>
              <a:t> </a:t>
            </a:r>
            <a:r>
              <a:rPr lang="en-US" altLang="ko-KR" dirty="0">
                <a:solidFill>
                  <a:srgbClr val="2A00FF"/>
                </a:solidFill>
                <a:latin typeface="Consolas"/>
              </a:rPr>
              <a:t>"board/read"</a:t>
            </a:r>
            <a:r>
              <a:rPr lang="en-US" altLang="ko-KR" dirty="0">
                <a:latin typeface="Consolas"/>
              </a:rPr>
              <a:t>;</a:t>
            </a:r>
          </a:p>
          <a:p>
            <a:r>
              <a:rPr lang="en-US" altLang="ko-KR" dirty="0">
                <a:latin typeface="Consolas"/>
              </a:rPr>
              <a:t>}</a:t>
            </a:r>
            <a:endParaRPr lang="en-US" altLang="ko-KR" i="1" dirty="0">
              <a:solidFill>
                <a:srgbClr val="00808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07131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뷰 </a:t>
            </a:r>
            <a:r>
              <a:rPr lang="en-US" altLang="ko-KR" dirty="0"/>
              <a:t>(1/6) – </a:t>
            </a:r>
            <a:r>
              <a:rPr lang="ko-KR" altLang="en-US" dirty="0"/>
              <a:t>개요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346898"/>
          </a:xfrm>
        </p:spPr>
        <p:txBody>
          <a:bodyPr/>
          <a:lstStyle/>
          <a:p>
            <a:r>
              <a:rPr lang="en-US" altLang="ko-KR" dirty="0"/>
              <a:t>MVC</a:t>
            </a:r>
            <a:r>
              <a:rPr lang="ko-KR" altLang="en-US" dirty="0"/>
              <a:t>에서 뷰</a:t>
            </a:r>
            <a:r>
              <a:rPr lang="en-US" altLang="ko-KR" dirty="0"/>
              <a:t>(View)</a:t>
            </a:r>
            <a:r>
              <a:rPr lang="ko-KR" altLang="en-US" dirty="0"/>
              <a:t>는 모델을 전달 받아 모델의 정보를 다양한 형식으로 표현하는 기능을 담당한다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일반적으로 뷰는 </a:t>
            </a:r>
            <a:r>
              <a:rPr lang="en-US" altLang="ko-KR" dirty="0"/>
              <a:t>HTML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생성되어 </a:t>
            </a:r>
            <a:r>
              <a:rPr lang="ko-KR" altLang="en-US" dirty="0" err="1"/>
              <a:t>브라우저에가</a:t>
            </a:r>
            <a:r>
              <a:rPr lang="ko-KR" altLang="en-US" dirty="0"/>
              <a:t> 결과를 표현하지만</a:t>
            </a:r>
            <a:r>
              <a:rPr lang="en-US" altLang="ko-KR" dirty="0"/>
              <a:t>, </a:t>
            </a:r>
            <a:r>
              <a:rPr lang="ko-KR" altLang="en-US" dirty="0"/>
              <a:t>엑셀</a:t>
            </a:r>
            <a:r>
              <a:rPr lang="en-US" altLang="ko-KR" dirty="0"/>
              <a:t>/PDF/XML </a:t>
            </a:r>
            <a:r>
              <a:rPr lang="ko-KR" altLang="en-US" dirty="0"/>
              <a:t>등의 콘텐츠로 생성되기도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스프링에서 제공하는 뷰를 사용하여 여러 콘텐츠를 작성할 수도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뷰를 직접 사용하는 대신</a:t>
            </a:r>
            <a:r>
              <a:rPr lang="en-US" altLang="ko-KR" dirty="0"/>
              <a:t>, </a:t>
            </a:r>
            <a:r>
              <a:rPr lang="ko-KR" altLang="en-US" dirty="0"/>
              <a:t>메시지 컨버터를 사용하면</a:t>
            </a:r>
            <a:r>
              <a:rPr lang="en-US" altLang="ko-KR" dirty="0"/>
              <a:t> XML, JSON</a:t>
            </a:r>
            <a:r>
              <a:rPr lang="ko-KR" altLang="en-US" dirty="0"/>
              <a:t> 등을 생성할 수 있다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F6A1C2E-0CB8-4B3C-8ECE-1760C01C74AD}"/>
              </a:ext>
            </a:extLst>
          </p:cNvPr>
          <p:cNvGrpSpPr/>
          <p:nvPr/>
        </p:nvGrpSpPr>
        <p:grpSpPr>
          <a:xfrm>
            <a:off x="699775" y="2305767"/>
            <a:ext cx="9649449" cy="2952410"/>
            <a:chOff x="699775" y="2348850"/>
            <a:chExt cx="9649449" cy="295241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5AAA279-E5AD-4655-97CA-B1C73D08EB89}"/>
                </a:ext>
              </a:extLst>
            </p:cNvPr>
            <p:cNvSpPr/>
            <p:nvPr/>
          </p:nvSpPr>
          <p:spPr bwMode="auto">
            <a:xfrm>
              <a:off x="6748670" y="2349500"/>
              <a:ext cx="3600554" cy="2951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>
                <a:latin typeface="Consolas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33E13A-5528-446A-83C2-22BBE0EC3604}"/>
                </a:ext>
              </a:extLst>
            </p:cNvPr>
            <p:cNvSpPr/>
            <p:nvPr/>
          </p:nvSpPr>
          <p:spPr bwMode="auto">
            <a:xfrm>
              <a:off x="699775" y="2348850"/>
              <a:ext cx="5544825" cy="2952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ko-KR">
                  <a:latin typeface="Consolas"/>
                </a:rPr>
                <a:t> </a:t>
              </a:r>
              <a:r>
                <a:rPr lang="en-US" altLang="ko-KR">
                  <a:solidFill>
                    <a:srgbClr val="7F0055"/>
                  </a:solidFill>
                  <a:latin typeface="Consolas"/>
                </a:rPr>
                <a:t>class</a:t>
              </a:r>
              <a:r>
                <a:rPr lang="en-US" altLang="ko-KR">
                  <a:latin typeface="Consolas"/>
                </a:rPr>
                <a:t> Posting {</a:t>
              </a:r>
            </a:p>
            <a:p>
              <a:endParaRPr lang="ko-KR" altLang="en-US">
                <a:latin typeface="Consolas"/>
              </a:endParaRPr>
            </a:p>
            <a:p>
              <a:r>
                <a:rPr lang="en-US" altLang="ko-KR">
                  <a:solidFill>
                    <a:srgbClr val="7F0055"/>
                  </a:solidFill>
                  <a:latin typeface="Consolas"/>
                </a:rPr>
                <a:t>    private</a:t>
              </a:r>
              <a:r>
                <a:rPr lang="en-US" altLang="ko-KR">
                  <a:latin typeface="Consolas"/>
                </a:rPr>
                <a:t> String </a:t>
              </a:r>
              <a:r>
                <a:rPr lang="en-US" altLang="ko-KR">
                  <a:solidFill>
                    <a:srgbClr val="0000C0"/>
                  </a:solidFill>
                  <a:latin typeface="Consolas"/>
                </a:rPr>
                <a:t>id</a:t>
              </a:r>
              <a:r>
                <a:rPr lang="en-US" altLang="ko-KR">
                  <a:latin typeface="Consolas"/>
                </a:rPr>
                <a:t>;</a:t>
              </a:r>
            </a:p>
            <a:p>
              <a:r>
                <a:rPr lang="en-US" altLang="ko-KR">
                  <a:solidFill>
                    <a:srgbClr val="7F0055"/>
                  </a:solidFill>
                  <a:latin typeface="Consolas"/>
                </a:rPr>
                <a:t>    private</a:t>
              </a:r>
              <a:r>
                <a:rPr lang="en-US" altLang="ko-KR">
                  <a:latin typeface="Consolas"/>
                </a:rPr>
                <a:t> String </a:t>
              </a:r>
              <a:r>
                <a:rPr lang="en-US" altLang="ko-KR">
                  <a:solidFill>
                    <a:srgbClr val="0000C0"/>
                  </a:solidFill>
                  <a:latin typeface="Consolas"/>
                </a:rPr>
                <a:t>title</a:t>
              </a:r>
              <a:r>
                <a:rPr lang="en-US" altLang="ko-KR">
                  <a:latin typeface="Consolas"/>
                </a:rPr>
                <a:t>;</a:t>
              </a:r>
            </a:p>
            <a:p>
              <a:r>
                <a:rPr lang="en-US" altLang="ko-KR">
                  <a:solidFill>
                    <a:srgbClr val="7F0055"/>
                  </a:solidFill>
                  <a:latin typeface="Consolas"/>
                </a:rPr>
                <a:t>    private</a:t>
              </a:r>
              <a:r>
                <a:rPr lang="en-US" altLang="ko-KR">
                  <a:latin typeface="Consolas"/>
                </a:rPr>
                <a:t> String </a:t>
              </a:r>
              <a:r>
                <a:rPr lang="en-US" altLang="ko-KR">
                  <a:solidFill>
                    <a:srgbClr val="0000C0"/>
                  </a:solidFill>
                  <a:latin typeface="Consolas"/>
                </a:rPr>
                <a:t>contents</a:t>
              </a:r>
              <a:r>
                <a:rPr lang="en-US" altLang="ko-KR">
                  <a:latin typeface="Consolas"/>
                </a:rPr>
                <a:t>;</a:t>
              </a:r>
            </a:p>
            <a:p>
              <a:endParaRPr lang="ko-KR" altLang="en-US">
                <a:latin typeface="Consolas"/>
              </a:endParaRPr>
            </a:p>
            <a:p>
              <a:r>
                <a:rPr lang="en-US" altLang="ko-KR">
                  <a:solidFill>
                    <a:srgbClr val="7F0055"/>
                  </a:solidFill>
                  <a:latin typeface="Consolas"/>
                </a:rPr>
                <a:t>    public</a:t>
              </a:r>
              <a:r>
                <a:rPr lang="en-US" altLang="ko-KR">
                  <a:latin typeface="Consolas"/>
                </a:rPr>
                <a:t> Posting () {}</a:t>
              </a:r>
            </a:p>
            <a:p>
              <a:endParaRPr lang="ko-KR" altLang="en-US">
                <a:latin typeface="Consolas"/>
              </a:endParaRPr>
            </a:p>
            <a:p>
              <a:r>
                <a:rPr lang="en-US" altLang="ko-KR">
                  <a:solidFill>
                    <a:srgbClr val="7F0055"/>
                  </a:solidFill>
                  <a:latin typeface="Consolas"/>
                </a:rPr>
                <a:t>    public</a:t>
              </a:r>
              <a:r>
                <a:rPr lang="en-US" altLang="ko-KR">
                  <a:latin typeface="Consolas"/>
                </a:rPr>
                <a:t> Posting(String </a:t>
              </a:r>
              <a:r>
                <a:rPr lang="en-US" altLang="ko-KR">
                  <a:solidFill>
                    <a:srgbClr val="6A3E3E"/>
                  </a:solidFill>
                  <a:latin typeface="Consolas"/>
                </a:rPr>
                <a:t>id</a:t>
              </a:r>
              <a:r>
                <a:rPr lang="en-US" altLang="ko-KR">
                  <a:latin typeface="Consolas"/>
                </a:rPr>
                <a:t>, String </a:t>
              </a:r>
              <a:r>
                <a:rPr lang="en-US" altLang="ko-KR">
                  <a:solidFill>
                    <a:srgbClr val="6A3E3E"/>
                  </a:solidFill>
                  <a:latin typeface="Consolas"/>
                </a:rPr>
                <a:t>title</a:t>
              </a:r>
              <a:r>
                <a:rPr lang="en-US" altLang="ko-KR">
                  <a:latin typeface="Consolas"/>
                </a:rPr>
                <a:t>, String </a:t>
              </a:r>
              <a:r>
                <a:rPr lang="en-US" altLang="ko-KR">
                  <a:solidFill>
                    <a:srgbClr val="6A3E3E"/>
                  </a:solidFill>
                  <a:latin typeface="Consolas"/>
                </a:rPr>
                <a:t>contents</a:t>
              </a:r>
              <a:r>
                <a:rPr lang="en-US" altLang="ko-KR">
                  <a:latin typeface="Consolas"/>
                </a:rPr>
                <a:t>) {</a:t>
              </a:r>
            </a:p>
            <a:p>
              <a:r>
                <a:rPr lang="en-US" altLang="ko-KR">
                  <a:solidFill>
                    <a:srgbClr val="7F0055"/>
                  </a:solidFill>
                  <a:latin typeface="Consolas"/>
                </a:rPr>
                <a:t>        this</a:t>
              </a:r>
              <a:r>
                <a:rPr lang="en-US" altLang="ko-KR">
                  <a:latin typeface="Consolas"/>
                </a:rPr>
                <a:t>.</a:t>
              </a:r>
              <a:r>
                <a:rPr lang="en-US" altLang="ko-KR">
                  <a:solidFill>
                    <a:srgbClr val="0000C0"/>
                  </a:solidFill>
                  <a:latin typeface="Consolas"/>
                </a:rPr>
                <a:t>id</a:t>
              </a:r>
              <a:r>
                <a:rPr lang="en-US" altLang="ko-KR">
                  <a:latin typeface="Consolas"/>
                </a:rPr>
                <a:t> = </a:t>
              </a:r>
              <a:r>
                <a:rPr lang="en-US" altLang="ko-KR">
                  <a:solidFill>
                    <a:srgbClr val="6A3E3E"/>
                  </a:solidFill>
                  <a:latin typeface="Consolas"/>
                </a:rPr>
                <a:t>id</a:t>
              </a:r>
              <a:r>
                <a:rPr lang="en-US" altLang="ko-KR">
                  <a:latin typeface="Consolas"/>
                </a:rPr>
                <a:t>;</a:t>
              </a:r>
            </a:p>
            <a:p>
              <a:r>
                <a:rPr lang="en-US" altLang="ko-KR">
                  <a:solidFill>
                    <a:srgbClr val="7F0055"/>
                  </a:solidFill>
                  <a:latin typeface="Consolas"/>
                </a:rPr>
                <a:t>        this</a:t>
              </a:r>
              <a:r>
                <a:rPr lang="en-US" altLang="ko-KR">
                  <a:latin typeface="Consolas"/>
                </a:rPr>
                <a:t>.</a:t>
              </a:r>
              <a:r>
                <a:rPr lang="en-US" altLang="ko-KR">
                  <a:solidFill>
                    <a:srgbClr val="0000C0"/>
                  </a:solidFill>
                  <a:latin typeface="Consolas"/>
                </a:rPr>
                <a:t>title</a:t>
              </a:r>
              <a:r>
                <a:rPr lang="en-US" altLang="ko-KR">
                  <a:latin typeface="Consolas"/>
                </a:rPr>
                <a:t> = </a:t>
              </a:r>
              <a:r>
                <a:rPr lang="en-US" altLang="ko-KR">
                  <a:solidFill>
                    <a:srgbClr val="6A3E3E"/>
                  </a:solidFill>
                  <a:latin typeface="Consolas"/>
                </a:rPr>
                <a:t>title</a:t>
              </a:r>
              <a:r>
                <a:rPr lang="en-US" altLang="ko-KR">
                  <a:latin typeface="Consolas"/>
                </a:rPr>
                <a:t>;</a:t>
              </a:r>
            </a:p>
            <a:p>
              <a:r>
                <a:rPr lang="en-US" altLang="ko-KR">
                  <a:solidFill>
                    <a:srgbClr val="7F0055"/>
                  </a:solidFill>
                  <a:latin typeface="Consolas"/>
                </a:rPr>
                <a:t>        this</a:t>
              </a:r>
              <a:r>
                <a:rPr lang="en-US" altLang="ko-KR">
                  <a:latin typeface="Consolas"/>
                </a:rPr>
                <a:t>.</a:t>
              </a:r>
              <a:r>
                <a:rPr lang="en-US" altLang="ko-KR">
                  <a:solidFill>
                    <a:srgbClr val="0000C0"/>
                  </a:solidFill>
                  <a:latin typeface="Consolas"/>
                </a:rPr>
                <a:t>contents</a:t>
              </a:r>
              <a:r>
                <a:rPr lang="en-US" altLang="ko-KR">
                  <a:latin typeface="Consolas"/>
                </a:rPr>
                <a:t> = </a:t>
              </a:r>
              <a:r>
                <a:rPr lang="en-US" altLang="ko-KR">
                  <a:solidFill>
                    <a:srgbClr val="6A3E3E"/>
                  </a:solidFill>
                  <a:latin typeface="Consolas"/>
                </a:rPr>
                <a:t>contents</a:t>
              </a:r>
              <a:r>
                <a:rPr lang="en-US" altLang="ko-KR">
                  <a:latin typeface="Consolas"/>
                </a:rPr>
                <a:t>;</a:t>
              </a:r>
            </a:p>
            <a:p>
              <a:r>
                <a:rPr lang="en-US" altLang="ko-KR">
                  <a:latin typeface="Consolas"/>
                </a:rPr>
                <a:t>    }</a:t>
              </a:r>
            </a:p>
            <a:p>
              <a:r>
                <a:rPr lang="en-US" altLang="ko-KR">
                  <a:latin typeface="Consolas"/>
                </a:rPr>
                <a:t>}</a:t>
              </a:r>
            </a:p>
          </p:txBody>
        </p:sp>
        <p:pic>
          <p:nvPicPr>
            <p:cNvPr id="10" name="Picture 2" descr="C:\Users\ericjhyoon\AppData\Local\Microsoft\Windows\Temporary Internet Files\Content.IE5\FCE3WTH6\excel[1].png">
              <a:extLst>
                <a:ext uri="{FF2B5EF4-FFF2-40B4-BE49-F238E27FC236}">
                  <a16:creationId xmlns:a16="http://schemas.microsoft.com/office/drawing/2014/main" id="{A70DC896-6FEF-4D12-989C-3339C117DD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2990" y="2924930"/>
              <a:ext cx="720200" cy="72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ericjhyoon\AppData\Local\Microsoft\Windows\Temporary Internet Files\Content.IE5\9TIIYG4Q\pdf_icon[1].png">
              <a:extLst>
                <a:ext uri="{FF2B5EF4-FFF2-40B4-BE49-F238E27FC236}">
                  <a16:creationId xmlns:a16="http://schemas.microsoft.com/office/drawing/2014/main" id="{1DEA8B6F-15D5-4FAA-88F3-FD2F92B338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2990" y="4005080"/>
              <a:ext cx="720100" cy="72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ericjhyoon\AppData\Local\Microsoft\Windows\Temporary Internet Files\Content.IE5\RPBWQMQB\im[1].html_o=5574157">
              <a:extLst>
                <a:ext uri="{FF2B5EF4-FFF2-40B4-BE49-F238E27FC236}">
                  <a16:creationId xmlns:a16="http://schemas.microsoft.com/office/drawing/2014/main" id="{9AD8BD68-FA32-4767-BFB7-C0623E4D89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770" y="4149100"/>
              <a:ext cx="720100" cy="54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5" descr="C:\Users\ericjhyoon\AppData\Local\Microsoft\Windows\Temporary Internet Files\Content.IE5\3S9FJLWK\json[1].jpg">
              <a:extLst>
                <a:ext uri="{FF2B5EF4-FFF2-40B4-BE49-F238E27FC236}">
                  <a16:creationId xmlns:a16="http://schemas.microsoft.com/office/drawing/2014/main" id="{7CB9FEEE-F4F0-4D67-B1C7-ACC390DE0E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770" y="2924930"/>
              <a:ext cx="720100" cy="748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오른쪽 화살표 10">
              <a:extLst>
                <a:ext uri="{FF2B5EF4-FFF2-40B4-BE49-F238E27FC236}">
                  <a16:creationId xmlns:a16="http://schemas.microsoft.com/office/drawing/2014/main" id="{C2071069-9BDC-4352-A999-62F151AE7045}"/>
                </a:ext>
              </a:extLst>
            </p:cNvPr>
            <p:cNvSpPr/>
            <p:nvPr/>
          </p:nvSpPr>
          <p:spPr bwMode="auto">
            <a:xfrm>
              <a:off x="6352615" y="3429000"/>
              <a:ext cx="324045" cy="64809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endParaRPr lang="ko-KR" altLang="en-US">
                <a:latin typeface="Optima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322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뷰 </a:t>
            </a:r>
            <a:r>
              <a:rPr lang="en-US" altLang="ko-KR" dirty="0"/>
              <a:t>(2/6)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뷰와 컨트롤러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346898"/>
          </a:xfrm>
        </p:spPr>
        <p:txBody>
          <a:bodyPr/>
          <a:lstStyle/>
          <a:p>
            <a:r>
              <a:rPr lang="en-US" altLang="ko-KR" dirty="0"/>
              <a:t>MVC</a:t>
            </a:r>
            <a:r>
              <a:rPr lang="ko-KR" altLang="en-US" dirty="0"/>
              <a:t>에서는 뷰와 컨트롤러가 어떻게 연결되는지에 대한 이해가 필요하다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컨트롤러가 처리 후 돌아갈 뷰를 지정해주었다면</a:t>
            </a:r>
            <a:r>
              <a:rPr lang="en-US" altLang="ko-KR" dirty="0"/>
              <a:t> </a:t>
            </a:r>
            <a:r>
              <a:rPr lang="en-US" altLang="ko-KR" dirty="0" err="1"/>
              <a:t>DispatcherServlet</a:t>
            </a:r>
            <a:r>
              <a:rPr lang="ko-KR" altLang="en-US" dirty="0"/>
              <a:t>은 해당 뷰에 처리를 요청한다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명확히 뷰 객체를 지정하지 않고</a:t>
            </a:r>
            <a:r>
              <a:rPr lang="en-US" altLang="ko-KR" dirty="0"/>
              <a:t>, </a:t>
            </a:r>
            <a:r>
              <a:rPr lang="ko-KR" altLang="en-US" dirty="0"/>
              <a:t>뷰 이름만 알려주어도 </a:t>
            </a:r>
            <a:r>
              <a:rPr lang="en-US" altLang="ko-KR" dirty="0" err="1"/>
              <a:t>ViewResolver</a:t>
            </a:r>
            <a:r>
              <a:rPr lang="ko-KR" altLang="en-US" dirty="0"/>
              <a:t>를 통해 뷰 객체를 생성할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어떠한 뷰 정보도 알려주지 않을 때</a:t>
            </a:r>
            <a:r>
              <a:rPr lang="en-US" altLang="ko-KR" dirty="0"/>
              <a:t>, </a:t>
            </a:r>
            <a:r>
              <a:rPr lang="en-US" altLang="ko-KR" dirty="0" err="1"/>
              <a:t>DefaultRequestToViewNameTranslator</a:t>
            </a:r>
            <a:r>
              <a:rPr lang="ko-KR" altLang="en-US" dirty="0"/>
              <a:t>를 통해 뷰 이름을 설정할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17071DC-3D9E-46C7-B702-D61E20187EBE}"/>
              </a:ext>
            </a:extLst>
          </p:cNvPr>
          <p:cNvGrpSpPr/>
          <p:nvPr/>
        </p:nvGrpSpPr>
        <p:grpSpPr>
          <a:xfrm>
            <a:off x="3076160" y="2305767"/>
            <a:ext cx="4896680" cy="2663720"/>
            <a:chOff x="3076160" y="2349500"/>
            <a:chExt cx="4896680" cy="266372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23F9004-FB04-4F85-94A7-E3C33EC3F7A3}"/>
                </a:ext>
              </a:extLst>
            </p:cNvPr>
            <p:cNvSpPr/>
            <p:nvPr/>
          </p:nvSpPr>
          <p:spPr bwMode="auto">
            <a:xfrm>
              <a:off x="3076160" y="2349500"/>
              <a:ext cx="4896680" cy="2663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cxnSp>
          <p:nvCxnSpPr>
            <p:cNvPr id="13" name="직선 화살표 연결선 33">
              <a:extLst>
                <a:ext uri="{FF2B5EF4-FFF2-40B4-BE49-F238E27FC236}">
                  <a16:creationId xmlns:a16="http://schemas.microsoft.com/office/drawing/2014/main" id="{9829B23F-07F6-4939-A894-ECF78D6B57B8}"/>
                </a:ext>
              </a:extLst>
            </p:cNvPr>
            <p:cNvCxnSpPr>
              <a:stCxn id="24" idx="3"/>
              <a:endCxn id="18" idx="3"/>
            </p:cNvCxnSpPr>
            <p:nvPr/>
          </p:nvCxnSpPr>
          <p:spPr bwMode="auto">
            <a:xfrm flipH="1">
              <a:off x="6776682" y="3398809"/>
              <a:ext cx="11719" cy="576080"/>
            </a:xfrm>
            <a:prstGeom prst="bentConnector3">
              <a:avLst>
                <a:gd name="adj1" fmla="val -1950678"/>
              </a:avLst>
            </a:prstGeom>
            <a:gradFill rotWithShape="1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E2BF137A-2DCD-4017-B2FA-592B57F7D6B1}"/>
                </a:ext>
              </a:extLst>
            </p:cNvPr>
            <p:cNvSpPr/>
            <p:nvPr/>
          </p:nvSpPr>
          <p:spPr bwMode="auto">
            <a:xfrm>
              <a:off x="5492221" y="3758859"/>
              <a:ext cx="1284461" cy="43206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635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B0A3DDC-EBE9-441D-A91B-E613FB13873E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 bwMode="auto">
            <a:xfrm>
              <a:off x="4700111" y="3398809"/>
              <a:ext cx="792110" cy="0"/>
            </a:xfrm>
            <a:prstGeom prst="straightConnector1">
              <a:avLst/>
            </a:prstGeom>
            <a:gradFill rotWithShape="1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20" name="모서리가 둥근 직사각형 6">
              <a:extLst>
                <a:ext uri="{FF2B5EF4-FFF2-40B4-BE49-F238E27FC236}">
                  <a16:creationId xmlns:a16="http://schemas.microsoft.com/office/drawing/2014/main" id="{36865C0F-E62E-4C43-8798-8297E2CCCD5F}"/>
                </a:ext>
              </a:extLst>
            </p:cNvPr>
            <p:cNvSpPr/>
            <p:nvPr/>
          </p:nvSpPr>
          <p:spPr bwMode="auto">
            <a:xfrm>
              <a:off x="3436210" y="2606699"/>
              <a:ext cx="1263901" cy="2160300"/>
            </a:xfrm>
            <a:prstGeom prst="roundRect">
              <a:avLst>
                <a:gd name="adj" fmla="val 6332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dirty="0">
                  <a:solidFill>
                    <a:schemeClr val="tx1"/>
                  </a:solidFill>
                </a:rPr>
                <a:t>Dispatcher</a:t>
              </a:r>
            </a:p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dirty="0">
                  <a:solidFill>
                    <a:schemeClr val="tx1"/>
                  </a:solidFill>
                </a:rPr>
                <a:t>Servlet</a:t>
              </a:r>
              <a:endParaRPr lang="ko-KR" altLang="en-US" b="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3DA5A3E-1828-4977-94EA-5B71AF5F940A}"/>
                </a:ext>
              </a:extLst>
            </p:cNvPr>
            <p:cNvCxnSpPr>
              <a:stCxn id="22" idx="1"/>
              <a:endCxn id="30" idx="3"/>
            </p:cNvCxnSpPr>
            <p:nvPr/>
          </p:nvCxnSpPr>
          <p:spPr bwMode="auto">
            <a:xfrm flipH="1">
              <a:off x="4700111" y="2822729"/>
              <a:ext cx="792110" cy="0"/>
            </a:xfrm>
            <a:prstGeom prst="straightConnector1">
              <a:avLst/>
            </a:prstGeom>
            <a:gradFill rotWithShape="1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22" name="모서리가 둥근 직사각형 8">
              <a:extLst>
                <a:ext uri="{FF2B5EF4-FFF2-40B4-BE49-F238E27FC236}">
                  <a16:creationId xmlns:a16="http://schemas.microsoft.com/office/drawing/2014/main" id="{89E6DDCF-9661-446F-B341-0387DC46B233}"/>
                </a:ext>
              </a:extLst>
            </p:cNvPr>
            <p:cNvSpPr/>
            <p:nvPr/>
          </p:nvSpPr>
          <p:spPr bwMode="auto">
            <a:xfrm>
              <a:off x="5492221" y="2606699"/>
              <a:ext cx="1296180" cy="43206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dirty="0">
                  <a:solidFill>
                    <a:schemeClr val="tx1"/>
                  </a:solidFill>
                </a:rPr>
                <a:t>Controller</a:t>
              </a:r>
              <a:endParaRPr lang="ko-KR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196CCDE-C5ED-4F07-90E8-D4E62D18F795}"/>
                </a:ext>
              </a:extLst>
            </p:cNvPr>
            <p:cNvSpPr/>
            <p:nvPr/>
          </p:nvSpPr>
          <p:spPr>
            <a:xfrm>
              <a:off x="4804400" y="2822729"/>
              <a:ext cx="52770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0" i="1" dirty="0" err="1">
                  <a:solidFill>
                    <a:schemeClr val="tx1"/>
                  </a:solidFill>
                </a:rPr>
                <a:t>뷰</a:t>
              </a:r>
              <a:r>
                <a:rPr lang="ko-KR" altLang="en-US" sz="1000" b="0" i="1" dirty="0">
                  <a:solidFill>
                    <a:schemeClr val="tx1"/>
                  </a:solidFill>
                </a:rPr>
                <a:t> 정보</a:t>
              </a:r>
              <a:endParaRPr lang="ko-KR" altLang="en-US" sz="1000" i="1" dirty="0"/>
            </a:p>
          </p:txBody>
        </p:sp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E7536080-974B-4D92-9D2E-AA9679F021B7}"/>
                </a:ext>
              </a:extLst>
            </p:cNvPr>
            <p:cNvSpPr/>
            <p:nvPr/>
          </p:nvSpPr>
          <p:spPr bwMode="auto">
            <a:xfrm>
              <a:off x="5492221" y="3182779"/>
              <a:ext cx="1296180" cy="43206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en-US" altLang="ko-KR" b="0" dirty="0" err="1">
                  <a:solidFill>
                    <a:schemeClr val="tx1"/>
                  </a:solidFill>
                </a:rPr>
                <a:t>ViewResolver</a:t>
              </a:r>
              <a:endParaRPr lang="ko-KR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1D225E4-A552-448F-BA47-FB20857C4857}"/>
                </a:ext>
              </a:extLst>
            </p:cNvPr>
            <p:cNvSpPr/>
            <p:nvPr/>
          </p:nvSpPr>
          <p:spPr>
            <a:xfrm>
              <a:off x="4822834" y="3398809"/>
              <a:ext cx="52770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0" i="1" dirty="0" err="1">
                  <a:solidFill>
                    <a:schemeClr val="tx1"/>
                  </a:solidFill>
                </a:rPr>
                <a:t>뷰</a:t>
              </a:r>
              <a:r>
                <a:rPr lang="ko-KR" altLang="en-US" sz="1000" b="0" i="1" dirty="0">
                  <a:solidFill>
                    <a:schemeClr val="tx1"/>
                  </a:solidFill>
                </a:rPr>
                <a:t> 정보</a:t>
              </a:r>
              <a:endParaRPr lang="ko-KR" altLang="en-US" sz="1000" i="1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7E4834E-9FFD-49D2-8F24-32FB876E8589}"/>
                </a:ext>
              </a:extLst>
            </p:cNvPr>
            <p:cNvSpPr/>
            <p:nvPr/>
          </p:nvSpPr>
          <p:spPr>
            <a:xfrm>
              <a:off x="7004431" y="3470819"/>
              <a:ext cx="83548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0" i="1" dirty="0" err="1">
                  <a:solidFill>
                    <a:schemeClr val="tx1"/>
                  </a:solidFill>
                </a:rPr>
                <a:t>뷰</a:t>
              </a:r>
              <a:r>
                <a:rPr lang="ko-KR" altLang="en-US" sz="1000" b="0" i="1" dirty="0">
                  <a:solidFill>
                    <a:schemeClr val="tx1"/>
                  </a:solidFill>
                </a:rPr>
                <a:t> 객체를 </a:t>
              </a:r>
              <a:endParaRPr lang="en-US" altLang="ko-KR" sz="1000" b="0" i="1" dirty="0">
                <a:solidFill>
                  <a:schemeClr val="tx1"/>
                </a:solidFill>
              </a:endParaRPr>
            </a:p>
            <a:p>
              <a:r>
                <a:rPr lang="ko-KR" altLang="en-US" sz="1000" b="0" i="1" dirty="0">
                  <a:solidFill>
                    <a:schemeClr val="tx1"/>
                  </a:solidFill>
                </a:rPr>
                <a:t>생성하여 반환</a:t>
              </a:r>
              <a:endParaRPr lang="ko-KR" altLang="en-US" sz="1000" i="1" dirty="0"/>
            </a:p>
          </p:txBody>
        </p:sp>
        <p:cxnSp>
          <p:nvCxnSpPr>
            <p:cNvPr id="27" name="직선 화살표 연결선 33">
              <a:extLst>
                <a:ext uri="{FF2B5EF4-FFF2-40B4-BE49-F238E27FC236}">
                  <a16:creationId xmlns:a16="http://schemas.microsoft.com/office/drawing/2014/main" id="{F6397616-8797-4D9A-8B8E-6FF00D6A012D}"/>
                </a:ext>
              </a:extLst>
            </p:cNvPr>
            <p:cNvCxnSpPr>
              <a:stCxn id="37" idx="3"/>
              <a:endCxn id="18" idx="2"/>
            </p:cNvCxnSpPr>
            <p:nvPr/>
          </p:nvCxnSpPr>
          <p:spPr bwMode="auto">
            <a:xfrm flipV="1">
              <a:off x="4700111" y="4190919"/>
              <a:ext cx="1434341" cy="360050"/>
            </a:xfrm>
            <a:prstGeom prst="bentConnector2">
              <a:avLst/>
            </a:prstGeom>
            <a:gradFill rotWithShape="1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FA7D91-CCCE-4AE5-A27D-8181D04BB314}"/>
                </a:ext>
              </a:extLst>
            </p:cNvPr>
            <p:cNvSpPr/>
            <p:nvPr/>
          </p:nvSpPr>
          <p:spPr>
            <a:xfrm>
              <a:off x="5060161" y="4550969"/>
              <a:ext cx="63030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0" i="1" dirty="0"/>
                <a:t>처리 요청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37BC4D6-2637-4B7C-AB3A-169F578366F7}"/>
                </a:ext>
              </a:extLst>
            </p:cNvPr>
            <p:cNvSpPr/>
            <p:nvPr/>
          </p:nvSpPr>
          <p:spPr>
            <a:xfrm>
              <a:off x="4772121" y="3974889"/>
              <a:ext cx="63030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0" i="1" dirty="0"/>
                <a:t>결과 반환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BBA1800-A9B5-419A-AE16-561E24648756}"/>
                </a:ext>
              </a:extLst>
            </p:cNvPr>
            <p:cNvSpPr/>
            <p:nvPr/>
          </p:nvSpPr>
          <p:spPr bwMode="auto">
            <a:xfrm>
              <a:off x="4628101" y="2678709"/>
              <a:ext cx="72010" cy="2880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03E5D6D-790A-4182-8481-F03D30BE881B}"/>
                </a:ext>
              </a:extLst>
            </p:cNvPr>
            <p:cNvSpPr/>
            <p:nvPr/>
          </p:nvSpPr>
          <p:spPr bwMode="auto">
            <a:xfrm>
              <a:off x="5492221" y="2678709"/>
              <a:ext cx="72010" cy="2880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F00D69F-2072-45A1-B73E-7C8BCD46EBAE}"/>
                </a:ext>
              </a:extLst>
            </p:cNvPr>
            <p:cNvSpPr/>
            <p:nvPr/>
          </p:nvSpPr>
          <p:spPr bwMode="auto">
            <a:xfrm>
              <a:off x="4628101" y="3254789"/>
              <a:ext cx="72010" cy="2880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707CA9C-294C-4081-964B-080B68FBB00B}"/>
                </a:ext>
              </a:extLst>
            </p:cNvPr>
            <p:cNvSpPr/>
            <p:nvPr/>
          </p:nvSpPr>
          <p:spPr bwMode="auto">
            <a:xfrm>
              <a:off x="5492221" y="3254789"/>
              <a:ext cx="72010" cy="2880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91C5677-CF4A-42BB-80C7-ECF906DDFE2E}"/>
                </a:ext>
              </a:extLst>
            </p:cNvPr>
            <p:cNvCxnSpPr>
              <a:endCxn id="35" idx="3"/>
            </p:cNvCxnSpPr>
            <p:nvPr/>
          </p:nvCxnSpPr>
          <p:spPr bwMode="auto">
            <a:xfrm flipH="1">
              <a:off x="4700111" y="3974889"/>
              <a:ext cx="792110" cy="0"/>
            </a:xfrm>
            <a:prstGeom prst="straightConnector1">
              <a:avLst/>
            </a:prstGeom>
            <a:gradFill rotWithShape="1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393BC8B-D7B4-4272-B472-6DD418FCA8B9}"/>
                </a:ext>
              </a:extLst>
            </p:cNvPr>
            <p:cNvSpPr/>
            <p:nvPr/>
          </p:nvSpPr>
          <p:spPr bwMode="auto">
            <a:xfrm>
              <a:off x="4628101" y="3830869"/>
              <a:ext cx="72010" cy="2880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8564E72-98AF-4279-99A3-75651710F805}"/>
                </a:ext>
              </a:extLst>
            </p:cNvPr>
            <p:cNvSpPr/>
            <p:nvPr/>
          </p:nvSpPr>
          <p:spPr bwMode="auto">
            <a:xfrm>
              <a:off x="5492221" y="3830869"/>
              <a:ext cx="72010" cy="2880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42E1AFF-6290-4F5B-9232-E0DE7C808EA5}"/>
                </a:ext>
              </a:extLst>
            </p:cNvPr>
            <p:cNvSpPr/>
            <p:nvPr/>
          </p:nvSpPr>
          <p:spPr bwMode="auto">
            <a:xfrm>
              <a:off x="4628101" y="4406949"/>
              <a:ext cx="72010" cy="2880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9781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뷰 </a:t>
            </a:r>
            <a:r>
              <a:rPr lang="en-US" altLang="ko-KR" dirty="0"/>
              <a:t>(3/6) – </a:t>
            </a:r>
            <a:r>
              <a:rPr lang="ko-KR" altLang="en-US" dirty="0"/>
              <a:t>뷰 지정방법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346898"/>
          </a:xfrm>
        </p:spPr>
        <p:txBody>
          <a:bodyPr/>
          <a:lstStyle/>
          <a:p>
            <a:r>
              <a:rPr lang="ko-KR" altLang="en-US" dirty="0"/>
              <a:t>뷰를 지정하는 방법에는 컨트롤러가 명시적으로 </a:t>
            </a:r>
            <a:r>
              <a:rPr lang="ko-KR" altLang="en-US" dirty="0" err="1"/>
              <a:t>리턴하는</a:t>
            </a:r>
            <a:r>
              <a:rPr lang="ko-KR" altLang="en-US" dirty="0"/>
              <a:t> 방법과</a:t>
            </a:r>
            <a:r>
              <a:rPr lang="en-US" altLang="ko-KR" dirty="0"/>
              <a:t>, </a:t>
            </a:r>
            <a:r>
              <a:rPr lang="ko-KR" altLang="en-US" dirty="0"/>
              <a:t> 설정에 의해 자동으로 지정하는 </a:t>
            </a:r>
            <a:r>
              <a:rPr lang="en-US" altLang="ko-KR" dirty="0"/>
              <a:t>2</a:t>
            </a:r>
            <a:r>
              <a:rPr lang="ko-KR" altLang="en-US" dirty="0"/>
              <a:t>가지 방법이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번째는 컨트롤러가 </a:t>
            </a:r>
            <a:r>
              <a:rPr lang="en-US" altLang="ko-KR" dirty="0" err="1"/>
              <a:t>ModelAndView</a:t>
            </a:r>
            <a:r>
              <a:rPr lang="ko-KR" altLang="en-US" dirty="0"/>
              <a:t>나 </a:t>
            </a:r>
            <a:r>
              <a:rPr lang="en-US" altLang="ko-KR" dirty="0"/>
              <a:t>View </a:t>
            </a:r>
            <a:r>
              <a:rPr lang="ko-KR" altLang="en-US" dirty="0"/>
              <a:t>객체에 뷰 이름을 설정하거나</a:t>
            </a:r>
            <a:r>
              <a:rPr lang="en-US" altLang="ko-KR" dirty="0"/>
              <a:t>, </a:t>
            </a:r>
            <a:r>
              <a:rPr lang="ko-KR" altLang="en-US" dirty="0"/>
              <a:t>문자열로 뷰 이름을 반환하는 방법이다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번째는 컨트롤러가 </a:t>
            </a:r>
            <a:r>
              <a:rPr lang="en-US" altLang="ko-KR" dirty="0"/>
              <a:t>Model, Map, void</a:t>
            </a:r>
            <a:r>
              <a:rPr lang="ko-KR" altLang="en-US" dirty="0"/>
              <a:t>를 </a:t>
            </a:r>
            <a:r>
              <a:rPr lang="ko-KR" altLang="en-US" dirty="0" err="1"/>
              <a:t>리턴하는</a:t>
            </a:r>
            <a:r>
              <a:rPr lang="ko-KR" altLang="en-US" dirty="0"/>
              <a:t> 경우</a:t>
            </a:r>
            <a:r>
              <a:rPr lang="en-US" altLang="ko-KR" dirty="0"/>
              <a:t>, </a:t>
            </a:r>
            <a:r>
              <a:rPr lang="ko-KR" altLang="en-US" dirty="0"/>
              <a:t>설정에 의해 자동으로 뷰를 지정하는 방법이다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뷰가 지정되지 않으면 </a:t>
            </a:r>
            <a:r>
              <a:rPr lang="en-US" altLang="ko-KR" dirty="0" err="1"/>
              <a:t>RequestToViewNameTranslator</a:t>
            </a:r>
            <a:r>
              <a:rPr lang="ko-KR" altLang="en-US" dirty="0"/>
              <a:t>는 요청 </a:t>
            </a:r>
            <a:r>
              <a:rPr lang="en-US" altLang="ko-KR" dirty="0"/>
              <a:t>URI</a:t>
            </a:r>
            <a:r>
              <a:rPr lang="ko-KR" altLang="en-US" dirty="0"/>
              <a:t>로 부터 뷰 이름을 지정한다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A08D7E-215D-40C6-82BE-ED3616AE268C}"/>
              </a:ext>
            </a:extLst>
          </p:cNvPr>
          <p:cNvGrpSpPr/>
          <p:nvPr/>
        </p:nvGrpSpPr>
        <p:grpSpPr>
          <a:xfrm>
            <a:off x="1203900" y="2305767"/>
            <a:ext cx="8641200" cy="4032560"/>
            <a:chOff x="1131890" y="2348850"/>
            <a:chExt cx="8641200" cy="403256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1DD8013-A76A-4819-8EB9-C09E63CB7BD2}"/>
                </a:ext>
              </a:extLst>
            </p:cNvPr>
            <p:cNvSpPr/>
            <p:nvPr/>
          </p:nvSpPr>
          <p:spPr bwMode="auto">
            <a:xfrm>
              <a:off x="1131890" y="2564880"/>
              <a:ext cx="4248590" cy="1584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r>
                <a:rPr lang="en-US" altLang="ko-KR" dirty="0">
                  <a:solidFill>
                    <a:srgbClr val="646464"/>
                  </a:solidFill>
                  <a:latin typeface="Consolas"/>
                </a:rPr>
                <a:t>@Controller</a:t>
              </a:r>
            </a:p>
            <a:p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class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 err="1">
                  <a:latin typeface="Consolas"/>
                </a:rPr>
                <a:t>BoardController</a:t>
              </a:r>
              <a:r>
                <a:rPr lang="en-US" altLang="ko-KR" dirty="0">
                  <a:latin typeface="Consolas"/>
                </a:rPr>
                <a:t> {</a:t>
              </a:r>
            </a:p>
            <a:p>
              <a:endParaRPr lang="ko-KR" altLang="en-US" dirty="0">
                <a:latin typeface="Consolas"/>
              </a:endParaRPr>
            </a:p>
            <a:p>
              <a:r>
                <a:rPr lang="en-US" altLang="ko-KR" dirty="0">
                  <a:latin typeface="Consolas"/>
                </a:rPr>
                <a:t>    </a:t>
              </a:r>
              <a:r>
                <a:rPr lang="en-US" altLang="ko-KR" dirty="0">
                  <a:solidFill>
                    <a:srgbClr val="646464"/>
                  </a:solidFill>
                  <a:latin typeface="Consolas"/>
                </a:rPr>
                <a:t>@</a:t>
              </a:r>
              <a:r>
                <a:rPr lang="en-US" altLang="ko-KR" dirty="0" err="1">
                  <a:solidFill>
                    <a:srgbClr val="646464"/>
                  </a:solidFill>
                  <a:latin typeface="Consolas"/>
                </a:rPr>
                <a:t>RequestMapping</a:t>
              </a:r>
              <a:r>
                <a:rPr lang="en-US" altLang="ko-KR" dirty="0">
                  <a:latin typeface="Consolas"/>
                </a:rPr>
                <a:t>(</a:t>
              </a:r>
              <a:r>
                <a:rPr lang="en-US" altLang="ko-KR" dirty="0">
                  <a:solidFill>
                    <a:srgbClr val="2A00FF"/>
                  </a:solidFill>
                  <a:latin typeface="Consolas"/>
                </a:rPr>
                <a:t>"/board"</a:t>
              </a:r>
              <a:r>
                <a:rPr lang="en-US" altLang="ko-KR" dirty="0">
                  <a:latin typeface="Consolas"/>
                </a:rPr>
                <a:t>)</a:t>
              </a:r>
            </a:p>
            <a:p>
              <a:r>
                <a:rPr lang="en-US" altLang="ko-KR" dirty="0">
                  <a:latin typeface="Consolas"/>
                </a:rPr>
                <a:t>   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 err="1">
                  <a:latin typeface="Consolas"/>
                </a:rPr>
                <a:t>ModelAndView</a:t>
              </a:r>
              <a:r>
                <a:rPr lang="en-US" altLang="ko-KR" dirty="0">
                  <a:latin typeface="Consolas"/>
                </a:rPr>
                <a:t> list() {</a:t>
              </a:r>
            </a:p>
            <a:p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        return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new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 err="1">
                  <a:latin typeface="Consolas"/>
                </a:rPr>
                <a:t>ModelAndView</a:t>
              </a:r>
              <a:r>
                <a:rPr lang="en-US" altLang="ko-KR" dirty="0">
                  <a:latin typeface="Consolas"/>
                </a:rPr>
                <a:t>(</a:t>
              </a:r>
              <a:r>
                <a:rPr lang="en-US" altLang="ko-KR" dirty="0">
                  <a:solidFill>
                    <a:srgbClr val="2A00FF"/>
                  </a:solidFill>
                  <a:latin typeface="Consolas"/>
                </a:rPr>
                <a:t>"board"</a:t>
              </a:r>
              <a:r>
                <a:rPr lang="en-US" altLang="ko-KR" dirty="0">
                  <a:latin typeface="Consolas"/>
                </a:rPr>
                <a:t>);</a:t>
              </a:r>
            </a:p>
            <a:p>
              <a:r>
                <a:rPr lang="ko-KR" altLang="en-US" dirty="0">
                  <a:latin typeface="Consolas"/>
                </a:rPr>
                <a:t>    </a:t>
              </a:r>
              <a:r>
                <a:rPr lang="en-US" altLang="ko-KR" dirty="0">
                  <a:latin typeface="Consolas"/>
                </a:rPr>
                <a:t>}</a:t>
              </a:r>
            </a:p>
            <a:p>
              <a:r>
                <a:rPr lang="en-US" altLang="ko-KR" dirty="0">
                  <a:latin typeface="Consolas"/>
                </a:rPr>
                <a:t>}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222FC99-06BD-475B-ADCF-CD6A8A810AE3}"/>
                </a:ext>
              </a:extLst>
            </p:cNvPr>
            <p:cNvSpPr/>
            <p:nvPr/>
          </p:nvSpPr>
          <p:spPr bwMode="auto">
            <a:xfrm>
              <a:off x="5524500" y="2564880"/>
              <a:ext cx="4247990" cy="1584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r>
                <a:rPr lang="en-US" altLang="ko-KR" dirty="0">
                  <a:solidFill>
                    <a:srgbClr val="646464"/>
                  </a:solidFill>
                  <a:latin typeface="Consolas"/>
                </a:rPr>
                <a:t>@Controller</a:t>
              </a:r>
            </a:p>
            <a:p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class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 err="1">
                  <a:latin typeface="Consolas"/>
                </a:rPr>
                <a:t>BoardController</a:t>
              </a:r>
              <a:r>
                <a:rPr lang="en-US" altLang="ko-KR" dirty="0">
                  <a:latin typeface="Consolas"/>
                </a:rPr>
                <a:t> {</a:t>
              </a:r>
            </a:p>
            <a:p>
              <a:endParaRPr lang="ko-KR" altLang="en-US" dirty="0">
                <a:latin typeface="Consolas"/>
              </a:endParaRPr>
            </a:p>
            <a:p>
              <a:r>
                <a:rPr lang="en-US" altLang="ko-KR" dirty="0">
                  <a:latin typeface="Consolas"/>
                </a:rPr>
                <a:t>    </a:t>
              </a:r>
              <a:r>
                <a:rPr lang="en-US" altLang="ko-KR" dirty="0">
                  <a:solidFill>
                    <a:srgbClr val="646464"/>
                  </a:solidFill>
                  <a:latin typeface="Consolas"/>
                </a:rPr>
                <a:t>@RequestMapping</a:t>
              </a:r>
              <a:r>
                <a:rPr lang="en-US" altLang="ko-KR" dirty="0">
                  <a:latin typeface="Consolas"/>
                </a:rPr>
                <a:t>(</a:t>
              </a:r>
              <a:r>
                <a:rPr lang="en-US" altLang="ko-KR" dirty="0">
                  <a:solidFill>
                    <a:srgbClr val="2A00FF"/>
                  </a:solidFill>
                  <a:latin typeface="Consolas"/>
                </a:rPr>
                <a:t>"/board"</a:t>
              </a:r>
              <a:r>
                <a:rPr lang="en-US" altLang="ko-KR" dirty="0">
                  <a:latin typeface="Consolas"/>
                </a:rPr>
                <a:t>)</a:t>
              </a:r>
            </a:p>
            <a:p>
              <a:r>
                <a:rPr lang="en-US" altLang="ko-KR" dirty="0">
                  <a:latin typeface="Consolas"/>
                </a:rPr>
                <a:t>   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ko-KR" dirty="0">
                  <a:latin typeface="Consolas"/>
                </a:rPr>
                <a:t> String list() {</a:t>
              </a:r>
            </a:p>
            <a:p>
              <a:r>
                <a:rPr lang="en-US" altLang="ko-KR" dirty="0">
                  <a:latin typeface="Consolas"/>
                </a:rPr>
                <a:t>       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return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>
                  <a:solidFill>
                    <a:srgbClr val="2A00FF"/>
                  </a:solidFill>
                  <a:latin typeface="Consolas"/>
                </a:rPr>
                <a:t>"board"</a:t>
              </a:r>
              <a:r>
                <a:rPr lang="en-US" altLang="ko-KR" dirty="0">
                  <a:latin typeface="Consolas"/>
                </a:rPr>
                <a:t>;</a:t>
              </a:r>
            </a:p>
            <a:p>
              <a:r>
                <a:rPr lang="ko-KR" altLang="en-US" dirty="0">
                  <a:latin typeface="Consolas"/>
                </a:rPr>
                <a:t>    </a:t>
              </a:r>
              <a:r>
                <a:rPr lang="en-US" altLang="ko-KR" dirty="0">
                  <a:latin typeface="Consolas"/>
                </a:rPr>
                <a:t>}</a:t>
              </a:r>
            </a:p>
            <a:p>
              <a:r>
                <a:rPr lang="en-US" altLang="ko-KR" dirty="0">
                  <a:latin typeface="Consolas"/>
                </a:rPr>
                <a:t>}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513792D-5A2C-4D1B-BEE4-1BF2F59554EE}"/>
                </a:ext>
              </a:extLst>
            </p:cNvPr>
            <p:cNvSpPr/>
            <p:nvPr/>
          </p:nvSpPr>
          <p:spPr bwMode="auto">
            <a:xfrm>
              <a:off x="1131890" y="4437140"/>
              <a:ext cx="8641200" cy="1944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r>
                <a:rPr lang="en-US" altLang="ko-KR" dirty="0">
                  <a:solidFill>
                    <a:srgbClr val="646464"/>
                  </a:solidFill>
                  <a:latin typeface="Consolas"/>
                </a:rPr>
                <a:t>@Controller</a:t>
              </a:r>
            </a:p>
            <a:p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class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 err="1">
                  <a:latin typeface="Consolas"/>
                </a:rPr>
                <a:t>BoardController</a:t>
              </a:r>
              <a:r>
                <a:rPr lang="en-US" altLang="ko-KR" dirty="0">
                  <a:latin typeface="Consolas"/>
                </a:rPr>
                <a:t> {</a:t>
              </a:r>
            </a:p>
            <a:p>
              <a:endParaRPr lang="ko-KR" altLang="en-US" dirty="0">
                <a:latin typeface="Consolas"/>
              </a:endParaRPr>
            </a:p>
            <a:p>
              <a:r>
                <a:rPr lang="en-US" altLang="ko-KR" dirty="0">
                  <a:latin typeface="Consolas"/>
                </a:rPr>
                <a:t>    </a:t>
              </a:r>
              <a:r>
                <a:rPr lang="en-US" altLang="ko-KR" dirty="0">
                  <a:solidFill>
                    <a:srgbClr val="646464"/>
                  </a:solidFill>
                  <a:latin typeface="Consolas"/>
                </a:rPr>
                <a:t>@</a:t>
              </a:r>
              <a:r>
                <a:rPr lang="en-US" altLang="ko-KR" dirty="0" err="1">
                  <a:latin typeface="Consolas"/>
                </a:rPr>
                <a:t>RequestMapping</a:t>
              </a:r>
              <a:r>
                <a:rPr lang="en-US" altLang="ko-KR" dirty="0">
                  <a:latin typeface="Consolas"/>
                </a:rPr>
                <a:t>(</a:t>
              </a:r>
              <a:r>
                <a:rPr lang="en-US" altLang="ko-KR" dirty="0">
                  <a:solidFill>
                    <a:srgbClr val="2A00FF"/>
                  </a:solidFill>
                  <a:latin typeface="Consolas"/>
                </a:rPr>
                <a:t>"/board.do"</a:t>
              </a:r>
              <a:r>
                <a:rPr lang="en-US" altLang="ko-KR" dirty="0">
                  <a:latin typeface="Consolas"/>
                </a:rPr>
                <a:t>)</a:t>
              </a:r>
            </a:p>
            <a:p>
              <a:r>
                <a:rPr lang="en-US" altLang="ko-KR" dirty="0">
                  <a:latin typeface="Consolas"/>
                </a:rPr>
                <a:t>   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ko-KR" dirty="0">
                  <a:latin typeface="Consolas"/>
                </a:rPr>
                <a:t> Map&lt;String, Object&gt; list() {</a:t>
              </a:r>
            </a:p>
            <a:p>
              <a:r>
                <a:rPr lang="en-US" altLang="ko-KR" dirty="0">
                  <a:latin typeface="Consolas"/>
                </a:rPr>
                <a:t>        Map&lt;String, Object&gt; model =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new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 err="1">
                  <a:latin typeface="Consolas"/>
                </a:rPr>
                <a:t>HashMap</a:t>
              </a:r>
              <a:r>
                <a:rPr lang="en-US" altLang="ko-KR" dirty="0">
                  <a:latin typeface="Consolas"/>
                </a:rPr>
                <a:t>&lt;String, Object&gt;();</a:t>
              </a:r>
            </a:p>
            <a:p>
              <a:r>
                <a:rPr lang="ko-KR" altLang="en-US" dirty="0">
                  <a:latin typeface="Consolas"/>
                </a:rPr>
                <a:t>        </a:t>
              </a:r>
              <a:r>
                <a:rPr lang="en-US" altLang="ko-KR" dirty="0">
                  <a:latin typeface="Consolas"/>
                </a:rPr>
                <a:t>...</a:t>
              </a:r>
            </a:p>
            <a:p>
              <a:r>
                <a:rPr lang="en-US" altLang="ko-KR" dirty="0">
                  <a:latin typeface="Consolas"/>
                </a:rPr>
                <a:t>        </a:t>
              </a:r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return</a:t>
              </a:r>
              <a:r>
                <a:rPr lang="en-US" altLang="ko-KR" dirty="0">
                  <a:latin typeface="Consolas"/>
                </a:rPr>
                <a:t> model;</a:t>
              </a:r>
            </a:p>
            <a:p>
              <a:r>
                <a:rPr lang="ko-KR" altLang="en-US" dirty="0">
                  <a:latin typeface="Consolas"/>
                </a:rPr>
                <a:t>    </a:t>
              </a:r>
              <a:r>
                <a:rPr lang="en-US" altLang="ko-KR" dirty="0">
                  <a:latin typeface="Consolas"/>
                </a:rPr>
                <a:t>}</a:t>
              </a:r>
            </a:p>
            <a:p>
              <a:r>
                <a:rPr lang="en-US" altLang="ko-KR" dirty="0">
                  <a:latin typeface="Consolas"/>
                </a:rPr>
                <a:t>}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F034448-EE06-403E-AAB2-7D674487040C}"/>
                </a:ext>
              </a:extLst>
            </p:cNvPr>
            <p:cNvSpPr/>
            <p:nvPr/>
          </p:nvSpPr>
          <p:spPr bwMode="auto">
            <a:xfrm>
              <a:off x="1131890" y="2348850"/>
              <a:ext cx="4248590" cy="21603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[</a:t>
              </a: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명시적인 방법</a:t>
              </a:r>
              <a:r>
                <a:rPr lang="en-US" altLang="ko-KR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] </a:t>
              </a:r>
              <a:r>
                <a:rPr lang="ko-KR" altLang="en-US" sz="1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뷰</a:t>
              </a: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 이름을 담은 </a:t>
              </a:r>
              <a:r>
                <a:rPr lang="en-US" altLang="ko-KR" sz="1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ModelAndView</a:t>
              </a:r>
              <a:r>
                <a:rPr lang="en-US" altLang="ko-KR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 </a:t>
              </a: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객체를 </a:t>
              </a:r>
              <a:r>
                <a:rPr lang="ko-KR" altLang="en-US" sz="1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리턴함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tima" pitchFamily="2" charset="2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ACBAAA0-1EC8-43E3-BC71-7C1D59775222}"/>
                </a:ext>
              </a:extLst>
            </p:cNvPr>
            <p:cNvSpPr/>
            <p:nvPr/>
          </p:nvSpPr>
          <p:spPr bwMode="auto">
            <a:xfrm>
              <a:off x="5524500" y="2348850"/>
              <a:ext cx="4248590" cy="21603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[</a:t>
              </a: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명시적인 방법</a:t>
              </a:r>
              <a:r>
                <a:rPr lang="en-US" altLang="ko-KR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] </a:t>
              </a:r>
              <a:r>
                <a:rPr lang="ko-KR" altLang="en-US" sz="1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뷰</a:t>
              </a: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 이름을 문자열로 </a:t>
              </a:r>
              <a:r>
                <a:rPr lang="ko-KR" altLang="en-US" sz="1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리턴함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tima" pitchFamily="2" charset="2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EBD67F3-C849-46E9-A13C-E8ECBCD7FA70}"/>
                </a:ext>
              </a:extLst>
            </p:cNvPr>
            <p:cNvSpPr/>
            <p:nvPr/>
          </p:nvSpPr>
          <p:spPr bwMode="auto">
            <a:xfrm>
              <a:off x="1131890" y="4221110"/>
              <a:ext cx="8641200" cy="21603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[</a:t>
              </a: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자동지정 방법</a:t>
              </a:r>
              <a:r>
                <a:rPr lang="en-US" altLang="ko-KR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] </a:t>
              </a: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요청 </a:t>
              </a:r>
              <a:r>
                <a:rPr lang="en-US" altLang="ko-KR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URI </a:t>
              </a: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로 부터 </a:t>
              </a:r>
              <a:r>
                <a:rPr lang="ko-KR" altLang="en-US" sz="1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뷰</a:t>
              </a:r>
              <a:r>
                <a: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tima" pitchFamily="2" charset="2"/>
                </a:rPr>
                <a:t> 이름이 지정됨</a:t>
              </a:r>
            </a:p>
          </p:txBody>
        </p:sp>
        <p:sp>
          <p:nvSpPr>
            <p:cNvPr id="44" name="모서리가 둥근 직사각형 12">
              <a:extLst>
                <a:ext uri="{FF2B5EF4-FFF2-40B4-BE49-F238E27FC236}">
                  <a16:creationId xmlns:a16="http://schemas.microsoft.com/office/drawing/2014/main" id="{BF596922-B5AB-4532-8965-3D344CAB9597}"/>
                </a:ext>
              </a:extLst>
            </p:cNvPr>
            <p:cNvSpPr/>
            <p:nvPr/>
          </p:nvSpPr>
          <p:spPr>
            <a:xfrm>
              <a:off x="5578312" y="4559795"/>
              <a:ext cx="4050758" cy="741466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180000" rIns="36000" rtlCol="0" anchor="ctr"/>
            <a:lstStyle/>
            <a:p>
              <a:pPr marL="0" marR="0" indent="0" defTabSz="9144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자동으로</a:t>
              </a:r>
              <a:r>
                <a:rPr lang="ko-KR" altLang="en-US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  </a:t>
              </a:r>
              <a:r>
                <a:rPr lang="ko-KR" altLang="en-US" sz="1100" b="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뷰</a:t>
              </a:r>
              <a:r>
                <a:rPr lang="ko-KR" altLang="en-US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 이름이 지정되는 경우</a:t>
              </a:r>
              <a:r>
                <a:rPr lang="en-US" altLang="ko-KR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, </a:t>
              </a:r>
              <a:r>
                <a:rPr lang="ko-KR" altLang="en-US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요청한 </a:t>
              </a:r>
              <a:r>
                <a:rPr lang="en-US" altLang="ko-KR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URI </a:t>
              </a:r>
              <a:r>
                <a:rPr lang="ko-KR" altLang="en-US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에서 맨 앞의 </a:t>
              </a:r>
              <a:r>
                <a:rPr lang="en-US" altLang="ko-KR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/ </a:t>
              </a:r>
              <a:r>
                <a:rPr lang="ko-KR" altLang="en-US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기호와 끝에 있는 확장자를 제외한 이름이 뷰의 이름이 된다</a:t>
              </a:r>
              <a:r>
                <a:rPr lang="en-US" altLang="ko-KR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. </a:t>
              </a:r>
              <a:r>
                <a:rPr lang="ko-KR" altLang="en-US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따라서 이 예제에서는 </a:t>
              </a:r>
              <a:r>
                <a:rPr lang="en-US" altLang="ko-KR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board</a:t>
              </a:r>
              <a:r>
                <a:rPr lang="ko-KR" altLang="en-US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가 뷰 이름이 된다</a:t>
              </a:r>
              <a:r>
                <a:rPr lang="en-US" altLang="ko-KR" sz="11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.</a:t>
              </a:r>
            </a:p>
          </p:txBody>
        </p:sp>
        <p:pic>
          <p:nvPicPr>
            <p:cNvPr id="45" name="Picture 4" descr="balloon, blue, information icon">
              <a:extLst>
                <a:ext uri="{FF2B5EF4-FFF2-40B4-BE49-F238E27FC236}">
                  <a16:creationId xmlns:a16="http://schemas.microsoft.com/office/drawing/2014/main" id="{B050D7E6-6E07-4A59-9879-8B8120009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490" y="4437140"/>
              <a:ext cx="413862" cy="396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2752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뷰 </a:t>
            </a:r>
            <a:r>
              <a:rPr lang="en-US" altLang="ko-KR" dirty="0"/>
              <a:t>(4/6) – </a:t>
            </a:r>
            <a:r>
              <a:rPr lang="ko-KR" altLang="en-US" dirty="0" err="1"/>
              <a:t>뷰리졸버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346898"/>
          </a:xfrm>
        </p:spPr>
        <p:txBody>
          <a:bodyPr/>
          <a:lstStyle/>
          <a:p>
            <a:r>
              <a:rPr lang="ko-KR" altLang="en-US" dirty="0"/>
              <a:t>컨트롤러가 뷰 이름을 반환하면 뷰 </a:t>
            </a:r>
            <a:r>
              <a:rPr lang="ko-KR" altLang="en-US" dirty="0" err="1"/>
              <a:t>리졸버를</a:t>
            </a:r>
            <a:r>
              <a:rPr lang="ko-KR" altLang="en-US" dirty="0"/>
              <a:t> 통해 실제 사용할 뷰를 결정한다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뷰 이름은 실제 존재하는 뷰가 아니므로</a:t>
            </a:r>
            <a:r>
              <a:rPr lang="en-US" altLang="ko-KR" dirty="0"/>
              <a:t>, </a:t>
            </a:r>
            <a:r>
              <a:rPr lang="ko-KR" altLang="en-US" dirty="0" err="1"/>
              <a:t>뷰리졸버를</a:t>
            </a:r>
            <a:r>
              <a:rPr lang="ko-KR" altLang="en-US" dirty="0"/>
              <a:t> 통해 논리적인 뷰</a:t>
            </a:r>
            <a:r>
              <a:rPr lang="en-US" altLang="ko-KR" dirty="0"/>
              <a:t>(</a:t>
            </a:r>
            <a:r>
              <a:rPr lang="ko-KR" altLang="en-US" dirty="0"/>
              <a:t>뷰 이름</a:t>
            </a:r>
            <a:r>
              <a:rPr lang="en-US" altLang="ko-KR" dirty="0"/>
              <a:t>)</a:t>
            </a:r>
            <a:r>
              <a:rPr lang="ko-KR" altLang="en-US" dirty="0"/>
              <a:t>를 실질적인 뷰로 바꿔준다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뷰리졸버는</a:t>
            </a:r>
            <a:r>
              <a:rPr lang="ko-KR" altLang="en-US" dirty="0"/>
              <a:t> 스프링 </a:t>
            </a:r>
            <a:r>
              <a:rPr lang="en-US" altLang="ko-KR" dirty="0"/>
              <a:t>MVC </a:t>
            </a:r>
            <a:r>
              <a:rPr lang="ko-KR" altLang="en-US" dirty="0"/>
              <a:t>에서 제공하는 </a:t>
            </a:r>
            <a:r>
              <a:rPr lang="ko-KR" altLang="en-US" dirty="0" err="1"/>
              <a:t>뷰리졸버</a:t>
            </a:r>
            <a:r>
              <a:rPr lang="ko-KR" altLang="en-US" dirty="0"/>
              <a:t> 구현체를 등록하여 사용하거나 직접 확장하여 구현할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</a:t>
            </a:r>
            <a:r>
              <a:rPr lang="ko-KR" altLang="en-US" dirty="0" err="1"/>
              <a:t>뷰리졸버를</a:t>
            </a:r>
            <a:r>
              <a:rPr lang="ko-KR" altLang="en-US" dirty="0"/>
              <a:t> 빈으로 등록하지 않으면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InternalResourceViewResolver</a:t>
            </a:r>
            <a:r>
              <a:rPr lang="en-US" altLang="ko-KR" dirty="0"/>
              <a:t> </a:t>
            </a:r>
            <a:r>
              <a:rPr lang="ko-KR" altLang="en-US" dirty="0"/>
              <a:t>가 자동으로 등록된다</a:t>
            </a:r>
            <a:r>
              <a:rPr lang="en-US" altLang="ko-KR" dirty="0"/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9BCBF5-2C6C-4D48-8278-11DD11E929A9}"/>
              </a:ext>
            </a:extLst>
          </p:cNvPr>
          <p:cNvGrpSpPr/>
          <p:nvPr/>
        </p:nvGrpSpPr>
        <p:grpSpPr>
          <a:xfrm>
            <a:off x="1464060" y="2305767"/>
            <a:ext cx="8120879" cy="1728240"/>
            <a:chOff x="1436181" y="2348850"/>
            <a:chExt cx="8120879" cy="17282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3934DB-13A2-443F-8608-9528FC3CD98D}"/>
                </a:ext>
              </a:extLst>
            </p:cNvPr>
            <p:cNvSpPr/>
            <p:nvPr/>
          </p:nvSpPr>
          <p:spPr bwMode="auto">
            <a:xfrm>
              <a:off x="1562003" y="2348850"/>
              <a:ext cx="7993110" cy="936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latin typeface="Consolas"/>
              </a:endParaRPr>
            </a:p>
            <a:p>
              <a:r>
                <a:rPr lang="en-US" altLang="ko-KR" dirty="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altLang="ko-KR" dirty="0" err="1">
                  <a:solidFill>
                    <a:srgbClr val="3F7F7F"/>
                  </a:solidFill>
                  <a:latin typeface="Consolas"/>
                </a:rPr>
                <a:t>beans:bean</a:t>
              </a:r>
              <a:r>
                <a:rPr lang="en-US" altLang="ko-KR" dirty="0">
                  <a:solidFill>
                    <a:srgbClr val="3F7F7F"/>
                  </a:solidFill>
                  <a:latin typeface="Consolas"/>
                </a:rPr>
                <a:t> </a:t>
              </a:r>
              <a:r>
                <a:rPr lang="en-US" altLang="ko-KR" dirty="0">
                  <a:solidFill>
                    <a:srgbClr val="7F007F"/>
                  </a:solidFill>
                  <a:latin typeface="Consolas"/>
                </a:rPr>
                <a:t>class</a:t>
              </a:r>
              <a:r>
                <a:rPr lang="en-US" altLang="ko-KR" dirty="0">
                  <a:latin typeface="Consolas"/>
                </a:rPr>
                <a:t>=</a:t>
              </a:r>
              <a:r>
                <a:rPr lang="en-US" altLang="ko-KR" i="1" dirty="0">
                  <a:solidFill>
                    <a:srgbClr val="2A00FF"/>
                  </a:solidFill>
                  <a:latin typeface="Consolas"/>
                </a:rPr>
                <a:t>"org.springframework.web.servlet.view.InternalResourceViewResolver"</a:t>
              </a:r>
              <a:r>
                <a:rPr lang="en-US" altLang="ko-KR" dirty="0">
                  <a:solidFill>
                    <a:srgbClr val="3F7F7F"/>
                  </a:solidFill>
                  <a:latin typeface="Consolas"/>
                </a:rPr>
                <a:t>&gt;</a:t>
              </a:r>
            </a:p>
            <a:p>
              <a:r>
                <a:rPr lang="en-US" altLang="ko-KR" dirty="0">
                  <a:solidFill>
                    <a:srgbClr val="008080"/>
                  </a:solidFill>
                  <a:latin typeface="Consolas"/>
                </a:rPr>
                <a:t>  &lt;</a:t>
              </a:r>
              <a:r>
                <a:rPr lang="en-US" altLang="ko-KR" dirty="0" err="1">
                  <a:solidFill>
                    <a:srgbClr val="3F7F7F"/>
                  </a:solidFill>
                  <a:latin typeface="Consolas"/>
                </a:rPr>
                <a:t>beans:property</a:t>
              </a:r>
              <a:r>
                <a:rPr lang="en-US" altLang="ko-KR" dirty="0">
                  <a:solidFill>
                    <a:srgbClr val="3F7F7F"/>
                  </a:solidFill>
                  <a:latin typeface="Consolas"/>
                </a:rPr>
                <a:t> </a:t>
              </a:r>
              <a:r>
                <a:rPr lang="en-US" altLang="ko-KR" dirty="0">
                  <a:solidFill>
                    <a:srgbClr val="7F007F"/>
                  </a:solidFill>
                  <a:latin typeface="Consolas"/>
                </a:rPr>
                <a:t>name</a:t>
              </a:r>
              <a:r>
                <a:rPr lang="en-US" altLang="ko-KR" dirty="0">
                  <a:latin typeface="Consolas"/>
                </a:rPr>
                <a:t>=</a:t>
              </a:r>
              <a:r>
                <a:rPr lang="en-US" altLang="ko-KR" i="1" dirty="0">
                  <a:solidFill>
                    <a:srgbClr val="2A00FF"/>
                  </a:solidFill>
                  <a:latin typeface="Consolas"/>
                </a:rPr>
                <a:t>"prefix" </a:t>
              </a:r>
              <a:r>
                <a:rPr lang="en-US" altLang="ko-KR" i="1" dirty="0">
                  <a:solidFill>
                    <a:srgbClr val="7F007F"/>
                  </a:solidFill>
                  <a:latin typeface="Consolas"/>
                </a:rPr>
                <a:t>value</a:t>
              </a:r>
              <a:r>
                <a:rPr lang="en-US" altLang="ko-KR" i="1" dirty="0">
                  <a:latin typeface="Consolas"/>
                </a:rPr>
                <a:t>=</a:t>
              </a:r>
              <a:r>
                <a:rPr lang="en-US" altLang="ko-KR" i="1" dirty="0">
                  <a:solidFill>
                    <a:srgbClr val="2A00FF"/>
                  </a:solidFill>
                  <a:latin typeface="Consolas"/>
                </a:rPr>
                <a:t>"/WEB-INF/views/" </a:t>
              </a:r>
              <a:r>
                <a:rPr lang="en-US" altLang="ko-KR" i="1" dirty="0">
                  <a:solidFill>
                    <a:srgbClr val="008080"/>
                  </a:solidFill>
                  <a:latin typeface="Consolas"/>
                </a:rPr>
                <a:t>/&gt;</a:t>
              </a:r>
            </a:p>
            <a:p>
              <a:r>
                <a:rPr lang="en-US" altLang="ko-KR" dirty="0">
                  <a:solidFill>
                    <a:srgbClr val="008080"/>
                  </a:solidFill>
                  <a:latin typeface="Consolas"/>
                </a:rPr>
                <a:t>  &lt;</a:t>
              </a:r>
              <a:r>
                <a:rPr lang="en-US" altLang="ko-KR" dirty="0" err="1">
                  <a:solidFill>
                    <a:srgbClr val="3F7F7F"/>
                  </a:solidFill>
                  <a:latin typeface="Consolas"/>
                </a:rPr>
                <a:t>beans:property</a:t>
              </a:r>
              <a:r>
                <a:rPr lang="en-US" altLang="ko-KR" dirty="0">
                  <a:solidFill>
                    <a:srgbClr val="3F7F7F"/>
                  </a:solidFill>
                  <a:latin typeface="Consolas"/>
                </a:rPr>
                <a:t> </a:t>
              </a:r>
              <a:r>
                <a:rPr lang="en-US" altLang="ko-KR" dirty="0">
                  <a:solidFill>
                    <a:srgbClr val="7F007F"/>
                  </a:solidFill>
                  <a:latin typeface="Consolas"/>
                </a:rPr>
                <a:t>name</a:t>
              </a:r>
              <a:r>
                <a:rPr lang="en-US" altLang="ko-KR" dirty="0">
                  <a:latin typeface="Consolas"/>
                </a:rPr>
                <a:t>=</a:t>
              </a:r>
              <a:r>
                <a:rPr lang="en-US" altLang="ko-KR" i="1" dirty="0">
                  <a:solidFill>
                    <a:srgbClr val="2A00FF"/>
                  </a:solidFill>
                  <a:latin typeface="Consolas"/>
                </a:rPr>
                <a:t>"suffix" </a:t>
              </a:r>
              <a:r>
                <a:rPr lang="en-US" altLang="ko-KR" i="1" dirty="0">
                  <a:solidFill>
                    <a:srgbClr val="7F007F"/>
                  </a:solidFill>
                  <a:latin typeface="Consolas"/>
                </a:rPr>
                <a:t>value</a:t>
              </a:r>
              <a:r>
                <a:rPr lang="en-US" altLang="ko-KR" i="1" dirty="0">
                  <a:latin typeface="Consolas"/>
                </a:rPr>
                <a:t>=</a:t>
              </a:r>
              <a:r>
                <a:rPr lang="en-US" altLang="ko-KR" i="1" dirty="0">
                  <a:solidFill>
                    <a:srgbClr val="2A00FF"/>
                  </a:solidFill>
                  <a:latin typeface="Consolas"/>
                </a:rPr>
                <a:t>".</a:t>
              </a:r>
              <a:r>
                <a:rPr lang="en-US" altLang="ko-KR" i="1" dirty="0" err="1">
                  <a:solidFill>
                    <a:srgbClr val="2A00FF"/>
                  </a:solidFill>
                  <a:latin typeface="Consolas"/>
                </a:rPr>
                <a:t>jsp</a:t>
              </a:r>
              <a:r>
                <a:rPr lang="en-US" altLang="ko-KR" i="1" dirty="0">
                  <a:solidFill>
                    <a:srgbClr val="2A00FF"/>
                  </a:solidFill>
                  <a:latin typeface="Consolas"/>
                </a:rPr>
                <a:t>" </a:t>
              </a:r>
              <a:r>
                <a:rPr lang="en-US" altLang="ko-KR" i="1" dirty="0">
                  <a:solidFill>
                    <a:srgbClr val="008080"/>
                  </a:solidFill>
                  <a:latin typeface="Consolas"/>
                </a:rPr>
                <a:t>/&gt;</a:t>
              </a:r>
            </a:p>
            <a:p>
              <a:r>
                <a:rPr lang="en-US" altLang="ko-KR" dirty="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altLang="ko-KR" dirty="0" err="1">
                  <a:solidFill>
                    <a:srgbClr val="3F7F7F"/>
                  </a:solidFill>
                  <a:latin typeface="Consolas"/>
                </a:rPr>
                <a:t>beans:bean</a:t>
              </a:r>
              <a:r>
                <a:rPr lang="en-US" altLang="ko-KR" dirty="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endParaRPr lang="ko-KR" altLang="en-US" dirty="0">
                <a:latin typeface="Consolas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ADF2A7E-3D68-4FA4-ADA0-4D64C2EB3FC7}"/>
                </a:ext>
              </a:extLst>
            </p:cNvPr>
            <p:cNvSpPr/>
            <p:nvPr/>
          </p:nvSpPr>
          <p:spPr>
            <a:xfrm>
              <a:off x="8618983" y="3038759"/>
              <a:ext cx="9380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ko-KR" altLang="en-US" sz="1000" b="0" i="1" dirty="0">
                  <a:solidFill>
                    <a:schemeClr val="bg1">
                      <a:lumMod val="50000"/>
                    </a:schemeClr>
                  </a:solidFill>
                </a:rPr>
                <a:t>스프링 설정파일</a:t>
              </a:r>
            </a:p>
          </p:txBody>
        </p:sp>
        <p:sp>
          <p:nvSpPr>
            <p:cNvPr id="15" name="모서리가 둥근 직사각형 9">
              <a:extLst>
                <a:ext uri="{FF2B5EF4-FFF2-40B4-BE49-F238E27FC236}">
                  <a16:creationId xmlns:a16="http://schemas.microsoft.com/office/drawing/2014/main" id="{5A8AD270-727C-458F-AA65-BFB9A5C19455}"/>
                </a:ext>
              </a:extLst>
            </p:cNvPr>
            <p:cNvSpPr/>
            <p:nvPr/>
          </p:nvSpPr>
          <p:spPr>
            <a:xfrm>
              <a:off x="1562003" y="3429001"/>
              <a:ext cx="7993110" cy="64808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180000" rIns="36000" rtlCol="0" anchor="ctr"/>
            <a:lstStyle/>
            <a:p>
              <a:pPr marL="0" marR="0" indent="0" defTabSz="9144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InternalResourceViewResolver</a:t>
              </a:r>
              <a:r>
                <a:rPr lang="en-US" altLang="ko-KR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 </a:t>
              </a:r>
              <a:r>
                <a:rPr lang="ko-KR" altLang="en-US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에 </a:t>
              </a:r>
              <a:r>
                <a:rPr lang="en-US" altLang="ko-KR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prefix/suffix </a:t>
              </a:r>
              <a:r>
                <a:rPr lang="ko-KR" altLang="en-US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등의 속성을 지정하고 싶다면 빈으로 등록해야 한다</a:t>
              </a:r>
              <a:r>
                <a:rPr lang="en-US" altLang="ko-KR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. </a:t>
              </a:r>
            </a:p>
            <a:p>
              <a:pPr marL="0" marR="0" indent="0" defTabSz="9144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STS </a:t>
              </a:r>
              <a:r>
                <a:rPr lang="ko-KR" altLang="en-US" b="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플러그인을</a:t>
              </a:r>
              <a:r>
                <a:rPr lang="ko-KR" altLang="en-US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 통해 프로젝트를 생성한 경우</a:t>
              </a:r>
              <a:r>
                <a:rPr lang="en-US" altLang="ko-KR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, </a:t>
              </a:r>
              <a:r>
                <a:rPr lang="ko-KR" altLang="en-US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이러한 설정이 기본으로 제공되므로 편리하다</a:t>
              </a:r>
              <a:r>
                <a:rPr lang="en-US" altLang="ko-KR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.</a:t>
              </a:r>
            </a:p>
          </p:txBody>
        </p:sp>
        <p:pic>
          <p:nvPicPr>
            <p:cNvPr id="16" name="Picture 4" descr="balloon, blue, information icon">
              <a:extLst>
                <a:ext uri="{FF2B5EF4-FFF2-40B4-BE49-F238E27FC236}">
                  <a16:creationId xmlns:a16="http://schemas.microsoft.com/office/drawing/2014/main" id="{760D008C-83BC-4800-BDB8-3AC64EFE0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181" y="3306346"/>
              <a:ext cx="413862" cy="396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5321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뷰 </a:t>
            </a:r>
            <a:r>
              <a:rPr lang="en-US" altLang="ko-KR" dirty="0"/>
              <a:t>(5/6) – </a:t>
            </a:r>
            <a:r>
              <a:rPr lang="ko-KR" altLang="en-US" dirty="0" err="1"/>
              <a:t>리다이렉트</a:t>
            </a:r>
            <a:r>
              <a:rPr lang="ko-KR" altLang="en-US" dirty="0"/>
              <a:t> 뷰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346898"/>
          </a:xfrm>
        </p:spPr>
        <p:txBody>
          <a:bodyPr/>
          <a:lstStyle/>
          <a:p>
            <a:r>
              <a:rPr lang="ko-KR" altLang="en-US" dirty="0" err="1"/>
              <a:t>리다이렉트뷰는</a:t>
            </a:r>
            <a:r>
              <a:rPr lang="ko-KR" altLang="en-US" dirty="0"/>
              <a:t> 실제 뷰를 생성하지 않고</a:t>
            </a:r>
            <a:r>
              <a:rPr lang="en-US" altLang="ko-KR" dirty="0"/>
              <a:t>, URL</a:t>
            </a:r>
            <a:r>
              <a:rPr lang="ko-KR" altLang="en-US" dirty="0"/>
              <a:t>만 생성하여 다른 페이지로 </a:t>
            </a:r>
            <a:r>
              <a:rPr lang="ko-KR" altLang="en-US" dirty="0" err="1"/>
              <a:t>리다이렉트</a:t>
            </a:r>
            <a:r>
              <a:rPr lang="ko-KR" altLang="en-US" dirty="0"/>
              <a:t> </a:t>
            </a:r>
            <a:r>
              <a:rPr lang="ko-KR" altLang="en-US" dirty="0" err="1"/>
              <a:t>한니다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컨트롤러에서 기능을 수행 후 기존에 존재하는 특정 요청으로 연결하고 싶을 때</a:t>
            </a:r>
            <a:r>
              <a:rPr lang="en-US" altLang="ko-KR" dirty="0"/>
              <a:t> </a:t>
            </a:r>
            <a:r>
              <a:rPr lang="ko-KR" altLang="en-US" dirty="0"/>
              <a:t>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저장 후 목록조회로 연결할 때 </a:t>
            </a:r>
            <a:r>
              <a:rPr lang="ko-KR" altLang="en-US" dirty="0" err="1"/>
              <a:t>리다이렉트를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리다이렉트</a:t>
            </a:r>
            <a:r>
              <a:rPr lang="ko-KR" altLang="en-US" dirty="0"/>
              <a:t> 뷰는 </a:t>
            </a:r>
            <a:r>
              <a:rPr lang="en-US" altLang="ko-KR" dirty="0" err="1"/>
              <a:t>RedirectView</a:t>
            </a:r>
            <a:r>
              <a:rPr lang="en-US" altLang="ko-KR" dirty="0"/>
              <a:t> </a:t>
            </a:r>
            <a:r>
              <a:rPr lang="ko-KR" altLang="en-US" dirty="0"/>
              <a:t>객체나</a:t>
            </a:r>
            <a:r>
              <a:rPr lang="en-US" altLang="ko-KR" dirty="0"/>
              <a:t>,</a:t>
            </a:r>
            <a:r>
              <a:rPr lang="ko-KR" altLang="en-US" dirty="0"/>
              <a:t> 접두어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dirty="0"/>
              <a:t>redirect: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ko-KR" altLang="en-US" dirty="0"/>
              <a:t>를 포함한 문자열을 </a:t>
            </a:r>
            <a:r>
              <a:rPr lang="ko-KR" altLang="en-US" dirty="0" err="1"/>
              <a:t>리턴하여</a:t>
            </a:r>
            <a:r>
              <a:rPr lang="ko-KR" altLang="en-US" dirty="0"/>
              <a:t> 지정한다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33D9C99-6971-49FF-AE04-E70BD0E7BBF0}"/>
              </a:ext>
            </a:extLst>
          </p:cNvPr>
          <p:cNvGrpSpPr/>
          <p:nvPr/>
        </p:nvGrpSpPr>
        <p:grpSpPr>
          <a:xfrm>
            <a:off x="1491940" y="2348850"/>
            <a:ext cx="8011308" cy="2304321"/>
            <a:chOff x="1491940" y="2348850"/>
            <a:chExt cx="8011308" cy="230432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355FBE6-660C-4144-857E-3E8190256E5D}"/>
                </a:ext>
              </a:extLst>
            </p:cNvPr>
            <p:cNvSpPr/>
            <p:nvPr/>
          </p:nvSpPr>
          <p:spPr bwMode="auto">
            <a:xfrm>
              <a:off x="1570698" y="2348850"/>
              <a:ext cx="7932550" cy="144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r>
                <a:rPr lang="en-US" altLang="ko-KR" dirty="0">
                  <a:solidFill>
                    <a:srgbClr val="3F7F5F"/>
                  </a:solidFill>
                  <a:latin typeface="Consolas"/>
                </a:rPr>
                <a:t>// </a:t>
              </a:r>
              <a:r>
                <a:rPr lang="ko-KR" altLang="en-US" dirty="0" err="1">
                  <a:solidFill>
                    <a:srgbClr val="3F7F5F"/>
                  </a:solidFill>
                  <a:latin typeface="Consolas"/>
                </a:rPr>
                <a:t>레시피를</a:t>
              </a:r>
              <a:r>
                <a:rPr lang="ko-KR" altLang="en-US" dirty="0">
                  <a:solidFill>
                    <a:srgbClr val="3F7F5F"/>
                  </a:solidFill>
                  <a:latin typeface="Consolas"/>
                </a:rPr>
                <a:t> 등록하고 전체 목록 조회화면으로 </a:t>
              </a:r>
              <a:r>
                <a:rPr lang="ko-KR" altLang="en-US" dirty="0" err="1">
                  <a:solidFill>
                    <a:srgbClr val="3F7F5F"/>
                  </a:solidFill>
                  <a:latin typeface="Consolas"/>
                </a:rPr>
                <a:t>리다이렉트</a:t>
              </a:r>
              <a:endParaRPr lang="ko-KR" altLang="en-US" dirty="0">
                <a:solidFill>
                  <a:srgbClr val="3F7F5F"/>
                </a:solidFill>
                <a:latin typeface="Consolas"/>
              </a:endParaRPr>
            </a:p>
            <a:p>
              <a:r>
                <a:rPr lang="en-US" altLang="ko-KR" dirty="0">
                  <a:solidFill>
                    <a:srgbClr val="646464"/>
                  </a:solidFill>
                  <a:latin typeface="Consolas"/>
                </a:rPr>
                <a:t>@</a:t>
              </a:r>
              <a:r>
                <a:rPr lang="en-US" altLang="ko-KR" dirty="0" err="1">
                  <a:solidFill>
                    <a:srgbClr val="646464"/>
                  </a:solidFill>
                  <a:latin typeface="Consolas"/>
                </a:rPr>
                <a:t>RequestMapping</a:t>
              </a:r>
              <a:r>
                <a:rPr lang="en-US" altLang="ko-KR" dirty="0">
                  <a:latin typeface="Consolas"/>
                </a:rPr>
                <a:t>(value = </a:t>
              </a:r>
              <a:r>
                <a:rPr lang="en-US" altLang="ko-KR" dirty="0">
                  <a:solidFill>
                    <a:srgbClr val="2A00FF"/>
                  </a:solidFill>
                  <a:latin typeface="Consolas"/>
                </a:rPr>
                <a:t>"/recipe"</a:t>
              </a:r>
              <a:r>
                <a:rPr lang="en-US" altLang="ko-KR" dirty="0">
                  <a:latin typeface="Consolas"/>
                </a:rPr>
                <a:t>, method = </a:t>
              </a:r>
              <a:r>
                <a:rPr lang="en-US" altLang="ko-KR" dirty="0" err="1">
                  <a:latin typeface="Consolas"/>
                </a:rPr>
                <a:t>RequestMethod.</a:t>
              </a:r>
              <a:r>
                <a:rPr lang="en-US" altLang="ko-KR" i="1" dirty="0" err="1">
                  <a:solidFill>
                    <a:srgbClr val="0000C0"/>
                  </a:solidFill>
                  <a:latin typeface="Consolas"/>
                </a:rPr>
                <a:t>POST</a:t>
              </a:r>
              <a:r>
                <a:rPr lang="en-US" altLang="ko-KR" i="1" dirty="0">
                  <a:latin typeface="Consolas"/>
                </a:rPr>
                <a:t>)</a:t>
              </a:r>
            </a:p>
            <a:p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ko-KR" dirty="0">
                  <a:latin typeface="Consolas"/>
                </a:rPr>
                <a:t> String </a:t>
              </a:r>
              <a:r>
                <a:rPr lang="en-US" altLang="ko-KR" dirty="0" err="1">
                  <a:latin typeface="Consolas"/>
                </a:rPr>
                <a:t>addRecipe</a:t>
              </a:r>
              <a:r>
                <a:rPr lang="en-US" altLang="ko-KR" dirty="0">
                  <a:latin typeface="Consolas"/>
                </a:rPr>
                <a:t>(Recipe </a:t>
              </a:r>
              <a:r>
                <a:rPr lang="en-US" altLang="ko-KR" dirty="0">
                  <a:solidFill>
                    <a:srgbClr val="6A3E3E"/>
                  </a:solidFill>
                  <a:latin typeface="Consolas"/>
                </a:rPr>
                <a:t>recipe</a:t>
              </a:r>
              <a:r>
                <a:rPr lang="en-US" altLang="ko-KR" dirty="0">
                  <a:latin typeface="Consolas"/>
                </a:rPr>
                <a:t>) {</a:t>
              </a:r>
            </a:p>
            <a:p>
              <a:endParaRPr lang="en-US" altLang="ko-KR" dirty="0">
                <a:latin typeface="Consolas"/>
              </a:endParaRPr>
            </a:p>
            <a:p>
              <a:r>
                <a:rPr lang="en-US" altLang="ko-KR" dirty="0">
                  <a:latin typeface="Consolas"/>
                </a:rPr>
                <a:t>    </a:t>
              </a:r>
              <a:r>
                <a:rPr lang="en-US" altLang="ko-KR" dirty="0" err="1">
                  <a:latin typeface="Consolas"/>
                </a:rPr>
                <a:t>chef.createRecipe</a:t>
              </a:r>
              <a:r>
                <a:rPr lang="en-US" altLang="ko-KR" dirty="0">
                  <a:latin typeface="Consolas"/>
                </a:rPr>
                <a:t>(</a:t>
              </a:r>
              <a:r>
                <a:rPr lang="en-US" altLang="ko-KR" dirty="0">
                  <a:solidFill>
                    <a:srgbClr val="6A3E3E"/>
                  </a:solidFill>
                  <a:latin typeface="Consolas"/>
                </a:rPr>
                <a:t>recipe</a:t>
              </a:r>
              <a:r>
                <a:rPr lang="en-US" altLang="ko-KR" dirty="0">
                  <a:latin typeface="Consolas"/>
                </a:rPr>
                <a:t>);</a:t>
              </a:r>
            </a:p>
            <a:p>
              <a:r>
                <a:rPr lang="en-US" altLang="ko-KR" dirty="0">
                  <a:solidFill>
                    <a:srgbClr val="7F0055"/>
                  </a:solidFill>
                  <a:latin typeface="Consolas"/>
                </a:rPr>
                <a:t>    return</a:t>
              </a:r>
              <a:r>
                <a:rPr lang="en-US" altLang="ko-KR" dirty="0">
                  <a:latin typeface="Consolas"/>
                </a:rPr>
                <a:t> </a:t>
              </a:r>
              <a:r>
                <a:rPr lang="en-US" altLang="ko-KR" dirty="0">
                  <a:solidFill>
                    <a:srgbClr val="2A00FF"/>
                  </a:solidFill>
                  <a:latin typeface="Consolas"/>
                </a:rPr>
                <a:t>"redirect:/"</a:t>
              </a:r>
              <a:r>
                <a:rPr lang="en-US" altLang="ko-KR" dirty="0">
                  <a:latin typeface="Consolas"/>
                </a:rPr>
                <a:t>;</a:t>
              </a:r>
            </a:p>
            <a:p>
              <a:r>
                <a:rPr lang="en-US" altLang="ko-KR" dirty="0">
                  <a:latin typeface="Consolas"/>
                </a:rPr>
                <a:t>}</a:t>
              </a:r>
            </a:p>
          </p:txBody>
        </p:sp>
        <p:sp>
          <p:nvSpPr>
            <p:cNvPr id="10" name="모서리가 둥근 직사각형 6">
              <a:extLst>
                <a:ext uri="{FF2B5EF4-FFF2-40B4-BE49-F238E27FC236}">
                  <a16:creationId xmlns:a16="http://schemas.microsoft.com/office/drawing/2014/main" id="{C6F3F8D6-4078-4EFB-9CAF-473F18E2B826}"/>
                </a:ext>
              </a:extLst>
            </p:cNvPr>
            <p:cNvSpPr/>
            <p:nvPr/>
          </p:nvSpPr>
          <p:spPr>
            <a:xfrm>
              <a:off x="1563950" y="3911705"/>
              <a:ext cx="7938132" cy="741466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180000" rIns="36000" rtlCol="0" anchor="ctr"/>
            <a:lstStyle/>
            <a:p>
              <a:pPr marL="0" marR="0" indent="0" defTabSz="9144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RedirectView</a:t>
              </a:r>
              <a:r>
                <a:rPr lang="en-US" altLang="ko-KR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 </a:t>
              </a:r>
              <a:r>
                <a:rPr lang="ko-KR" altLang="en-US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오브젝트를 직접 사용하지 않아도</a:t>
              </a:r>
              <a:r>
                <a:rPr lang="en-US" altLang="ko-KR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, </a:t>
              </a:r>
              <a:r>
                <a:rPr lang="ko-KR" altLang="en-US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문자열에 </a:t>
              </a:r>
              <a:r>
                <a:rPr lang="ko-KR" altLang="en-US" b="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리다이렉트의</a:t>
              </a:r>
              <a:r>
                <a:rPr lang="ko-KR" altLang="en-US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 </a:t>
              </a:r>
              <a:r>
                <a:rPr lang="ko-KR" altLang="en-US" b="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접두어를</a:t>
              </a:r>
              <a:r>
                <a:rPr lang="ko-KR" altLang="en-US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 포함시키면 </a:t>
              </a:r>
              <a:r>
                <a:rPr lang="ko-KR" altLang="en-US" b="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뷰리졸버에서</a:t>
              </a:r>
              <a:r>
                <a:rPr lang="ko-KR" altLang="en-US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 처리한다</a:t>
              </a:r>
              <a:r>
                <a:rPr lang="en-US" altLang="ko-KR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.</a:t>
              </a:r>
            </a:p>
            <a:p>
              <a:pPr marL="0" marR="0" indent="0" defTabSz="9144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b="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UrlBasedViewResolver</a:t>
              </a:r>
              <a:r>
                <a:rPr lang="ko-KR" altLang="en-US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에는 </a:t>
              </a:r>
              <a:r>
                <a:rPr lang="en-US" altLang="ko-KR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“redirect:”</a:t>
              </a:r>
              <a:r>
                <a:rPr lang="ko-KR" altLang="en-US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에 대한 처리가 구현되어 있다</a:t>
              </a:r>
              <a:r>
                <a:rPr lang="en-US" altLang="ko-KR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. </a:t>
              </a:r>
              <a:r>
                <a:rPr lang="ko-KR" altLang="en-US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기본으로 제공하는 </a:t>
              </a:r>
              <a:r>
                <a:rPr lang="en-US" altLang="ko-KR" b="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InternalResourceViewResolver</a:t>
              </a:r>
              <a:r>
                <a:rPr lang="en-US" altLang="ko-KR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 </a:t>
              </a:r>
              <a:r>
                <a:rPr lang="ko-KR" altLang="en-US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는 </a:t>
              </a:r>
              <a:r>
                <a:rPr lang="en-US" altLang="ko-KR" b="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UrlBasedViewResolver</a:t>
              </a:r>
              <a:r>
                <a:rPr lang="en-US" altLang="ko-KR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 </a:t>
              </a:r>
              <a:r>
                <a:rPr lang="ko-KR" altLang="en-US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클래스를 상속받기 때문에 특별한 설정을 하지 않아도 사용할 수 있다</a:t>
              </a:r>
              <a:r>
                <a:rPr lang="en-US" altLang="ko-KR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.</a:t>
              </a:r>
            </a:p>
          </p:txBody>
        </p:sp>
        <p:pic>
          <p:nvPicPr>
            <p:cNvPr id="11" name="Picture 4" descr="balloon, blue, information icon">
              <a:extLst>
                <a:ext uri="{FF2B5EF4-FFF2-40B4-BE49-F238E27FC236}">
                  <a16:creationId xmlns:a16="http://schemas.microsoft.com/office/drawing/2014/main" id="{81F5DD7B-474B-46D8-B84A-F205957A3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940" y="3789050"/>
              <a:ext cx="413862" cy="396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5530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9724" y="138094"/>
            <a:ext cx="10477364" cy="576263"/>
          </a:xfrm>
        </p:spPr>
        <p:txBody>
          <a:bodyPr/>
          <a:lstStyle/>
          <a:p>
            <a:r>
              <a:rPr lang="en-US" altLang="ko-KR" dirty="0"/>
              <a:t>End of Document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7ED1A4-52BD-4060-8438-196EB1671969}"/>
              </a:ext>
            </a:extLst>
          </p:cNvPr>
          <p:cNvSpPr/>
          <p:nvPr/>
        </p:nvSpPr>
        <p:spPr>
          <a:xfrm>
            <a:off x="8944880" y="5785706"/>
            <a:ext cx="188525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감사합니다</a:t>
            </a:r>
            <a:r>
              <a:rPr lang="en-US" altLang="ko-KR" sz="32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...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9345BA0A-51D1-4B91-A914-BC1973F746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6" y="883054"/>
            <a:ext cx="10369549" cy="349702"/>
          </a:xfrm>
        </p:spPr>
        <p:txBody>
          <a:bodyPr/>
          <a:lstStyle/>
          <a:p>
            <a:r>
              <a:rPr lang="en-US" altLang="ko-KR" dirty="0"/>
              <a:t>Q&amp;A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9ECE52-8583-4F14-9F4C-DC1B0F0D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850" y="1520788"/>
            <a:ext cx="5875299" cy="348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2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웹 프레임워크 아키텍처 </a:t>
            </a:r>
            <a:r>
              <a:rPr lang="en-US" altLang="ko-KR" dirty="0"/>
              <a:t>(1/2)</a:t>
            </a:r>
            <a:r>
              <a:rPr lang="ko-KR" altLang="en-US" dirty="0"/>
              <a:t> </a:t>
            </a:r>
            <a:r>
              <a:rPr lang="en-US" altLang="ko-KR" dirty="0"/>
              <a:t>– MVC </a:t>
            </a:r>
            <a:r>
              <a:rPr lang="ko-KR" altLang="en-US" dirty="0"/>
              <a:t>패턴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346898"/>
          </a:xfrm>
        </p:spPr>
        <p:txBody>
          <a:bodyPr/>
          <a:lstStyle/>
          <a:p>
            <a:r>
              <a:rPr lang="en-US" altLang="ko-KR" dirty="0"/>
              <a:t>MVC(Model-View-Controller) </a:t>
            </a:r>
            <a:r>
              <a:rPr lang="ko-KR" altLang="en-US" dirty="0"/>
              <a:t>패턴은 코드를 처리하는 영역을 </a:t>
            </a:r>
            <a:r>
              <a:rPr lang="en-US" altLang="ko-KR" dirty="0"/>
              <a:t>Model, View, Controller</a:t>
            </a:r>
            <a:r>
              <a:rPr lang="ko-KR" altLang="en-US" dirty="0"/>
              <a:t>로 분리한다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영역별로 분리하면 컴포넌트 간의 결합도가 낮아져</a:t>
            </a:r>
            <a:r>
              <a:rPr lang="en-US" altLang="ko-KR" dirty="0"/>
              <a:t>, </a:t>
            </a:r>
            <a:r>
              <a:rPr lang="ko-KR" altLang="en-US" dirty="0"/>
              <a:t>컴포넌트 변경이 다른 영역 컴포넌트에 영향을 주지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화면과 비즈니스 로직을 분리하므로</a:t>
            </a:r>
            <a:r>
              <a:rPr lang="en-US" altLang="ko-KR" dirty="0"/>
              <a:t>, </a:t>
            </a:r>
            <a:r>
              <a:rPr lang="ko-KR" altLang="en-US" dirty="0"/>
              <a:t>기능 확장과 유지보수가 편리한다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개발과정이 복잡해 초보자가 이해하고 개발하기에 다소 어려워서 초기 개발속도가 늦을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6FF7EC-51A7-41E6-A0CC-F1D0FD9265FA}"/>
              </a:ext>
            </a:extLst>
          </p:cNvPr>
          <p:cNvGrpSpPr/>
          <p:nvPr/>
        </p:nvGrpSpPr>
        <p:grpSpPr>
          <a:xfrm>
            <a:off x="1423234" y="2305767"/>
            <a:ext cx="8202531" cy="2729628"/>
            <a:chOff x="1822396" y="2348850"/>
            <a:chExt cx="8202531" cy="272962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3014797-CC93-4749-9222-B30C9CF9ED65}"/>
                </a:ext>
              </a:extLst>
            </p:cNvPr>
            <p:cNvSpPr/>
            <p:nvPr/>
          </p:nvSpPr>
          <p:spPr bwMode="auto">
            <a:xfrm>
              <a:off x="6676661" y="2348851"/>
              <a:ext cx="3348266" cy="95111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r>
                <a:rPr lang="en-US" altLang="ko-KR" sz="1100" b="0" dirty="0">
                  <a:latin typeface="+mn-ea"/>
                </a:rPr>
                <a:t>- </a:t>
              </a:r>
              <a:r>
                <a:rPr lang="ko-KR" altLang="en-US" sz="1100" b="0" dirty="0">
                  <a:latin typeface="+mn-ea"/>
                </a:rPr>
                <a:t>어플리케이션 상태의 캡슐화</a:t>
              </a:r>
            </a:p>
            <a:p>
              <a:r>
                <a:rPr lang="en-US" altLang="ko-KR" sz="1100" b="0" dirty="0">
                  <a:latin typeface="+mn-ea"/>
                </a:rPr>
                <a:t>- </a:t>
              </a:r>
              <a:r>
                <a:rPr lang="ko-KR" altLang="en-US" sz="1100" b="0" dirty="0">
                  <a:latin typeface="+mn-ea"/>
                </a:rPr>
                <a:t>상태 쿼리에 대한 응답</a:t>
              </a:r>
            </a:p>
            <a:p>
              <a:r>
                <a:rPr lang="en-US" altLang="ko-KR" sz="1100" b="0" dirty="0">
                  <a:latin typeface="+mn-ea"/>
                </a:rPr>
                <a:t>- </a:t>
              </a:r>
              <a:r>
                <a:rPr lang="ko-KR" altLang="en-US" sz="1100" b="0" dirty="0">
                  <a:latin typeface="+mn-ea"/>
                </a:rPr>
                <a:t>어플리케이션의 기능 표현</a:t>
              </a:r>
            </a:p>
            <a:p>
              <a:r>
                <a:rPr lang="en-US" altLang="ko-KR" sz="1100" b="0" dirty="0">
                  <a:latin typeface="+mn-ea"/>
                </a:rPr>
                <a:t>- </a:t>
              </a:r>
              <a:r>
                <a:rPr lang="ko-KR" altLang="en-US" sz="1100" b="0" dirty="0">
                  <a:latin typeface="+mn-ea"/>
                </a:rPr>
                <a:t>변경을 </a:t>
              </a:r>
              <a:r>
                <a:rPr lang="ko-KR" altLang="en-US" sz="1100" b="0" dirty="0" err="1">
                  <a:latin typeface="+mn-ea"/>
                </a:rPr>
                <a:t>뷰에</a:t>
              </a:r>
              <a:r>
                <a:rPr lang="ko-KR" altLang="en-US" sz="1100" b="0" dirty="0">
                  <a:latin typeface="+mn-ea"/>
                </a:rPr>
                <a:t> 통지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72BB596-149D-4F0D-A254-D300427D0DB7}"/>
                </a:ext>
              </a:extLst>
            </p:cNvPr>
            <p:cNvSpPr/>
            <p:nvPr/>
          </p:nvSpPr>
          <p:spPr>
            <a:xfrm>
              <a:off x="5596510" y="2348850"/>
              <a:ext cx="1080150" cy="951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b="0" kern="0" dirty="0">
                  <a:solidFill>
                    <a:schemeClr val="tx1"/>
                  </a:solidFill>
                  <a:latin typeface="+mn-lt"/>
                  <a:ea typeface="+mn-ea"/>
                </a:rPr>
                <a:t>Model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DEC93D2-4F83-4FAB-A947-5646D891CD91}"/>
                </a:ext>
              </a:extLst>
            </p:cNvPr>
            <p:cNvSpPr/>
            <p:nvPr/>
          </p:nvSpPr>
          <p:spPr bwMode="auto">
            <a:xfrm>
              <a:off x="6676661" y="3299969"/>
              <a:ext cx="3348265" cy="9916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r>
                <a:rPr lang="en-US" altLang="ko-KR" sz="1100" b="0" dirty="0">
                  <a:latin typeface="+mn-ea"/>
                </a:rPr>
                <a:t>- </a:t>
              </a:r>
              <a:r>
                <a:rPr lang="ko-KR" altLang="en-US" sz="1100" b="0" dirty="0">
                  <a:latin typeface="+mn-ea"/>
                </a:rPr>
                <a:t>모델을 화면에 시각적으로 표현</a:t>
              </a:r>
            </a:p>
            <a:p>
              <a:r>
                <a:rPr lang="en-US" altLang="ko-KR" sz="1100" b="0" dirty="0">
                  <a:latin typeface="+mn-ea"/>
                </a:rPr>
                <a:t>- </a:t>
              </a:r>
              <a:r>
                <a:rPr lang="ko-KR" altLang="en-US" sz="1100" b="0" dirty="0">
                  <a:latin typeface="+mn-ea"/>
                </a:rPr>
                <a:t>모델에게 업데이트 요청</a:t>
              </a:r>
            </a:p>
            <a:p>
              <a:r>
                <a:rPr lang="en-US" altLang="ko-KR" sz="1100" b="0" dirty="0">
                  <a:latin typeface="+mn-ea"/>
                </a:rPr>
                <a:t>- </a:t>
              </a:r>
              <a:r>
                <a:rPr lang="ko-KR" altLang="en-US" sz="1100" b="0" dirty="0">
                  <a:latin typeface="+mn-ea"/>
                </a:rPr>
                <a:t>사용자의 입력을 컨트롤러에 전달</a:t>
              </a:r>
            </a:p>
            <a:p>
              <a:r>
                <a:rPr lang="en-US" altLang="ko-KR" sz="1100" b="0" dirty="0">
                  <a:latin typeface="+mn-ea"/>
                </a:rPr>
                <a:t>- </a:t>
              </a:r>
              <a:r>
                <a:rPr lang="ko-KR" altLang="en-US" sz="1100" b="0" dirty="0">
                  <a:latin typeface="+mn-ea"/>
                </a:rPr>
                <a:t>컨트롤러가 </a:t>
              </a:r>
              <a:r>
                <a:rPr lang="ko-KR" altLang="en-US" sz="1100" b="0" dirty="0" err="1">
                  <a:latin typeface="+mn-ea"/>
                </a:rPr>
                <a:t>뷰를</a:t>
              </a:r>
              <a:r>
                <a:rPr lang="ko-KR" altLang="en-US" sz="1100" b="0" dirty="0">
                  <a:latin typeface="+mn-ea"/>
                </a:rPr>
                <a:t> 선택하도록 허용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92D3C5E-2F3A-4037-821D-DEF36934F60E}"/>
                </a:ext>
              </a:extLst>
            </p:cNvPr>
            <p:cNvSpPr/>
            <p:nvPr/>
          </p:nvSpPr>
          <p:spPr>
            <a:xfrm>
              <a:off x="5596510" y="3299968"/>
              <a:ext cx="1080150" cy="9916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b="0" kern="0" dirty="0">
                  <a:solidFill>
                    <a:schemeClr val="tx1"/>
                  </a:solidFill>
                  <a:latin typeface="+mn-lt"/>
                  <a:ea typeface="+mn-ea"/>
                </a:rPr>
                <a:t>View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50D825-787E-449B-B833-A369D0F24072}"/>
                </a:ext>
              </a:extLst>
            </p:cNvPr>
            <p:cNvSpPr/>
            <p:nvPr/>
          </p:nvSpPr>
          <p:spPr bwMode="auto">
            <a:xfrm>
              <a:off x="6676660" y="4291642"/>
              <a:ext cx="3348267" cy="7868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r>
                <a:rPr lang="en-US" altLang="ko-KR" sz="1100" b="0" dirty="0">
                  <a:latin typeface="+mn-ea"/>
                </a:rPr>
                <a:t>- </a:t>
              </a:r>
              <a:r>
                <a:rPr lang="ko-KR" altLang="en-US" sz="1100" b="0" dirty="0">
                  <a:latin typeface="+mn-ea"/>
                </a:rPr>
                <a:t>어플리케이션의 행위 정의</a:t>
              </a:r>
            </a:p>
            <a:p>
              <a:r>
                <a:rPr lang="en-US" altLang="ko-KR" sz="1100" b="0" dirty="0">
                  <a:latin typeface="+mn-ea"/>
                </a:rPr>
                <a:t>- </a:t>
              </a:r>
              <a:r>
                <a:rPr lang="ko-KR" altLang="en-US" sz="1100" b="0" dirty="0">
                  <a:latin typeface="+mn-ea"/>
                </a:rPr>
                <a:t>사용자 액션에 대한 모델 업데이트와 </a:t>
              </a:r>
              <a:r>
                <a:rPr lang="ko-KR" altLang="en-US" sz="1100" b="0" dirty="0" err="1">
                  <a:latin typeface="+mn-ea"/>
                </a:rPr>
                <a:t>매핑</a:t>
              </a:r>
              <a:endParaRPr lang="ko-KR" altLang="en-US" sz="1100" b="0" dirty="0">
                <a:latin typeface="+mn-ea"/>
              </a:endParaRPr>
            </a:p>
            <a:p>
              <a:r>
                <a:rPr lang="en-US" altLang="ko-KR" sz="1100" b="0" dirty="0">
                  <a:latin typeface="+mn-ea"/>
                </a:rPr>
                <a:t>- </a:t>
              </a:r>
              <a:r>
                <a:rPr lang="ko-KR" altLang="en-US" sz="1100" b="0" dirty="0">
                  <a:latin typeface="+mn-ea"/>
                </a:rPr>
                <a:t>응답에 대한 </a:t>
              </a:r>
              <a:r>
                <a:rPr lang="ko-KR" altLang="en-US" sz="1100" b="0" dirty="0" err="1">
                  <a:latin typeface="+mn-ea"/>
                </a:rPr>
                <a:t>뷰</a:t>
              </a:r>
              <a:r>
                <a:rPr lang="ko-KR" altLang="en-US" sz="1100" b="0" dirty="0">
                  <a:latin typeface="+mn-ea"/>
                </a:rPr>
                <a:t> 선택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364E1C-982B-49BA-B2AC-44AFC9DD9EE9}"/>
                </a:ext>
              </a:extLst>
            </p:cNvPr>
            <p:cNvSpPr/>
            <p:nvPr/>
          </p:nvSpPr>
          <p:spPr>
            <a:xfrm>
              <a:off x="5596510" y="4291644"/>
              <a:ext cx="1080150" cy="7868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b="0" kern="0">
                  <a:solidFill>
                    <a:schemeClr val="tx1"/>
                  </a:solidFill>
                  <a:latin typeface="+mn-lt"/>
                  <a:ea typeface="+mn-ea"/>
                </a:rPr>
                <a:t>Controller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C59D7AD-33D8-406E-84CA-B12D41F20008}"/>
                </a:ext>
              </a:extLst>
            </p:cNvPr>
            <p:cNvSpPr/>
            <p:nvPr/>
          </p:nvSpPr>
          <p:spPr bwMode="auto">
            <a:xfrm>
              <a:off x="2850727" y="2348850"/>
              <a:ext cx="1131970" cy="10815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  <a:defRPr/>
              </a:pPr>
              <a:r>
                <a:rPr lang="en-US" altLang="ko-KR" b="0" dirty="0">
                  <a:solidFill>
                    <a:schemeClr val="tx1"/>
                  </a:solidFill>
                </a:rPr>
                <a:t>Model</a:t>
              </a:r>
              <a:endParaRPr lang="ko-KR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6D65FAD-E068-40DE-926E-69095F6CDDFD}"/>
                </a:ext>
              </a:extLst>
            </p:cNvPr>
            <p:cNvSpPr/>
            <p:nvPr/>
          </p:nvSpPr>
          <p:spPr bwMode="auto">
            <a:xfrm>
              <a:off x="1822396" y="3790450"/>
              <a:ext cx="1109898" cy="10815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  <a:defRPr/>
              </a:pPr>
              <a:r>
                <a:rPr lang="en-US" altLang="ko-KR" b="0">
                  <a:solidFill>
                    <a:schemeClr val="tx1"/>
                  </a:solidFill>
                </a:rPr>
                <a:t>View</a:t>
              </a:r>
              <a:endParaRPr lang="ko-KR" altLang="en-US" b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9BA5AEC-641F-4814-A493-0FD25395517E}"/>
                </a:ext>
              </a:extLst>
            </p:cNvPr>
            <p:cNvSpPr/>
            <p:nvPr/>
          </p:nvSpPr>
          <p:spPr bwMode="auto">
            <a:xfrm>
              <a:off x="3838676" y="3790450"/>
              <a:ext cx="1109744" cy="10815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  <a:defRPr/>
              </a:pPr>
              <a:r>
                <a:rPr lang="en-US" altLang="ko-KR" b="0" dirty="0">
                  <a:solidFill>
                    <a:schemeClr val="tx1"/>
                  </a:solidFill>
                </a:rPr>
                <a:t>Controller</a:t>
              </a:r>
              <a:endParaRPr lang="ko-KR" altLang="en-US" b="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꺾인 연결선 59">
              <a:extLst>
                <a:ext uri="{FF2B5EF4-FFF2-40B4-BE49-F238E27FC236}">
                  <a16:creationId xmlns:a16="http://schemas.microsoft.com/office/drawing/2014/main" id="{BDD94A56-DCB8-4BF1-9081-49C63738DF13}"/>
                </a:ext>
              </a:extLst>
            </p:cNvPr>
            <p:cNvCxnSpPr>
              <a:stCxn id="21" idx="7"/>
              <a:endCxn id="22" idx="3"/>
            </p:cNvCxnSpPr>
            <p:nvPr/>
          </p:nvCxnSpPr>
          <p:spPr bwMode="auto">
            <a:xfrm flipV="1">
              <a:off x="2582869" y="3182733"/>
              <a:ext cx="351314" cy="639354"/>
            </a:xfrm>
            <a:prstGeom prst="straightConnector1">
              <a:avLst/>
            </a:prstGeom>
            <a:noFill/>
            <a:ln w="6350">
              <a:solidFill>
                <a:srgbClr val="666666"/>
              </a:solidFill>
              <a:prstDash val="dash"/>
              <a:round/>
              <a:headEnd/>
              <a:tailEnd type="stealth" w="med" len="med"/>
            </a:ln>
            <a:effectLst/>
          </p:spPr>
        </p:cxnSp>
        <p:cxnSp>
          <p:nvCxnSpPr>
            <p:cNvPr id="16" name="꺾인 연결선 60">
              <a:extLst>
                <a:ext uri="{FF2B5EF4-FFF2-40B4-BE49-F238E27FC236}">
                  <a16:creationId xmlns:a16="http://schemas.microsoft.com/office/drawing/2014/main" id="{812C5A03-2AE0-4CE8-87B7-11331CB16906}"/>
                </a:ext>
              </a:extLst>
            </p:cNvPr>
            <p:cNvCxnSpPr>
              <a:stCxn id="23" idx="1"/>
              <a:endCxn id="24" idx="5"/>
            </p:cNvCxnSpPr>
            <p:nvPr/>
          </p:nvCxnSpPr>
          <p:spPr bwMode="auto">
            <a:xfrm flipH="1" flipV="1">
              <a:off x="3879049" y="3182733"/>
              <a:ext cx="351314" cy="639354"/>
            </a:xfrm>
            <a:prstGeom prst="straightConnector1">
              <a:avLst/>
            </a:prstGeom>
            <a:noFill/>
            <a:ln w="6350">
              <a:solidFill>
                <a:srgbClr val="666666"/>
              </a:solidFill>
              <a:prstDash val="dash"/>
              <a:round/>
              <a:headEnd/>
              <a:tailEnd type="stealth" w="med" len="med"/>
            </a:ln>
            <a:effectLst/>
          </p:spPr>
        </p:cxnSp>
        <p:cxnSp>
          <p:nvCxnSpPr>
            <p:cNvPr id="17" name="꺾인 연결선 48">
              <a:extLst>
                <a:ext uri="{FF2B5EF4-FFF2-40B4-BE49-F238E27FC236}">
                  <a16:creationId xmlns:a16="http://schemas.microsoft.com/office/drawing/2014/main" id="{5E7911DB-1E4E-450E-A54D-09B57514F34B}"/>
                </a:ext>
              </a:extLst>
            </p:cNvPr>
            <p:cNvCxnSpPr>
              <a:stCxn id="14" idx="2"/>
              <a:endCxn id="13" idx="6"/>
            </p:cNvCxnSpPr>
            <p:nvPr/>
          </p:nvCxnSpPr>
          <p:spPr bwMode="auto">
            <a:xfrm flipH="1">
              <a:off x="2932294" y="4331225"/>
              <a:ext cx="906382" cy="0"/>
            </a:xfrm>
            <a:prstGeom prst="straightConnector1">
              <a:avLst/>
            </a:prstGeom>
            <a:noFill/>
            <a:ln w="6350">
              <a:solidFill>
                <a:srgbClr val="666666"/>
              </a:solidFill>
              <a:prstDash val="dash"/>
              <a:round/>
              <a:headEnd/>
              <a:tailEnd type="stealth" w="med" len="med"/>
            </a:ln>
            <a:effectLst/>
          </p:spPr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1C5529D-4017-4ACD-8498-0367340C0512}"/>
                </a:ext>
              </a:extLst>
            </p:cNvPr>
            <p:cNvSpPr/>
            <p:nvPr/>
          </p:nvSpPr>
          <p:spPr>
            <a:xfrm>
              <a:off x="3982696" y="3286380"/>
              <a:ext cx="3898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0" i="1" dirty="0">
                  <a:latin typeface="+mn-ea"/>
                </a:rPr>
                <a:t>생성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209E191-759F-4290-8060-D4A12B26476D}"/>
                </a:ext>
              </a:extLst>
            </p:cNvPr>
            <p:cNvSpPr/>
            <p:nvPr/>
          </p:nvSpPr>
          <p:spPr>
            <a:xfrm>
              <a:off x="2398476" y="3286380"/>
              <a:ext cx="3898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0" i="1" dirty="0">
                  <a:latin typeface="+mn-ea"/>
                </a:rPr>
                <a:t>참조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C14A5F-636B-4241-95D1-EDD8DB41EFDE}"/>
                </a:ext>
              </a:extLst>
            </p:cNvPr>
            <p:cNvSpPr/>
            <p:nvPr/>
          </p:nvSpPr>
          <p:spPr>
            <a:xfrm>
              <a:off x="3078782" y="4365130"/>
              <a:ext cx="5437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0" i="1" dirty="0" err="1">
                  <a:latin typeface="+mn-ea"/>
                </a:rPr>
                <a:t>뷰</a:t>
              </a:r>
              <a:r>
                <a:rPr lang="ko-KR" altLang="en-US" sz="1000" b="0" i="1" dirty="0">
                  <a:latin typeface="+mn-ea"/>
                </a:rPr>
                <a:t> 선택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F4DE1BD-2EAF-4CE0-8A64-585C17451F84}"/>
                </a:ext>
              </a:extLst>
            </p:cNvPr>
            <p:cNvSpPr/>
            <p:nvPr/>
          </p:nvSpPr>
          <p:spPr bwMode="auto">
            <a:xfrm>
              <a:off x="2398476" y="3790450"/>
              <a:ext cx="216030" cy="21603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F815656-6547-4371-B939-348682506FE7}"/>
                </a:ext>
              </a:extLst>
            </p:cNvPr>
            <p:cNvSpPr/>
            <p:nvPr/>
          </p:nvSpPr>
          <p:spPr bwMode="auto">
            <a:xfrm>
              <a:off x="2902546" y="2998340"/>
              <a:ext cx="216030" cy="21603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2BCAE5C-55EE-48C6-A2F6-B404ADA3610E}"/>
                </a:ext>
              </a:extLst>
            </p:cNvPr>
            <p:cNvSpPr/>
            <p:nvPr/>
          </p:nvSpPr>
          <p:spPr bwMode="auto">
            <a:xfrm>
              <a:off x="4198726" y="3790450"/>
              <a:ext cx="216030" cy="21603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09BDEEE-63E7-41AD-AC31-B1963D674256}"/>
                </a:ext>
              </a:extLst>
            </p:cNvPr>
            <p:cNvSpPr/>
            <p:nvPr/>
          </p:nvSpPr>
          <p:spPr bwMode="auto">
            <a:xfrm>
              <a:off x="3694656" y="2998340"/>
              <a:ext cx="216030" cy="21603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09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웹 프레임워크 아키텍처 </a:t>
            </a:r>
            <a:r>
              <a:rPr lang="en-US" altLang="ko-KR" dirty="0"/>
              <a:t>(2/2)</a:t>
            </a:r>
            <a:r>
              <a:rPr lang="ko-KR" altLang="en-US" dirty="0"/>
              <a:t> </a:t>
            </a:r>
            <a:r>
              <a:rPr lang="en-US" altLang="ko-KR" dirty="0"/>
              <a:t>– Front Controller </a:t>
            </a:r>
            <a:r>
              <a:rPr lang="ko-KR" altLang="en-US" dirty="0"/>
              <a:t>패턴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346898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MVC </a:t>
            </a:r>
            <a:r>
              <a:rPr lang="ko-KR" altLang="en-US" dirty="0"/>
              <a:t>프레임워크는 </a:t>
            </a:r>
            <a:r>
              <a:rPr lang="en-US" altLang="ko-KR" dirty="0"/>
              <a:t>J2EE</a:t>
            </a:r>
            <a:r>
              <a:rPr lang="ko-KR" altLang="en-US" dirty="0"/>
              <a:t> 패턴 의 </a:t>
            </a:r>
            <a:r>
              <a:rPr lang="en-US" altLang="ko-KR" dirty="0"/>
              <a:t>Front Controller</a:t>
            </a:r>
            <a:r>
              <a:rPr lang="ko-KR" altLang="en-US" dirty="0"/>
              <a:t> 패턴에 기초한다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Front Controller</a:t>
            </a:r>
            <a:r>
              <a:rPr lang="ko-KR" altLang="en-US" dirty="0"/>
              <a:t>는 요청을 받아 어느 컨트롤러에 요청을 전송할지 결정하여 다른 컴포넌트에 처리를 위임한다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프리젠테이션</a:t>
            </a:r>
            <a:r>
              <a:rPr lang="ko-KR" altLang="en-US" dirty="0"/>
              <a:t> 계층의 제일 앞에서 모든 요청을 최초로 수신하여 처리하는 </a:t>
            </a:r>
            <a:r>
              <a:rPr lang="ko-KR" altLang="en-US" dirty="0" err="1"/>
              <a:t>서블릿을</a:t>
            </a:r>
            <a:r>
              <a:rPr lang="ko-KR" altLang="en-US" dirty="0"/>
              <a:t> </a:t>
            </a:r>
            <a:r>
              <a:rPr lang="en-US" altLang="ko-KR" dirty="0"/>
              <a:t>Front Controller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 </a:t>
            </a:r>
            <a:r>
              <a:rPr lang="en-US" altLang="ko-KR" dirty="0"/>
              <a:t>MVC </a:t>
            </a:r>
            <a:r>
              <a:rPr lang="ko-KR" altLang="en-US" dirty="0"/>
              <a:t>프레임워크는 요청을 각 컨트롤러로 분기하는 메인</a:t>
            </a:r>
            <a:r>
              <a:rPr lang="en-US" altLang="ko-KR" dirty="0"/>
              <a:t>(</a:t>
            </a:r>
            <a:r>
              <a:rPr lang="ko-KR" altLang="en-US" dirty="0"/>
              <a:t>중앙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서블릿</a:t>
            </a:r>
            <a:r>
              <a:rPr lang="ko-KR" altLang="en-US" dirty="0"/>
              <a:t> 중심으로 설계되었다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DC1E91-B808-4FB4-A855-69EAF5A7E9AF}"/>
              </a:ext>
            </a:extLst>
          </p:cNvPr>
          <p:cNvGrpSpPr/>
          <p:nvPr/>
        </p:nvGrpSpPr>
        <p:grpSpPr>
          <a:xfrm>
            <a:off x="2536085" y="2307879"/>
            <a:ext cx="5976830" cy="2376330"/>
            <a:chOff x="1996010" y="2348850"/>
            <a:chExt cx="5976830" cy="237633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169628-B8F6-4B06-A9CB-971CFE23EA8D}"/>
                </a:ext>
              </a:extLst>
            </p:cNvPr>
            <p:cNvSpPr/>
            <p:nvPr/>
          </p:nvSpPr>
          <p:spPr>
            <a:xfrm>
              <a:off x="3076160" y="2348850"/>
              <a:ext cx="4896680" cy="2376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36000" rIns="36000" rtlCol="0" anchor="t"/>
            <a:lstStyle/>
            <a:p>
              <a:pPr algn="r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ko-KR" altLang="en-US" sz="1000" b="0" dirty="0">
                  <a:latin typeface="+mn-lt"/>
                </a:rPr>
                <a:t>웹 컨테이너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F6AE0DC1-05E4-4D52-8235-E785BFFBC687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 bwMode="auto">
            <a:xfrm>
              <a:off x="2068020" y="3392995"/>
              <a:ext cx="1296180" cy="0"/>
            </a:xfrm>
            <a:prstGeom prst="straightConnector1">
              <a:avLst/>
            </a:prstGeom>
            <a:gradFill rotWithShape="1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63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316975-5066-4AA7-A83F-43A7054E665F}"/>
                </a:ext>
              </a:extLst>
            </p:cNvPr>
            <p:cNvSpPr txBox="1"/>
            <p:nvPr/>
          </p:nvSpPr>
          <p:spPr>
            <a:xfrm>
              <a:off x="2206636" y="3137943"/>
              <a:ext cx="1007007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00" b="0" dirty="0">
                  <a:latin typeface="+mn-ea"/>
                  <a:ea typeface="+mn-ea"/>
                </a:rPr>
                <a:t>(1) HTTP </a:t>
              </a:r>
              <a:r>
                <a:rPr lang="ko-KR" altLang="en-US" sz="1000" b="0" dirty="0">
                  <a:latin typeface="+mn-ea"/>
                  <a:ea typeface="+mn-ea"/>
                </a:rPr>
                <a:t>요청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BE9CA2-A44D-4B59-9F92-9EF031ABA56F}"/>
                </a:ext>
              </a:extLst>
            </p:cNvPr>
            <p:cNvSpPr txBox="1"/>
            <p:nvPr/>
          </p:nvSpPr>
          <p:spPr>
            <a:xfrm>
              <a:off x="2212040" y="3789050"/>
              <a:ext cx="1007007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00" b="0" dirty="0">
                  <a:latin typeface="+mn-ea"/>
                  <a:ea typeface="+mn-ea"/>
                </a:rPr>
                <a:t>(8) HTTP </a:t>
              </a:r>
              <a:r>
                <a:rPr lang="ko-KR" altLang="en-US" sz="1000" b="0" dirty="0">
                  <a:latin typeface="+mn-ea"/>
                  <a:ea typeface="+mn-ea"/>
                </a:rPr>
                <a:t>응답</a:t>
              </a:r>
            </a:p>
          </p:txBody>
        </p:sp>
        <p:sp>
          <p:nvSpPr>
            <p:cNvPr id="10" name="모서리가 둥근 직사각형 32">
              <a:extLst>
                <a:ext uri="{FF2B5EF4-FFF2-40B4-BE49-F238E27FC236}">
                  <a16:creationId xmlns:a16="http://schemas.microsoft.com/office/drawing/2014/main" id="{4E4D46E8-8CC3-4FCA-A7CA-6819AF04EA44}"/>
                </a:ext>
              </a:extLst>
            </p:cNvPr>
            <p:cNvSpPr/>
            <p:nvPr/>
          </p:nvSpPr>
          <p:spPr bwMode="auto">
            <a:xfrm>
              <a:off x="3364200" y="2682604"/>
              <a:ext cx="792110" cy="17545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  <a:defRPr/>
              </a:pPr>
              <a:r>
                <a:rPr lang="en-US" altLang="ko-KR" sz="1000" b="0" dirty="0">
                  <a:solidFill>
                    <a:schemeClr val="bg1"/>
                  </a:solidFill>
                </a:rPr>
                <a:t>Front </a:t>
              </a:r>
            </a:p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  <a:defRPr/>
              </a:pPr>
              <a:r>
                <a:rPr lang="en-US" altLang="ko-KR" sz="1000" b="0" dirty="0">
                  <a:solidFill>
                    <a:schemeClr val="bg1"/>
                  </a:solidFill>
                </a:rPr>
                <a:t>Controller</a:t>
              </a:r>
              <a:endParaRPr lang="ko-KR" altLang="en-US" sz="10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93DCD40-FD46-4B77-BE74-149415BB3192}"/>
                </a:ext>
              </a:extLst>
            </p:cNvPr>
            <p:cNvCxnSpPr>
              <a:stCxn id="29" idx="1"/>
              <a:endCxn id="30" idx="3"/>
            </p:cNvCxnSpPr>
            <p:nvPr/>
          </p:nvCxnSpPr>
          <p:spPr bwMode="auto">
            <a:xfrm flipH="1">
              <a:off x="2068020" y="3825055"/>
              <a:ext cx="1296180" cy="0"/>
            </a:xfrm>
            <a:prstGeom prst="straightConnector1">
              <a:avLst/>
            </a:prstGeom>
            <a:gradFill rotWithShape="1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63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sp>
          <p:nvSpPr>
            <p:cNvPr id="12" name="모서리가 둥근 직사각형 56">
              <a:extLst>
                <a:ext uri="{FF2B5EF4-FFF2-40B4-BE49-F238E27FC236}">
                  <a16:creationId xmlns:a16="http://schemas.microsoft.com/office/drawing/2014/main" id="{8F08F0C3-8F8B-4266-A152-C81247FB2EB4}"/>
                </a:ext>
              </a:extLst>
            </p:cNvPr>
            <p:cNvSpPr/>
            <p:nvPr/>
          </p:nvSpPr>
          <p:spPr bwMode="auto">
            <a:xfrm>
              <a:off x="5311609" y="2682604"/>
              <a:ext cx="932991" cy="7488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  <a:defRPr/>
              </a:pPr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r>
                <a:rPr lang="en-US" altLang="ko-KR" sz="1050" b="0" dirty="0">
                  <a:solidFill>
                    <a:schemeClr val="tx1"/>
                  </a:solidFill>
                </a:rPr>
                <a:t>ontroller</a:t>
              </a:r>
              <a:endParaRPr lang="ko-KR" altLang="en-US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58">
              <a:extLst>
                <a:ext uri="{FF2B5EF4-FFF2-40B4-BE49-F238E27FC236}">
                  <a16:creationId xmlns:a16="http://schemas.microsoft.com/office/drawing/2014/main" id="{800274A3-3520-4702-9999-DBBD3DF62F23}"/>
                </a:ext>
              </a:extLst>
            </p:cNvPr>
            <p:cNvSpPr/>
            <p:nvPr/>
          </p:nvSpPr>
          <p:spPr bwMode="auto">
            <a:xfrm>
              <a:off x="5311609" y="3717040"/>
              <a:ext cx="932991" cy="7201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  <a:defRPr/>
              </a:pPr>
              <a:r>
                <a:rPr lang="en-US" altLang="ko-KR" sz="1400" dirty="0">
                  <a:solidFill>
                    <a:schemeClr val="tx1"/>
                  </a:solidFill>
                </a:rPr>
                <a:t>V</a:t>
              </a:r>
              <a:r>
                <a:rPr lang="en-US" altLang="ko-KR" sz="1050" b="0" dirty="0">
                  <a:solidFill>
                    <a:schemeClr val="tx1"/>
                  </a:solidFill>
                </a:rPr>
                <a:t>iew</a:t>
              </a:r>
              <a:endParaRPr lang="ko-KR" altLang="en-US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63">
              <a:extLst>
                <a:ext uri="{FF2B5EF4-FFF2-40B4-BE49-F238E27FC236}">
                  <a16:creationId xmlns:a16="http://schemas.microsoft.com/office/drawing/2014/main" id="{9C7D6DCF-EFC5-41EB-9137-D24466C4C9FA}"/>
                </a:ext>
              </a:extLst>
            </p:cNvPr>
            <p:cNvSpPr/>
            <p:nvPr/>
          </p:nvSpPr>
          <p:spPr bwMode="auto">
            <a:xfrm>
              <a:off x="6676660" y="3284980"/>
              <a:ext cx="986214" cy="57608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9855" tIns="49928" rIns="99855" bIns="49928" anchor="ctr"/>
            <a:lstStyle/>
            <a:p>
              <a:pPr marL="360363" indent="-360363" algn="ctr" defTabSz="1038225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  <a:defRPr/>
              </a:pPr>
              <a:r>
                <a:rPr lang="en-US" altLang="ko-KR" sz="1400" dirty="0">
                  <a:solidFill>
                    <a:schemeClr val="tx1"/>
                  </a:solidFill>
                </a:rPr>
                <a:t>M</a:t>
              </a:r>
              <a:r>
                <a:rPr lang="en-US" altLang="ko-KR" sz="1050" b="0" dirty="0">
                  <a:solidFill>
                    <a:schemeClr val="tx1"/>
                  </a:solidFill>
                </a:rPr>
                <a:t>odel</a:t>
              </a:r>
              <a:endParaRPr lang="ko-KR" altLang="en-US" sz="1050" b="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12735B4-7B7F-4CE4-A856-025DDD7ED4F0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 bwMode="auto">
            <a:xfrm>
              <a:off x="4156310" y="2940319"/>
              <a:ext cx="1152160" cy="0"/>
            </a:xfrm>
            <a:prstGeom prst="straightConnector1">
              <a:avLst/>
            </a:prstGeom>
            <a:gradFill rotWithShape="1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63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9AE7C1-CD82-44E1-BDE2-E5E695CB8453}"/>
                </a:ext>
              </a:extLst>
            </p:cNvPr>
            <p:cNvSpPr txBox="1"/>
            <p:nvPr/>
          </p:nvSpPr>
          <p:spPr>
            <a:xfrm>
              <a:off x="4352885" y="2678709"/>
              <a:ext cx="822661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00" b="0" dirty="0">
                  <a:latin typeface="+mn-ea"/>
                  <a:ea typeface="+mn-ea"/>
                </a:rPr>
                <a:t>(2) </a:t>
              </a:r>
              <a:r>
                <a:rPr lang="ko-KR" altLang="en-US" sz="1000" b="0" dirty="0">
                  <a:latin typeface="+mn-ea"/>
                  <a:ea typeface="+mn-ea"/>
                </a:rPr>
                <a:t>요청위임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9621758-250D-4A42-B670-59D782DBD0CE}"/>
                </a:ext>
              </a:extLst>
            </p:cNvPr>
            <p:cNvCxnSpPr>
              <a:stCxn id="41" idx="3"/>
              <a:endCxn id="39" idx="1"/>
            </p:cNvCxnSpPr>
            <p:nvPr/>
          </p:nvCxnSpPr>
          <p:spPr bwMode="auto">
            <a:xfrm>
              <a:off x="4156310" y="3933070"/>
              <a:ext cx="1152160" cy="0"/>
            </a:xfrm>
            <a:prstGeom prst="straightConnector1">
              <a:avLst/>
            </a:prstGeom>
            <a:gradFill rotWithShape="1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63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18" name="직선 화살표 연결선 68">
              <a:extLst>
                <a:ext uri="{FF2B5EF4-FFF2-40B4-BE49-F238E27FC236}">
                  <a16:creationId xmlns:a16="http://schemas.microsoft.com/office/drawing/2014/main" id="{2A73D817-FE4A-4C13-B74A-8BEDE1B0812D}"/>
                </a:ext>
              </a:extLst>
            </p:cNvPr>
            <p:cNvCxnSpPr>
              <a:stCxn id="35" idx="3"/>
              <a:endCxn id="36" idx="0"/>
            </p:cNvCxnSpPr>
            <p:nvPr/>
          </p:nvCxnSpPr>
          <p:spPr bwMode="auto">
            <a:xfrm>
              <a:off x="6244600" y="3068950"/>
              <a:ext cx="936130" cy="216030"/>
            </a:xfrm>
            <a:prstGeom prst="bentConnector2">
              <a:avLst/>
            </a:prstGeom>
            <a:gradFill rotWithShape="1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63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31FEFAD-613E-4141-81C1-D7011188ADBC}"/>
                </a:ext>
              </a:extLst>
            </p:cNvPr>
            <p:cNvSpPr txBox="1"/>
            <p:nvPr/>
          </p:nvSpPr>
          <p:spPr>
            <a:xfrm>
              <a:off x="6388620" y="2807340"/>
              <a:ext cx="617477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00" b="0" dirty="0">
                  <a:latin typeface="+mn-ea"/>
                  <a:ea typeface="+mn-ea"/>
                </a:rPr>
                <a:t>(3) </a:t>
              </a:r>
              <a:r>
                <a:rPr lang="ko-KR" altLang="en-US" sz="1000" b="0" dirty="0">
                  <a:latin typeface="+mn-ea"/>
                  <a:ea typeface="+mn-ea"/>
                </a:rPr>
                <a:t>생성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1308B1B6-3D40-4936-AD1B-29DFA13496D7}"/>
                </a:ext>
              </a:extLst>
            </p:cNvPr>
            <p:cNvCxnSpPr>
              <a:stCxn id="34" idx="1"/>
              <a:endCxn id="32" idx="3"/>
            </p:cNvCxnSpPr>
            <p:nvPr/>
          </p:nvCxnSpPr>
          <p:spPr bwMode="auto">
            <a:xfrm flipH="1">
              <a:off x="4156310" y="3182779"/>
              <a:ext cx="1152160" cy="0"/>
            </a:xfrm>
            <a:prstGeom prst="straightConnector1">
              <a:avLst/>
            </a:prstGeom>
            <a:gradFill rotWithShape="1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63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7C1E17-0FB7-46C6-B20D-3CCE903D593A}"/>
                </a:ext>
              </a:extLst>
            </p:cNvPr>
            <p:cNvSpPr txBox="1"/>
            <p:nvPr/>
          </p:nvSpPr>
          <p:spPr>
            <a:xfrm>
              <a:off x="4380936" y="3182779"/>
              <a:ext cx="771365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00" b="0" dirty="0">
                  <a:latin typeface="+mn-ea"/>
                  <a:ea typeface="+mn-ea"/>
                </a:rPr>
                <a:t>(4) </a:t>
              </a:r>
              <a:r>
                <a:rPr lang="ko-KR" altLang="en-US" sz="1000" b="0" dirty="0">
                  <a:latin typeface="+mn-ea"/>
                  <a:ea typeface="+mn-ea"/>
                </a:rPr>
                <a:t>모델</a:t>
              </a:r>
              <a:r>
                <a:rPr lang="en-US" altLang="ko-KR" sz="1000" b="0" dirty="0">
                  <a:latin typeface="+mn-ea"/>
                  <a:ea typeface="+mn-ea"/>
                </a:rPr>
                <a:t>/</a:t>
              </a:r>
              <a:r>
                <a:rPr lang="ko-KR" altLang="en-US" sz="1000" b="0" dirty="0" err="1">
                  <a:latin typeface="+mn-ea"/>
                  <a:ea typeface="+mn-ea"/>
                </a:rPr>
                <a:t>뷰</a:t>
              </a:r>
              <a:endParaRPr lang="ko-KR" altLang="en-US" sz="1000" b="0" dirty="0">
                <a:latin typeface="+mn-ea"/>
                <a:ea typeface="+mn-ea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4E490C1-425F-4C7B-AA74-12C228199733}"/>
                </a:ext>
              </a:extLst>
            </p:cNvPr>
            <p:cNvCxnSpPr>
              <a:stCxn id="40" idx="1"/>
              <a:endCxn id="42" idx="3"/>
            </p:cNvCxnSpPr>
            <p:nvPr/>
          </p:nvCxnSpPr>
          <p:spPr bwMode="auto">
            <a:xfrm flipH="1">
              <a:off x="4156310" y="4200444"/>
              <a:ext cx="1152160" cy="0"/>
            </a:xfrm>
            <a:prstGeom prst="straightConnector1">
              <a:avLst/>
            </a:prstGeom>
            <a:gradFill rotWithShape="1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63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B312EF-79C0-4B52-9DC3-37CBD814A0A7}"/>
                </a:ext>
              </a:extLst>
            </p:cNvPr>
            <p:cNvSpPr txBox="1"/>
            <p:nvPr/>
          </p:nvSpPr>
          <p:spPr>
            <a:xfrm>
              <a:off x="4505295" y="3671460"/>
              <a:ext cx="617477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00" b="0" dirty="0">
                  <a:latin typeface="+mn-ea"/>
                  <a:ea typeface="+mn-ea"/>
                </a:rPr>
                <a:t>(5</a:t>
              </a:r>
              <a:r>
                <a:rPr lang="en-US" altLang="ko-KR" sz="1000" b="0">
                  <a:latin typeface="+mn-ea"/>
                  <a:ea typeface="+mn-ea"/>
                </a:rPr>
                <a:t>) </a:t>
              </a:r>
              <a:r>
                <a:rPr lang="ko-KR" altLang="en-US" sz="1000" b="0" dirty="0">
                  <a:latin typeface="+mn-ea"/>
                  <a:ea typeface="+mn-ea"/>
                </a:rPr>
                <a:t>모델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194FEF-ACF9-4677-99DF-E4C2C87C7DCE}"/>
                </a:ext>
              </a:extLst>
            </p:cNvPr>
            <p:cNvSpPr txBox="1"/>
            <p:nvPr/>
          </p:nvSpPr>
          <p:spPr>
            <a:xfrm>
              <a:off x="4504834" y="4190919"/>
              <a:ext cx="617477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00" b="0" dirty="0">
                  <a:latin typeface="+mn-ea"/>
                  <a:ea typeface="+mn-ea"/>
                </a:rPr>
                <a:t>(7) </a:t>
              </a:r>
              <a:r>
                <a:rPr lang="ko-KR" altLang="en-US" sz="1000" b="0" dirty="0">
                  <a:latin typeface="+mn-ea"/>
                  <a:ea typeface="+mn-ea"/>
                </a:rPr>
                <a:t>결과</a:t>
              </a:r>
            </a:p>
          </p:txBody>
        </p:sp>
        <p:cxnSp>
          <p:nvCxnSpPr>
            <p:cNvPr id="25" name="직선 화살표 연결선 68">
              <a:extLst>
                <a:ext uri="{FF2B5EF4-FFF2-40B4-BE49-F238E27FC236}">
                  <a16:creationId xmlns:a16="http://schemas.microsoft.com/office/drawing/2014/main" id="{1F40C2D4-DB70-44D4-B0F6-C7058F93007F}"/>
                </a:ext>
              </a:extLst>
            </p:cNvPr>
            <p:cNvCxnSpPr>
              <a:stCxn id="38" idx="3"/>
              <a:endCxn id="37" idx="2"/>
            </p:cNvCxnSpPr>
            <p:nvPr/>
          </p:nvCxnSpPr>
          <p:spPr bwMode="auto">
            <a:xfrm flipV="1">
              <a:off x="6244600" y="3861060"/>
              <a:ext cx="936130" cy="216030"/>
            </a:xfrm>
            <a:prstGeom prst="bentConnector2">
              <a:avLst/>
            </a:prstGeom>
            <a:gradFill rotWithShape="1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63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764828-B32B-451C-A06F-BC4E969F0C50}"/>
                </a:ext>
              </a:extLst>
            </p:cNvPr>
            <p:cNvSpPr txBox="1"/>
            <p:nvPr/>
          </p:nvSpPr>
          <p:spPr>
            <a:xfrm>
              <a:off x="6388620" y="4077090"/>
              <a:ext cx="617477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00" b="0" dirty="0">
                  <a:latin typeface="+mn-ea"/>
                  <a:ea typeface="+mn-ea"/>
                </a:rPr>
                <a:t>(6) </a:t>
              </a:r>
              <a:r>
                <a:rPr lang="ko-KR" altLang="en-US" sz="1000" b="0" dirty="0">
                  <a:latin typeface="+mn-ea"/>
                  <a:ea typeface="+mn-ea"/>
                </a:rPr>
                <a:t>참조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8CF9A4A-AD91-4949-9901-3AC182542DA7}"/>
                </a:ext>
              </a:extLst>
            </p:cNvPr>
            <p:cNvSpPr/>
            <p:nvPr/>
          </p:nvSpPr>
          <p:spPr bwMode="auto">
            <a:xfrm>
              <a:off x="3364200" y="3284980"/>
              <a:ext cx="7201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C8837E5-B8A9-4E75-879D-81EBFC58AAD1}"/>
                </a:ext>
              </a:extLst>
            </p:cNvPr>
            <p:cNvSpPr/>
            <p:nvPr/>
          </p:nvSpPr>
          <p:spPr bwMode="auto">
            <a:xfrm>
              <a:off x="1996010" y="3284980"/>
              <a:ext cx="7201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58C5674-B40A-465C-A4D2-B908CC8C04EB}"/>
                </a:ext>
              </a:extLst>
            </p:cNvPr>
            <p:cNvSpPr/>
            <p:nvPr/>
          </p:nvSpPr>
          <p:spPr bwMode="auto">
            <a:xfrm>
              <a:off x="3364200" y="3717040"/>
              <a:ext cx="7201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C41B3CD-FC0F-42BA-BEAA-AA76DBED7947}"/>
                </a:ext>
              </a:extLst>
            </p:cNvPr>
            <p:cNvSpPr/>
            <p:nvPr/>
          </p:nvSpPr>
          <p:spPr bwMode="auto">
            <a:xfrm>
              <a:off x="1996010" y="3717040"/>
              <a:ext cx="7201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FA589F7-9629-4D27-870B-DA5AE6FE23D4}"/>
                </a:ext>
              </a:extLst>
            </p:cNvPr>
            <p:cNvSpPr/>
            <p:nvPr/>
          </p:nvSpPr>
          <p:spPr bwMode="auto">
            <a:xfrm>
              <a:off x="4084300" y="2868309"/>
              <a:ext cx="72010" cy="1440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8F82D28-220D-4655-BD26-88F6BE3B415E}"/>
                </a:ext>
              </a:extLst>
            </p:cNvPr>
            <p:cNvSpPr/>
            <p:nvPr/>
          </p:nvSpPr>
          <p:spPr bwMode="auto">
            <a:xfrm>
              <a:off x="4084300" y="3110769"/>
              <a:ext cx="72010" cy="1440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A321747-6B49-4BAB-A1F3-A590C6DF5C03}"/>
                </a:ext>
              </a:extLst>
            </p:cNvPr>
            <p:cNvSpPr/>
            <p:nvPr/>
          </p:nvSpPr>
          <p:spPr bwMode="auto">
            <a:xfrm>
              <a:off x="5308470" y="2868309"/>
              <a:ext cx="72010" cy="1440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8F16715-D714-4EEB-BFA5-8E2AE6357558}"/>
                </a:ext>
              </a:extLst>
            </p:cNvPr>
            <p:cNvSpPr/>
            <p:nvPr/>
          </p:nvSpPr>
          <p:spPr bwMode="auto">
            <a:xfrm>
              <a:off x="5308470" y="3110769"/>
              <a:ext cx="72010" cy="1440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9ED97D6-6843-44AB-8771-F34D484F16F7}"/>
                </a:ext>
              </a:extLst>
            </p:cNvPr>
            <p:cNvSpPr/>
            <p:nvPr/>
          </p:nvSpPr>
          <p:spPr bwMode="auto">
            <a:xfrm>
              <a:off x="6172590" y="2996940"/>
              <a:ext cx="72010" cy="1440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31E447C-5AD9-4F2B-8EBC-E005806FFB0A}"/>
                </a:ext>
              </a:extLst>
            </p:cNvPr>
            <p:cNvSpPr/>
            <p:nvPr/>
          </p:nvSpPr>
          <p:spPr bwMode="auto">
            <a:xfrm>
              <a:off x="7108720" y="3284980"/>
              <a:ext cx="144020" cy="720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B7181C1-D5B7-4E9D-8BDE-71A615CC90A3}"/>
                </a:ext>
              </a:extLst>
            </p:cNvPr>
            <p:cNvSpPr/>
            <p:nvPr/>
          </p:nvSpPr>
          <p:spPr bwMode="auto">
            <a:xfrm>
              <a:off x="7108720" y="3789050"/>
              <a:ext cx="144020" cy="720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9CFE8FA-8E33-400C-8D18-669C656F6A30}"/>
                </a:ext>
              </a:extLst>
            </p:cNvPr>
            <p:cNvSpPr/>
            <p:nvPr/>
          </p:nvSpPr>
          <p:spPr bwMode="auto">
            <a:xfrm>
              <a:off x="6172590" y="4005080"/>
              <a:ext cx="72010" cy="1440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EBDB42C-E627-44E5-B45C-EF0B136450B5}"/>
                </a:ext>
              </a:extLst>
            </p:cNvPr>
            <p:cNvSpPr/>
            <p:nvPr/>
          </p:nvSpPr>
          <p:spPr bwMode="auto">
            <a:xfrm>
              <a:off x="5308470" y="3861060"/>
              <a:ext cx="72010" cy="1440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91C5F50-1203-482C-B3C0-82605EF6B623}"/>
                </a:ext>
              </a:extLst>
            </p:cNvPr>
            <p:cNvSpPr/>
            <p:nvPr/>
          </p:nvSpPr>
          <p:spPr bwMode="auto">
            <a:xfrm>
              <a:off x="5308470" y="4128434"/>
              <a:ext cx="72010" cy="1440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BEE655C-A77F-4A6B-9FE5-2E72443262F2}"/>
                </a:ext>
              </a:extLst>
            </p:cNvPr>
            <p:cNvSpPr/>
            <p:nvPr/>
          </p:nvSpPr>
          <p:spPr bwMode="auto">
            <a:xfrm>
              <a:off x="4084300" y="3861060"/>
              <a:ext cx="72010" cy="1440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190BC4D-E856-414E-8BD0-12448D89D649}"/>
                </a:ext>
              </a:extLst>
            </p:cNvPr>
            <p:cNvSpPr/>
            <p:nvPr/>
          </p:nvSpPr>
          <p:spPr bwMode="auto">
            <a:xfrm>
              <a:off x="4084300" y="4128434"/>
              <a:ext cx="72010" cy="1440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92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Spring MVC </a:t>
            </a:r>
            <a:r>
              <a:rPr lang="ko-KR" altLang="ko-KR" dirty="0"/>
              <a:t>개요</a:t>
            </a:r>
            <a:r>
              <a:rPr lang="en-US" altLang="ko-KR" dirty="0"/>
              <a:t> – </a:t>
            </a:r>
            <a:r>
              <a:rPr lang="ko-KR" altLang="en-US" dirty="0"/>
              <a:t>스프링기반 웹 애플리케이션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346898"/>
          </a:xfrm>
        </p:spPr>
        <p:txBody>
          <a:bodyPr/>
          <a:lstStyle/>
          <a:p>
            <a:r>
              <a:rPr lang="en-US" altLang="ko-KR" dirty="0"/>
              <a:t>Spring MVC</a:t>
            </a:r>
            <a:r>
              <a:rPr lang="ko-KR" altLang="en-US" dirty="0"/>
              <a:t>는 스프링에서 </a:t>
            </a:r>
            <a:r>
              <a:rPr lang="ko-KR" altLang="en-US" dirty="0" err="1"/>
              <a:t>프리젠테이션</a:t>
            </a:r>
            <a:r>
              <a:rPr lang="ko-KR" altLang="en-US" dirty="0"/>
              <a:t> 계층을 담당하는 </a:t>
            </a:r>
            <a:r>
              <a:rPr lang="ko-KR" altLang="en-US" dirty="0" err="1"/>
              <a:t>서블릿</a:t>
            </a:r>
            <a:r>
              <a:rPr lang="ko-KR" altLang="en-US" dirty="0"/>
              <a:t> 기반 </a:t>
            </a:r>
            <a:r>
              <a:rPr lang="en-US" altLang="ko-KR" dirty="0"/>
              <a:t>MVC </a:t>
            </a:r>
            <a:r>
              <a:rPr lang="ko-KR" altLang="en-US" dirty="0"/>
              <a:t>프레임워크이다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Spring MVC</a:t>
            </a:r>
            <a:r>
              <a:rPr lang="ko-KR" altLang="en-US" dirty="0"/>
              <a:t>는 다른 웹 프레임워크에 비해 특정 클래스 상속</a:t>
            </a:r>
            <a:r>
              <a:rPr lang="en-US" altLang="ko-KR" dirty="0"/>
              <a:t>, </a:t>
            </a:r>
            <a:r>
              <a:rPr lang="ko-KR" altLang="en-US" dirty="0"/>
              <a:t>참조 또는 구현 제약사항이 작다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Spring</a:t>
            </a:r>
            <a:r>
              <a:rPr lang="ko-KR" altLang="en-US" dirty="0"/>
              <a:t>은 </a:t>
            </a:r>
            <a:r>
              <a:rPr lang="en-US" altLang="ko-KR" dirty="0"/>
              <a:t>POJO</a:t>
            </a:r>
            <a:r>
              <a:rPr lang="ko-KR" altLang="en-US" dirty="0"/>
              <a:t>를 지향하므로 복잡한 설정 없이 비즈니스 로직에 집중할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Spring DI </a:t>
            </a:r>
            <a:r>
              <a:rPr lang="ko-KR" altLang="en-US" dirty="0"/>
              <a:t>컨테이너를 사용하여 웹 프레임워크 연계를 위한 추가 설정 없이 </a:t>
            </a:r>
            <a:r>
              <a:rPr lang="en-US" altLang="ko-KR" dirty="0"/>
              <a:t>Spring MVC</a:t>
            </a:r>
            <a:r>
              <a:rPr lang="ko-KR" altLang="en-US" dirty="0"/>
              <a:t>를 사용할 수 있다</a:t>
            </a:r>
            <a:r>
              <a:rPr lang="en-US" altLang="ko-KR" dirty="0"/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0DD3A6-87BB-4268-B76E-1624DA8081D4}"/>
              </a:ext>
            </a:extLst>
          </p:cNvPr>
          <p:cNvGrpSpPr/>
          <p:nvPr/>
        </p:nvGrpSpPr>
        <p:grpSpPr>
          <a:xfrm>
            <a:off x="704888" y="2349500"/>
            <a:ext cx="9572272" cy="2231660"/>
            <a:chOff x="704888" y="2349500"/>
            <a:chExt cx="9572272" cy="2231660"/>
          </a:xfrm>
        </p:grpSpPr>
        <p:sp>
          <p:nvSpPr>
            <p:cNvPr id="43" name="평행 사변형 42">
              <a:extLst>
                <a:ext uri="{FF2B5EF4-FFF2-40B4-BE49-F238E27FC236}">
                  <a16:creationId xmlns:a16="http://schemas.microsoft.com/office/drawing/2014/main" id="{01DFA364-8CD9-43AC-9D5C-08CD1740B276}"/>
                </a:ext>
              </a:extLst>
            </p:cNvPr>
            <p:cNvSpPr/>
            <p:nvPr/>
          </p:nvSpPr>
          <p:spPr>
            <a:xfrm>
              <a:off x="1996010" y="4005080"/>
              <a:ext cx="7128989" cy="576080"/>
            </a:xfrm>
            <a:prstGeom prst="parallelogram">
              <a:avLst>
                <a:gd name="adj" fmla="val 130818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 w="6350" cap="flat" cmpd="sng" algn="ctr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txBody>
            <a:bodyPr lIns="36000" rIns="36000" rtlCol="0" anchor="b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kern="0" dirty="0">
                  <a:solidFill>
                    <a:srgbClr val="C00000"/>
                  </a:solidFill>
                  <a:latin typeface="+mn-lt"/>
                  <a:ea typeface="+mn-ea"/>
                </a:rPr>
                <a:t>Spring DI</a:t>
              </a:r>
              <a:r>
                <a:rPr lang="ko-KR" altLang="en-US" sz="1100" kern="0" dirty="0">
                  <a:solidFill>
                    <a:srgbClr val="C00000"/>
                  </a:solidFill>
                  <a:latin typeface="+mn-lt"/>
                  <a:ea typeface="+mn-ea"/>
                </a:rPr>
                <a:t> 컨테이너</a:t>
              </a:r>
              <a:endParaRPr kumimoji="0" lang="ko-KR" altLang="en-US" sz="110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5735C3E-24BA-4132-BA81-8209107052A4}"/>
                </a:ext>
              </a:extLst>
            </p:cNvPr>
            <p:cNvSpPr/>
            <p:nvPr/>
          </p:nvSpPr>
          <p:spPr>
            <a:xfrm>
              <a:off x="2567032" y="2708900"/>
              <a:ext cx="1512210" cy="1512210"/>
            </a:xfrm>
            <a:prstGeom prst="rect">
              <a:avLst/>
            </a:prstGeom>
            <a:solidFill>
              <a:srgbClr val="FFFFCC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맑은 고딕"/>
                <a:cs typeface="+mn-cs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A0F447F-D6FE-4F1E-9A4E-3C56D2FB00BA}"/>
                </a:ext>
              </a:extLst>
            </p:cNvPr>
            <p:cNvSpPr/>
            <p:nvPr/>
          </p:nvSpPr>
          <p:spPr>
            <a:xfrm>
              <a:off x="5740530" y="2708900"/>
              <a:ext cx="1512210" cy="15122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맑은 고딕"/>
                <a:cs typeface="+mn-cs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DF3D139-53D6-4B10-B10E-83B278D5A3FF}"/>
                </a:ext>
              </a:extLst>
            </p:cNvPr>
            <p:cNvSpPr/>
            <p:nvPr/>
          </p:nvSpPr>
          <p:spPr>
            <a:xfrm>
              <a:off x="7324750" y="2708900"/>
              <a:ext cx="1440200" cy="15122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맑은 고딕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1837F8-913C-4CAE-B946-CD1FA34B5B4A}"/>
                </a:ext>
              </a:extLst>
            </p:cNvPr>
            <p:cNvSpPr/>
            <p:nvPr/>
          </p:nvSpPr>
          <p:spPr>
            <a:xfrm>
              <a:off x="2567032" y="2420860"/>
              <a:ext cx="1512210" cy="288040"/>
            </a:xfrm>
            <a:prstGeom prst="rect">
              <a:avLst/>
            </a:prstGeom>
            <a:solidFill>
              <a:srgbClr val="595959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900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n-ea"/>
                  <a:ea typeface="+mn-ea"/>
                  <a:cs typeface="+mn-cs"/>
                </a:rPr>
                <a:t>프리젠테이션</a:t>
              </a:r>
              <a:r>
                <a:rPr kumimoji="0" lang="ko-KR" altLang="en-US" sz="9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n-ea"/>
                  <a:ea typeface="+mn-ea"/>
                  <a:cs typeface="+mn-cs"/>
                </a:rPr>
                <a:t> 영역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B25C88C-5078-4F2C-8C45-AD44DD8CF347}"/>
                </a:ext>
              </a:extLst>
            </p:cNvPr>
            <p:cNvSpPr/>
            <p:nvPr/>
          </p:nvSpPr>
          <p:spPr>
            <a:xfrm>
              <a:off x="5740530" y="2420860"/>
              <a:ext cx="1512210" cy="288040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9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n-ea"/>
                  <a:ea typeface="+mn-ea"/>
                  <a:cs typeface="+mn-cs"/>
                </a:rPr>
                <a:t>비즈니스 </a:t>
              </a:r>
              <a:r>
                <a:rPr kumimoji="0" lang="ko-KR" altLang="en-US" sz="90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n-ea"/>
                  <a:ea typeface="+mn-ea"/>
                  <a:cs typeface="+mn-cs"/>
                </a:rPr>
                <a:t>로직</a:t>
              </a:r>
              <a:r>
                <a:rPr kumimoji="0" lang="ko-KR" altLang="en-US" sz="9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n-ea"/>
                  <a:ea typeface="+mn-ea"/>
                  <a:cs typeface="+mn-cs"/>
                </a:rPr>
                <a:t> 영역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4AC1760-F1DF-4A69-A49F-3CB79E32CDFE}"/>
                </a:ext>
              </a:extLst>
            </p:cNvPr>
            <p:cNvSpPr/>
            <p:nvPr/>
          </p:nvSpPr>
          <p:spPr>
            <a:xfrm>
              <a:off x="7324750" y="2420860"/>
              <a:ext cx="1440200" cy="288040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900" kern="0" noProof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자원 </a:t>
              </a:r>
              <a:r>
                <a:rPr kumimoji="0" lang="ko-KR" altLang="en-US" sz="9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n-ea"/>
                  <a:ea typeface="+mn-ea"/>
                  <a:cs typeface="+mn-cs"/>
                </a:rPr>
                <a:t>접근 영역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7C24392-1EF6-4B95-87CE-BB95DAC64ECE}"/>
                </a:ext>
              </a:extLst>
            </p:cNvPr>
            <p:cNvSpPr/>
            <p:nvPr/>
          </p:nvSpPr>
          <p:spPr>
            <a:xfrm>
              <a:off x="704888" y="2708900"/>
              <a:ext cx="1795192" cy="15122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맑은 고딕"/>
                <a:cs typeface="+mn-cs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BB6C5D7-DDF4-4E29-8B0C-19EABC050DB9}"/>
                </a:ext>
              </a:extLst>
            </p:cNvPr>
            <p:cNvSpPr/>
            <p:nvPr/>
          </p:nvSpPr>
          <p:spPr>
            <a:xfrm>
              <a:off x="704888" y="2420860"/>
              <a:ext cx="1795192" cy="288040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UI </a:t>
              </a:r>
              <a:r>
                <a:rPr lang="ko-KR" altLang="en-US" sz="9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영역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8016EBD-728E-4530-9176-B8C86D503FAC}"/>
                </a:ext>
              </a:extLst>
            </p:cNvPr>
            <p:cNvSpPr/>
            <p:nvPr/>
          </p:nvSpPr>
          <p:spPr>
            <a:xfrm>
              <a:off x="2495022" y="2349500"/>
              <a:ext cx="1656230" cy="1943620"/>
            </a:xfrm>
            <a:prstGeom prst="rect">
              <a:avLst/>
            </a:prstGeom>
            <a:noFill/>
            <a:ln w="38100" cap="flat" cmpd="sng" algn="ctr">
              <a:solidFill>
                <a:srgbClr val="C00000">
                  <a:alpha val="37000"/>
                </a:srgb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77DCA4B-39A9-4AB1-903A-D18B6496C6E5}"/>
                </a:ext>
              </a:extLst>
            </p:cNvPr>
            <p:cNvSpPr/>
            <p:nvPr/>
          </p:nvSpPr>
          <p:spPr>
            <a:xfrm>
              <a:off x="5891189" y="2841306"/>
              <a:ext cx="1210892" cy="36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0" kern="0" noProof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POJO</a:t>
              </a:r>
              <a:endPara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A51D795-2EED-4FF0-A409-68AC75FDB1D3}"/>
                </a:ext>
              </a:extLst>
            </p:cNvPr>
            <p:cNvSpPr/>
            <p:nvPr/>
          </p:nvSpPr>
          <p:spPr>
            <a:xfrm>
              <a:off x="8836960" y="2708900"/>
              <a:ext cx="1440200" cy="15122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txBody>
            <a:bodyPr lIns="36000" rIns="36000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lang="ko-KR" altLang="en-US" sz="1000" b="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맑은 고딕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BFC5D65-CA5C-482F-8B6A-65638C02D088}"/>
                </a:ext>
              </a:extLst>
            </p:cNvPr>
            <p:cNvSpPr/>
            <p:nvPr/>
          </p:nvSpPr>
          <p:spPr>
            <a:xfrm>
              <a:off x="8836960" y="2420860"/>
              <a:ext cx="1440200" cy="288040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자원 </a:t>
              </a:r>
              <a:r>
                <a:rPr lang="ko-KR" altLang="en-US" sz="900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영역</a:t>
              </a:r>
            </a:p>
          </p:txBody>
        </p:sp>
        <p:sp>
          <p:nvSpPr>
            <p:cNvPr id="56" name="원통 125">
              <a:extLst>
                <a:ext uri="{FF2B5EF4-FFF2-40B4-BE49-F238E27FC236}">
                  <a16:creationId xmlns:a16="http://schemas.microsoft.com/office/drawing/2014/main" id="{1BC0D5F6-B951-41FC-BD0E-4FA71760C890}"/>
                </a:ext>
              </a:extLst>
            </p:cNvPr>
            <p:cNvSpPr/>
            <p:nvPr/>
          </p:nvSpPr>
          <p:spPr>
            <a:xfrm>
              <a:off x="9074720" y="2841306"/>
              <a:ext cx="914400" cy="360000"/>
            </a:xfrm>
            <a:prstGeom prst="can">
              <a:avLst>
                <a:gd name="adj" fmla="val 19286"/>
              </a:avLst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0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데이터베이스</a:t>
              </a:r>
              <a:endParaRPr lang="ko-KR" altLang="en-US" sz="1000" b="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57" name="원통 126">
              <a:extLst>
                <a:ext uri="{FF2B5EF4-FFF2-40B4-BE49-F238E27FC236}">
                  <a16:creationId xmlns:a16="http://schemas.microsoft.com/office/drawing/2014/main" id="{4C1F9231-A41B-48B2-9230-D956913C43DD}"/>
                </a:ext>
              </a:extLst>
            </p:cNvPr>
            <p:cNvSpPr/>
            <p:nvPr/>
          </p:nvSpPr>
          <p:spPr>
            <a:xfrm>
              <a:off x="9074720" y="3296585"/>
              <a:ext cx="914400" cy="360000"/>
            </a:xfrm>
            <a:prstGeom prst="can">
              <a:avLst>
                <a:gd name="adj" fmla="val 19286"/>
              </a:avLst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NoSQL</a:t>
              </a:r>
              <a:endParaRPr lang="ko-KR" altLang="en-US" sz="1000" b="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58" name="원통 127">
              <a:extLst>
                <a:ext uri="{FF2B5EF4-FFF2-40B4-BE49-F238E27FC236}">
                  <a16:creationId xmlns:a16="http://schemas.microsoft.com/office/drawing/2014/main" id="{11C5422B-277E-4152-82EC-63FB9BD2B27B}"/>
                </a:ext>
              </a:extLst>
            </p:cNvPr>
            <p:cNvSpPr/>
            <p:nvPr/>
          </p:nvSpPr>
          <p:spPr>
            <a:xfrm>
              <a:off x="9074720" y="3751863"/>
              <a:ext cx="914400" cy="360000"/>
            </a:xfrm>
            <a:prstGeom prst="can">
              <a:avLst>
                <a:gd name="adj" fmla="val 19286"/>
              </a:avLst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File</a:t>
              </a:r>
              <a:endParaRPr lang="ko-KR" altLang="en-US" sz="1000" b="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C6CEC1E-B742-4C91-82E8-BAAB1AD4A4CC}"/>
                </a:ext>
              </a:extLst>
            </p:cNvPr>
            <p:cNvSpPr/>
            <p:nvPr/>
          </p:nvSpPr>
          <p:spPr>
            <a:xfrm>
              <a:off x="2711052" y="2841306"/>
              <a:ext cx="1210892" cy="36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JSP/Servlet</a:t>
              </a:r>
              <a:endPara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EF6C6B-7FE2-4543-8371-A04953B8EEBF}"/>
                </a:ext>
              </a:extLst>
            </p:cNvPr>
            <p:cNvSpPr/>
            <p:nvPr/>
          </p:nvSpPr>
          <p:spPr>
            <a:xfrm>
              <a:off x="2711052" y="3296584"/>
              <a:ext cx="1210892" cy="36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Struts2</a:t>
              </a:r>
              <a:endPara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98AB60-0AD3-4639-9402-A60087D836C2}"/>
                </a:ext>
              </a:extLst>
            </p:cNvPr>
            <p:cNvSpPr/>
            <p:nvPr/>
          </p:nvSpPr>
          <p:spPr>
            <a:xfrm>
              <a:off x="2711052" y="3751863"/>
              <a:ext cx="1210892" cy="360000"/>
            </a:xfrm>
            <a:prstGeom prst="rect">
              <a:avLst/>
            </a:prstGeom>
            <a:solidFill>
              <a:srgbClr val="FFECD9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SpringMVC</a:t>
              </a:r>
              <a:endPara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7E758C8-89D8-4CB4-821B-DD671F4A7A72}"/>
                </a:ext>
              </a:extLst>
            </p:cNvPr>
            <p:cNvSpPr/>
            <p:nvPr/>
          </p:nvSpPr>
          <p:spPr>
            <a:xfrm>
              <a:off x="7439015" y="2841306"/>
              <a:ext cx="1210892" cy="36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SpringJDBC</a:t>
              </a:r>
              <a:endPara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FEDA3C2-1A99-4E5D-83C6-104F060E03AD}"/>
                </a:ext>
              </a:extLst>
            </p:cNvPr>
            <p:cNvSpPr/>
            <p:nvPr/>
          </p:nvSpPr>
          <p:spPr>
            <a:xfrm>
              <a:off x="7439016" y="3296584"/>
              <a:ext cx="1210892" cy="36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MyBatis</a:t>
              </a:r>
              <a:endPara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9AC94CF-D05E-456C-AB19-5F88FA229356}"/>
                </a:ext>
              </a:extLst>
            </p:cNvPr>
            <p:cNvSpPr/>
            <p:nvPr/>
          </p:nvSpPr>
          <p:spPr>
            <a:xfrm>
              <a:off x="7439016" y="3751863"/>
              <a:ext cx="1210892" cy="36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JPA</a:t>
              </a:r>
              <a:endPara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65303D4-0D16-4C93-BA3A-204305971DD2}"/>
                </a:ext>
              </a:extLst>
            </p:cNvPr>
            <p:cNvSpPr/>
            <p:nvPr/>
          </p:nvSpPr>
          <p:spPr>
            <a:xfrm>
              <a:off x="1632308" y="3296584"/>
              <a:ext cx="720100" cy="36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jQuery</a:t>
              </a:r>
              <a:endPara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107ED61-5305-43D0-9336-AE98B509B28E}"/>
                </a:ext>
              </a:extLst>
            </p:cNvPr>
            <p:cNvSpPr/>
            <p:nvPr/>
          </p:nvSpPr>
          <p:spPr>
            <a:xfrm>
              <a:off x="1635960" y="3751863"/>
              <a:ext cx="720100" cy="36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0" kern="0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Angular</a:t>
              </a: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0" kern="0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JS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1FEE20A-5367-4C75-BA6C-007471A4D68A}"/>
                </a:ext>
              </a:extLst>
            </p:cNvPr>
            <p:cNvSpPr/>
            <p:nvPr/>
          </p:nvSpPr>
          <p:spPr>
            <a:xfrm>
              <a:off x="807372" y="3751863"/>
              <a:ext cx="720100" cy="36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0" kern="0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Bootstrap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5681BAA-7573-4A8D-AC73-87458D9E29F2}"/>
                </a:ext>
              </a:extLst>
            </p:cNvPr>
            <p:cNvSpPr/>
            <p:nvPr/>
          </p:nvSpPr>
          <p:spPr>
            <a:xfrm>
              <a:off x="807372" y="2841306"/>
              <a:ext cx="720100" cy="36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0" kern="0" noProof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Java</a:t>
              </a: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0" kern="0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Script</a:t>
              </a:r>
              <a:endPara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69F4C30-8C86-4606-9953-22806C6D36A2}"/>
                </a:ext>
              </a:extLst>
            </p:cNvPr>
            <p:cNvSpPr/>
            <p:nvPr/>
          </p:nvSpPr>
          <p:spPr>
            <a:xfrm>
              <a:off x="1632308" y="2841306"/>
              <a:ext cx="720100" cy="36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0" kern="0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HTML</a:t>
              </a:r>
              <a:endPara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51B5676-6A83-4EAE-BE8C-F02282D26FE3}"/>
                </a:ext>
              </a:extLst>
            </p:cNvPr>
            <p:cNvSpPr/>
            <p:nvPr/>
          </p:nvSpPr>
          <p:spPr>
            <a:xfrm>
              <a:off x="807372" y="3296584"/>
              <a:ext cx="720100" cy="36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0" kern="0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CSS</a:t>
              </a:r>
              <a:endPara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C26E6F3-3118-48CC-9185-CC0FE69B343A}"/>
                </a:ext>
              </a:extLst>
            </p:cNvPr>
            <p:cNvSpPr/>
            <p:nvPr/>
          </p:nvSpPr>
          <p:spPr>
            <a:xfrm>
              <a:off x="4156310" y="2708900"/>
              <a:ext cx="1512210" cy="15122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txBody>
            <a:bodyPr lIns="36000" rIns="36000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lang="ko-KR" altLang="en-US" sz="1000" b="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맑은 고딕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36B960E-E67C-4E17-ABD0-67EB53109031}"/>
                </a:ext>
              </a:extLst>
            </p:cNvPr>
            <p:cNvSpPr/>
            <p:nvPr/>
          </p:nvSpPr>
          <p:spPr>
            <a:xfrm>
              <a:off x="4156310" y="2420860"/>
              <a:ext cx="1512210" cy="288040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서비스 발행 영역</a:t>
              </a:r>
              <a:endParaRPr lang="ko-KR" altLang="en-US" sz="9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371169E-4920-4AD2-B1F8-A6B9A221A4F5}"/>
                </a:ext>
              </a:extLst>
            </p:cNvPr>
            <p:cNvSpPr/>
            <p:nvPr/>
          </p:nvSpPr>
          <p:spPr>
            <a:xfrm>
              <a:off x="4300330" y="2841306"/>
              <a:ext cx="1210892" cy="36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Jersey</a:t>
              </a:r>
              <a:endPara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2FAB6CF-627E-408D-AB6E-C408CA3E5D79}"/>
                </a:ext>
              </a:extLst>
            </p:cNvPr>
            <p:cNvSpPr/>
            <p:nvPr/>
          </p:nvSpPr>
          <p:spPr>
            <a:xfrm>
              <a:off x="4300330" y="3296584"/>
              <a:ext cx="1210892" cy="36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CXF</a:t>
              </a:r>
              <a:endPara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D4C73F9-C5DA-45C5-8A8A-87B04410E978}"/>
                </a:ext>
              </a:extLst>
            </p:cNvPr>
            <p:cNvSpPr/>
            <p:nvPr/>
          </p:nvSpPr>
          <p:spPr>
            <a:xfrm>
              <a:off x="4300330" y="3751863"/>
              <a:ext cx="1210892" cy="36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SpringMVC</a:t>
              </a:r>
              <a:endParaRPr lang="ko-KR" altLang="en-US" sz="1000" b="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70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Spring MVC </a:t>
            </a:r>
            <a:r>
              <a:rPr lang="ko-KR" altLang="en-US" dirty="0"/>
              <a:t>특징 </a:t>
            </a:r>
            <a:r>
              <a:rPr lang="en-US" altLang="ko-KR" dirty="0"/>
              <a:t>(1/2) – </a:t>
            </a:r>
            <a:r>
              <a:rPr lang="ko-KR" altLang="en-US" dirty="0"/>
              <a:t>기술 확장에 관대한 웹 프레임워크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346898"/>
          </a:xfrm>
        </p:spPr>
        <p:txBody>
          <a:bodyPr/>
          <a:lstStyle/>
          <a:p>
            <a:r>
              <a:rPr lang="ko-KR" altLang="en-US" dirty="0"/>
              <a:t>프레임워크에서 조잡한 기술을 강요하지 않고</a:t>
            </a:r>
            <a:r>
              <a:rPr lang="en-US" altLang="ko-KR" dirty="0"/>
              <a:t>, </a:t>
            </a:r>
            <a:r>
              <a:rPr lang="ko-KR" altLang="en-US" dirty="0"/>
              <a:t>프로젝트에 적합한 구성을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에서 제공하는 주요 기능들은 다양한 방법으로 확장할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관례를 따르는 기본 설정으로 빠른 개발을 할 수 있다</a:t>
            </a:r>
            <a:r>
              <a:rPr lang="en-US" altLang="ko-KR" dirty="0"/>
              <a:t>. </a:t>
            </a:r>
            <a:r>
              <a:rPr lang="ko-KR" altLang="en-US" dirty="0"/>
              <a:t>필요한 경우 설정을 위한 확장포인트를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를 이용하면 프로젝트에 적합하고 효율적으로 개발할 수 있는 프레임워크를 새롭게 구성할 수 있다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09C747-3D85-4337-A7B2-1C0D1E80765D}"/>
              </a:ext>
            </a:extLst>
          </p:cNvPr>
          <p:cNvGrpSpPr/>
          <p:nvPr/>
        </p:nvGrpSpPr>
        <p:grpSpPr>
          <a:xfrm>
            <a:off x="1996010" y="2305767"/>
            <a:ext cx="7056980" cy="2376330"/>
            <a:chOff x="2068020" y="2348850"/>
            <a:chExt cx="7056980" cy="237633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F6581D6-8480-4763-8FB0-1558DC30CFFE}"/>
                </a:ext>
              </a:extLst>
            </p:cNvPr>
            <p:cNvSpPr/>
            <p:nvPr/>
          </p:nvSpPr>
          <p:spPr bwMode="auto">
            <a:xfrm>
              <a:off x="2068020" y="2348850"/>
              <a:ext cx="2736380" cy="2376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en-US" altLang="ko-KR" b="0" dirty="0">
                <a:latin typeface="Optima" pitchFamily="2" charset="2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F0113F5-F257-4C67-AA79-E79A93212BE0}"/>
                </a:ext>
              </a:extLst>
            </p:cNvPr>
            <p:cNvSpPr/>
            <p:nvPr/>
          </p:nvSpPr>
          <p:spPr bwMode="auto">
            <a:xfrm>
              <a:off x="4948420" y="2348850"/>
              <a:ext cx="4176580" cy="2376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b="0" dirty="0">
                <a:latin typeface="Optima" pitchFamily="2" charset="2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3988E27-8F21-413C-ABCF-297F804B9C99}"/>
                </a:ext>
              </a:extLst>
            </p:cNvPr>
            <p:cNvSpPr/>
            <p:nvPr/>
          </p:nvSpPr>
          <p:spPr bwMode="auto">
            <a:xfrm>
              <a:off x="2284050" y="2564880"/>
              <a:ext cx="2304320" cy="504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ko-KR" altLang="en-US" b="0" dirty="0">
                  <a:latin typeface="Optima" pitchFamily="2" charset="2"/>
                </a:rPr>
                <a:t>관례를 따르는 웹 프레임워크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205C0CE-A184-4BCA-A1AE-5F9F568BE7E6}"/>
                </a:ext>
              </a:extLst>
            </p:cNvPr>
            <p:cNvSpPr/>
            <p:nvPr/>
          </p:nvSpPr>
          <p:spPr bwMode="auto">
            <a:xfrm>
              <a:off x="2284050" y="3356990"/>
              <a:ext cx="1080150" cy="11521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ko-KR" altLang="en-US" b="0" dirty="0">
                  <a:latin typeface="Optima" pitchFamily="2" charset="2"/>
                </a:rPr>
                <a:t>최소한의 설정으로</a:t>
              </a:r>
              <a:br>
                <a:rPr lang="en-US" altLang="ko-KR" b="0" dirty="0">
                  <a:latin typeface="Optima" pitchFamily="2" charset="2"/>
                </a:rPr>
              </a:br>
              <a:r>
                <a:rPr lang="ko-KR" altLang="en-US" b="0" dirty="0">
                  <a:latin typeface="Optima" pitchFamily="2" charset="2"/>
                </a:rPr>
                <a:t>빠른 개발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3399DBF-E363-47DB-9D27-073CE7F61B6A}"/>
                </a:ext>
              </a:extLst>
            </p:cNvPr>
            <p:cNvSpPr/>
            <p:nvPr/>
          </p:nvSpPr>
          <p:spPr bwMode="auto">
            <a:xfrm>
              <a:off x="5164450" y="2564880"/>
              <a:ext cx="3744520" cy="504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ko-KR" altLang="en-US" b="0">
                  <a:latin typeface="Optima" pitchFamily="2" charset="2"/>
                </a:rPr>
                <a:t>프로젝트에 상황에 최적화된 웹 프레임워크 구성</a:t>
              </a:r>
              <a:endParaRPr lang="ko-KR" altLang="en-US" b="0" dirty="0">
                <a:latin typeface="Optima" pitchFamily="2" charset="2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5D8C48D-A990-4448-B1AB-2CD86F57E807}"/>
                </a:ext>
              </a:extLst>
            </p:cNvPr>
            <p:cNvSpPr/>
            <p:nvPr/>
          </p:nvSpPr>
          <p:spPr bwMode="auto">
            <a:xfrm>
              <a:off x="5164450" y="3356990"/>
              <a:ext cx="1152160" cy="11521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ko-KR" b="0" dirty="0">
                  <a:latin typeface="Optima" pitchFamily="2" charset="2"/>
                </a:rPr>
                <a:t>A </a:t>
              </a:r>
              <a:r>
                <a:rPr lang="ko-KR" altLang="en-US" b="0" dirty="0">
                  <a:latin typeface="Optima" pitchFamily="2" charset="2"/>
                </a:rPr>
                <a:t>프로젝트에 </a:t>
              </a:r>
              <a:br>
                <a:rPr lang="en-US" altLang="ko-KR" b="0" dirty="0">
                  <a:latin typeface="Optima" pitchFamily="2" charset="2"/>
                </a:rPr>
              </a:br>
              <a:r>
                <a:rPr lang="ko-KR" altLang="en-US" b="0" dirty="0">
                  <a:latin typeface="Optima" pitchFamily="2" charset="2"/>
                </a:rPr>
                <a:t>특화된</a:t>
              </a:r>
              <a:br>
                <a:rPr lang="en-US" altLang="ko-KR" b="0" dirty="0">
                  <a:latin typeface="Optima" pitchFamily="2" charset="2"/>
                </a:rPr>
              </a:br>
              <a:r>
                <a:rPr lang="ko-KR" altLang="en-US" b="0" dirty="0">
                  <a:latin typeface="Optima" pitchFamily="2" charset="2"/>
                </a:rPr>
                <a:t>웹 프레임워크</a:t>
              </a:r>
              <a:endParaRPr lang="en-US" altLang="ko-KR" b="0" dirty="0">
                <a:latin typeface="Optima" pitchFamily="2" charset="2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C1A2A2B-CBF3-4F95-8CC2-CC5972202605}"/>
                </a:ext>
              </a:extLst>
            </p:cNvPr>
            <p:cNvSpPr/>
            <p:nvPr/>
          </p:nvSpPr>
          <p:spPr bwMode="auto">
            <a:xfrm>
              <a:off x="6460630" y="3356990"/>
              <a:ext cx="1152160" cy="11521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ko-KR" b="0" dirty="0">
                  <a:latin typeface="Optima" pitchFamily="2" charset="2"/>
                </a:rPr>
                <a:t>B </a:t>
              </a:r>
              <a:r>
                <a:rPr lang="ko-KR" altLang="en-US" b="0" dirty="0">
                  <a:latin typeface="Optima" pitchFamily="2" charset="2"/>
                </a:rPr>
                <a:t>프로젝트에 </a:t>
              </a:r>
              <a:br>
                <a:rPr lang="en-US" altLang="ko-KR" b="0" dirty="0">
                  <a:latin typeface="Optima" pitchFamily="2" charset="2"/>
                </a:rPr>
              </a:br>
              <a:r>
                <a:rPr lang="ko-KR" altLang="en-US" b="0" dirty="0">
                  <a:latin typeface="Optima" pitchFamily="2" charset="2"/>
                </a:rPr>
                <a:t>특화된</a:t>
              </a:r>
              <a:br>
                <a:rPr lang="en-US" altLang="ko-KR" b="0" dirty="0">
                  <a:latin typeface="Optima" pitchFamily="2" charset="2"/>
                </a:rPr>
              </a:br>
              <a:r>
                <a:rPr lang="ko-KR" altLang="en-US" b="0" dirty="0">
                  <a:latin typeface="Optima" pitchFamily="2" charset="2"/>
                </a:rPr>
                <a:t>웹 프레임워크</a:t>
              </a:r>
              <a:endParaRPr lang="en-US" altLang="ko-KR" b="0" dirty="0">
                <a:latin typeface="Optima" pitchFamily="2" charset="2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1D71F37-3AD0-4A13-894C-02C2D719C3D9}"/>
                </a:ext>
              </a:extLst>
            </p:cNvPr>
            <p:cNvSpPr/>
            <p:nvPr/>
          </p:nvSpPr>
          <p:spPr bwMode="auto">
            <a:xfrm>
              <a:off x="7756810" y="3356990"/>
              <a:ext cx="1152160" cy="11521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ko-KR" b="0" dirty="0">
                  <a:latin typeface="Optima" pitchFamily="2" charset="2"/>
                </a:rPr>
                <a:t>C </a:t>
              </a:r>
              <a:r>
                <a:rPr lang="ko-KR" altLang="en-US" b="0" dirty="0">
                  <a:latin typeface="Optima" pitchFamily="2" charset="2"/>
                </a:rPr>
                <a:t>프로젝트에 </a:t>
              </a:r>
              <a:br>
                <a:rPr lang="en-US" altLang="ko-KR" b="0" dirty="0">
                  <a:latin typeface="Optima" pitchFamily="2" charset="2"/>
                </a:rPr>
              </a:br>
              <a:r>
                <a:rPr lang="ko-KR" altLang="en-US" b="0" dirty="0">
                  <a:latin typeface="Optima" pitchFamily="2" charset="2"/>
                </a:rPr>
                <a:t>특화된</a:t>
              </a:r>
              <a:br>
                <a:rPr lang="en-US" altLang="ko-KR" b="0" dirty="0">
                  <a:latin typeface="Optima" pitchFamily="2" charset="2"/>
                </a:rPr>
              </a:br>
              <a:r>
                <a:rPr lang="ko-KR" altLang="en-US" b="0" dirty="0">
                  <a:latin typeface="Optima" pitchFamily="2" charset="2"/>
                </a:rPr>
                <a:t>웹 프레임워크</a:t>
              </a:r>
              <a:endParaRPr lang="en-US" altLang="ko-KR" b="0" dirty="0">
                <a:latin typeface="Optima" pitchFamily="2" charset="2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080A4DF-AB47-4F95-8CDF-A3D806DBB40F}"/>
                </a:ext>
              </a:extLst>
            </p:cNvPr>
            <p:cNvSpPr/>
            <p:nvPr/>
          </p:nvSpPr>
          <p:spPr bwMode="auto">
            <a:xfrm>
              <a:off x="3508220" y="3356990"/>
              <a:ext cx="1080150" cy="11521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ko-KR" altLang="en-US" b="0" dirty="0">
                  <a:latin typeface="Optima" pitchFamily="2" charset="2"/>
                </a:rPr>
                <a:t>확장 포인트를 통한 쉬운 확장</a:t>
              </a:r>
            </a:p>
          </p:txBody>
        </p:sp>
        <p:sp>
          <p:nvSpPr>
            <p:cNvPr id="80" name="아래쪽 화살표 14">
              <a:extLst>
                <a:ext uri="{FF2B5EF4-FFF2-40B4-BE49-F238E27FC236}">
                  <a16:creationId xmlns:a16="http://schemas.microsoft.com/office/drawing/2014/main" id="{252D1844-721C-40CD-A23C-C1404F2DDBDB}"/>
                </a:ext>
              </a:extLst>
            </p:cNvPr>
            <p:cNvSpPr/>
            <p:nvPr/>
          </p:nvSpPr>
          <p:spPr bwMode="auto">
            <a:xfrm>
              <a:off x="2572090" y="3140960"/>
              <a:ext cx="504070" cy="144020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81" name="아래쪽 화살표 15">
              <a:extLst>
                <a:ext uri="{FF2B5EF4-FFF2-40B4-BE49-F238E27FC236}">
                  <a16:creationId xmlns:a16="http://schemas.microsoft.com/office/drawing/2014/main" id="{26D629A4-8797-4BD5-A642-1D2606E80209}"/>
                </a:ext>
              </a:extLst>
            </p:cNvPr>
            <p:cNvSpPr/>
            <p:nvPr/>
          </p:nvSpPr>
          <p:spPr bwMode="auto">
            <a:xfrm>
              <a:off x="3796260" y="3140960"/>
              <a:ext cx="504070" cy="144020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82" name="아래쪽 화살표 16">
              <a:extLst>
                <a:ext uri="{FF2B5EF4-FFF2-40B4-BE49-F238E27FC236}">
                  <a16:creationId xmlns:a16="http://schemas.microsoft.com/office/drawing/2014/main" id="{0FB70922-43CE-4CFD-A6B1-A6FA6B6BF907}"/>
                </a:ext>
              </a:extLst>
            </p:cNvPr>
            <p:cNvSpPr/>
            <p:nvPr/>
          </p:nvSpPr>
          <p:spPr bwMode="auto">
            <a:xfrm>
              <a:off x="5452490" y="3140960"/>
              <a:ext cx="504070" cy="144020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83" name="아래쪽 화살표 17">
              <a:extLst>
                <a:ext uri="{FF2B5EF4-FFF2-40B4-BE49-F238E27FC236}">
                  <a16:creationId xmlns:a16="http://schemas.microsoft.com/office/drawing/2014/main" id="{3D4B6E2D-37BF-4FA6-8658-89793684C723}"/>
                </a:ext>
              </a:extLst>
            </p:cNvPr>
            <p:cNvSpPr/>
            <p:nvPr/>
          </p:nvSpPr>
          <p:spPr bwMode="auto">
            <a:xfrm>
              <a:off x="6820680" y="3140960"/>
              <a:ext cx="504070" cy="144020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84" name="아래쪽 화살표 18">
              <a:extLst>
                <a:ext uri="{FF2B5EF4-FFF2-40B4-BE49-F238E27FC236}">
                  <a16:creationId xmlns:a16="http://schemas.microsoft.com/office/drawing/2014/main" id="{460305EE-BE9C-408B-84F2-5281937614DB}"/>
                </a:ext>
              </a:extLst>
            </p:cNvPr>
            <p:cNvSpPr/>
            <p:nvPr/>
          </p:nvSpPr>
          <p:spPr bwMode="auto">
            <a:xfrm>
              <a:off x="8116860" y="3140960"/>
              <a:ext cx="504070" cy="144020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42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Spring MVC </a:t>
            </a:r>
            <a:r>
              <a:rPr lang="ko-KR" altLang="en-US" dirty="0"/>
              <a:t>특징 </a:t>
            </a:r>
            <a:r>
              <a:rPr lang="en-US" altLang="ko-KR" dirty="0"/>
              <a:t>(2/2) – </a:t>
            </a:r>
            <a:r>
              <a:rPr lang="ko-KR" altLang="en-US" dirty="0"/>
              <a:t>설정 보다는 관례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346898"/>
          </a:xfrm>
        </p:spPr>
        <p:txBody>
          <a:bodyPr/>
          <a:lstStyle/>
          <a:p>
            <a:r>
              <a:rPr lang="ko-KR" altLang="en-US" dirty="0"/>
              <a:t>설정 보다는 관례를 따르는 소프트웨어 설계 방식이다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개발자들이 결정할 사항들을 줄여서</a:t>
            </a:r>
            <a:r>
              <a:rPr lang="en-US" altLang="ko-KR" dirty="0"/>
              <a:t> </a:t>
            </a:r>
            <a:r>
              <a:rPr lang="ko-KR" altLang="en-US" dirty="0"/>
              <a:t>단순하고 유연하게 개발할 수 있도록 도와준다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XML</a:t>
            </a:r>
            <a:r>
              <a:rPr lang="ko-KR" altLang="en-US" dirty="0"/>
              <a:t>과 같은 설정이 많으면 개발 복잡도가 증가한다</a:t>
            </a:r>
            <a:r>
              <a:rPr lang="en-US" altLang="ko-KR" dirty="0"/>
              <a:t>. </a:t>
            </a:r>
            <a:r>
              <a:rPr lang="ko-KR" altLang="en-US" dirty="0"/>
              <a:t>대부분 프레임워크들은 </a:t>
            </a:r>
            <a:r>
              <a:rPr lang="ko-KR" altLang="en-US" dirty="0" err="1"/>
              <a:t>어노테이션</a:t>
            </a:r>
            <a:r>
              <a:rPr lang="en-US" altLang="ko-KR" dirty="0"/>
              <a:t>(@)</a:t>
            </a:r>
            <a:r>
              <a:rPr lang="ko-KR" altLang="en-US" dirty="0"/>
              <a:t>으로 설정한다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Spring MVC</a:t>
            </a:r>
            <a:r>
              <a:rPr lang="ko-KR" altLang="en-US" dirty="0"/>
              <a:t>는 공통된 관례들을 제공하고</a:t>
            </a:r>
            <a:r>
              <a:rPr lang="en-US" altLang="ko-KR" dirty="0"/>
              <a:t>, </a:t>
            </a:r>
            <a:r>
              <a:rPr lang="ko-KR" altLang="en-US" dirty="0"/>
              <a:t>원하는 설정만 개별적으로 적용하도록 하여 개발의 효율을 높인다</a:t>
            </a:r>
            <a:r>
              <a:rPr lang="en-US" altLang="ko-KR" dirty="0"/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57EDEFD-A195-4A15-AB6A-DE60E0A346E3}"/>
              </a:ext>
            </a:extLst>
          </p:cNvPr>
          <p:cNvGrpSpPr/>
          <p:nvPr/>
        </p:nvGrpSpPr>
        <p:grpSpPr>
          <a:xfrm>
            <a:off x="1373084" y="2305767"/>
            <a:ext cx="8302831" cy="2190491"/>
            <a:chOff x="1924000" y="2348850"/>
            <a:chExt cx="8302831" cy="2190491"/>
          </a:xfrm>
        </p:grpSpPr>
        <p:sp>
          <p:nvSpPr>
            <p:cNvPr id="19" name="오른쪽 화살표 80">
              <a:extLst>
                <a:ext uri="{FF2B5EF4-FFF2-40B4-BE49-F238E27FC236}">
                  <a16:creationId xmlns:a16="http://schemas.microsoft.com/office/drawing/2014/main" id="{86493FDE-2A71-4357-BED9-BAFA81B10A34}"/>
                </a:ext>
              </a:extLst>
            </p:cNvPr>
            <p:cNvSpPr/>
            <p:nvPr/>
          </p:nvSpPr>
          <p:spPr bwMode="auto">
            <a:xfrm>
              <a:off x="6172590" y="3099141"/>
              <a:ext cx="576080" cy="93613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82994C0-1988-4BCB-B3AD-C2B00A243FB0}"/>
                </a:ext>
              </a:extLst>
            </p:cNvPr>
            <p:cNvSpPr/>
            <p:nvPr/>
          </p:nvSpPr>
          <p:spPr bwMode="auto">
            <a:xfrm>
              <a:off x="2068020" y="2595071"/>
              <a:ext cx="1944270" cy="1944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49C00E-71A9-4073-8FF7-026F5113E054}"/>
                </a:ext>
              </a:extLst>
            </p:cNvPr>
            <p:cNvSpPr/>
            <p:nvPr/>
          </p:nvSpPr>
          <p:spPr bwMode="auto">
            <a:xfrm>
              <a:off x="2212040" y="2739091"/>
              <a:ext cx="1656230" cy="5040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C5C06F8-81DD-43F7-99F5-45ABE966C31D}"/>
                </a:ext>
              </a:extLst>
            </p:cNvPr>
            <p:cNvSpPr/>
            <p:nvPr/>
          </p:nvSpPr>
          <p:spPr bwMode="auto">
            <a:xfrm>
              <a:off x="2356060" y="2883111"/>
              <a:ext cx="216030" cy="2160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ADFF56D-3392-4CF0-93E7-6482375A7765}"/>
                </a:ext>
              </a:extLst>
            </p:cNvPr>
            <p:cNvSpPr/>
            <p:nvPr/>
          </p:nvSpPr>
          <p:spPr bwMode="auto">
            <a:xfrm>
              <a:off x="3076160" y="2883111"/>
              <a:ext cx="216030" cy="2160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A24EA4D-2B10-44A8-AAF1-679678909E0E}"/>
                </a:ext>
              </a:extLst>
            </p:cNvPr>
            <p:cNvSpPr/>
            <p:nvPr/>
          </p:nvSpPr>
          <p:spPr bwMode="auto">
            <a:xfrm>
              <a:off x="2572090" y="2883111"/>
              <a:ext cx="57608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ko-KR" altLang="en-US" sz="1000" b="0" dirty="0">
                  <a:latin typeface="Optima" pitchFamily="2" charset="2"/>
                </a:rPr>
                <a:t>옵션</a:t>
              </a:r>
              <a:r>
                <a:rPr lang="en-US" altLang="ko-KR" sz="1000" b="0" dirty="0">
                  <a:latin typeface="Optima" pitchFamily="2" charset="2"/>
                </a:rPr>
                <a:t>1</a:t>
              </a: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43FF9C0-5099-48F2-B733-AD76661A193A}"/>
                </a:ext>
              </a:extLst>
            </p:cNvPr>
            <p:cNvSpPr/>
            <p:nvPr/>
          </p:nvSpPr>
          <p:spPr bwMode="auto">
            <a:xfrm>
              <a:off x="3292190" y="2883111"/>
              <a:ext cx="57608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ko-KR" altLang="en-US" sz="1000" b="0" dirty="0">
                  <a:latin typeface="Optima" pitchFamily="2" charset="2"/>
                </a:rPr>
                <a:t>옵션</a:t>
              </a:r>
              <a:r>
                <a:rPr lang="en-US" altLang="ko-KR" sz="1000" b="0" dirty="0">
                  <a:latin typeface="Optima" pitchFamily="2" charset="2"/>
                </a:rPr>
                <a:t>2</a:t>
              </a:r>
              <a:endParaRPr lang="ko-KR" altLang="en-US" sz="1000" b="0" dirty="0">
                <a:latin typeface="Optima" pitchFamily="2" charset="2"/>
              </a:endParaRPr>
            </a:p>
          </p:txBody>
        </p:sp>
        <p:pic>
          <p:nvPicPr>
            <p:cNvPr id="26" name="Picture 2" descr="check, done icon">
              <a:extLst>
                <a:ext uri="{FF2B5EF4-FFF2-40B4-BE49-F238E27FC236}">
                  <a16:creationId xmlns:a16="http://schemas.microsoft.com/office/drawing/2014/main" id="{6819047D-A7FA-4FC9-989B-B6F6ED169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6060" y="2811101"/>
              <a:ext cx="340610" cy="34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6FE286F-0B52-4E6D-9864-CE7B4DCEE122}"/>
                </a:ext>
              </a:extLst>
            </p:cNvPr>
            <p:cNvSpPr/>
            <p:nvPr/>
          </p:nvSpPr>
          <p:spPr bwMode="auto">
            <a:xfrm>
              <a:off x="2212040" y="3315171"/>
              <a:ext cx="1656230" cy="5040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031739F-D7C9-4E84-B3D3-42BD02491F45}"/>
                </a:ext>
              </a:extLst>
            </p:cNvPr>
            <p:cNvSpPr/>
            <p:nvPr/>
          </p:nvSpPr>
          <p:spPr bwMode="auto">
            <a:xfrm>
              <a:off x="2356060" y="3459191"/>
              <a:ext cx="216030" cy="2160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EE8F119-DB31-46F7-B489-39D93F6EC320}"/>
                </a:ext>
              </a:extLst>
            </p:cNvPr>
            <p:cNvSpPr/>
            <p:nvPr/>
          </p:nvSpPr>
          <p:spPr bwMode="auto">
            <a:xfrm>
              <a:off x="3076160" y="3459191"/>
              <a:ext cx="216030" cy="2160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4AE4869-E2D9-4D0A-82DF-8617B115C876}"/>
                </a:ext>
              </a:extLst>
            </p:cNvPr>
            <p:cNvSpPr/>
            <p:nvPr/>
          </p:nvSpPr>
          <p:spPr bwMode="auto">
            <a:xfrm>
              <a:off x="2572090" y="3459191"/>
              <a:ext cx="57608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ko-KR" altLang="en-US" sz="1000" b="0" dirty="0">
                  <a:latin typeface="Optima" pitchFamily="2" charset="2"/>
                </a:rPr>
                <a:t>옵션</a:t>
              </a:r>
              <a:r>
                <a:rPr lang="en-US" altLang="ko-KR" sz="1000" b="0" dirty="0">
                  <a:latin typeface="Optima" pitchFamily="2" charset="2"/>
                </a:rPr>
                <a:t>1</a:t>
              </a: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2BE4210-D479-4B28-A493-F0B6F0323A7F}"/>
                </a:ext>
              </a:extLst>
            </p:cNvPr>
            <p:cNvSpPr/>
            <p:nvPr/>
          </p:nvSpPr>
          <p:spPr bwMode="auto">
            <a:xfrm>
              <a:off x="3292190" y="3459191"/>
              <a:ext cx="57608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ko-KR" altLang="en-US" sz="1000" b="0" dirty="0">
                  <a:latin typeface="Optima" pitchFamily="2" charset="2"/>
                </a:rPr>
                <a:t>옵션</a:t>
              </a:r>
              <a:r>
                <a:rPr lang="en-US" altLang="ko-KR" sz="1000" b="0" dirty="0">
                  <a:latin typeface="Optima" pitchFamily="2" charset="2"/>
                </a:rPr>
                <a:t>2</a:t>
              </a:r>
              <a:endParaRPr lang="ko-KR" altLang="en-US" sz="1000" b="0" dirty="0">
                <a:latin typeface="Optima" pitchFamily="2" charset="2"/>
              </a:endParaRPr>
            </a:p>
          </p:txBody>
        </p:sp>
        <p:pic>
          <p:nvPicPr>
            <p:cNvPr id="32" name="Picture 2" descr="check, done icon">
              <a:extLst>
                <a:ext uri="{FF2B5EF4-FFF2-40B4-BE49-F238E27FC236}">
                  <a16:creationId xmlns:a16="http://schemas.microsoft.com/office/drawing/2014/main" id="{9CF927A2-CF38-4C84-9A06-A2F9D4959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6160" y="3334610"/>
              <a:ext cx="340610" cy="34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9A7D37E-96D3-45E0-80D8-46E6EE069103}"/>
                </a:ext>
              </a:extLst>
            </p:cNvPr>
            <p:cNvSpPr/>
            <p:nvPr/>
          </p:nvSpPr>
          <p:spPr bwMode="auto">
            <a:xfrm>
              <a:off x="2212040" y="3891251"/>
              <a:ext cx="1656230" cy="5040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59914C6-4C03-4C1A-95BB-EB9C57D3A592}"/>
                </a:ext>
              </a:extLst>
            </p:cNvPr>
            <p:cNvSpPr/>
            <p:nvPr/>
          </p:nvSpPr>
          <p:spPr bwMode="auto">
            <a:xfrm>
              <a:off x="2356060" y="4035271"/>
              <a:ext cx="216030" cy="2160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0F74E1B-0DAB-4BB4-8E25-1932E73E67A7}"/>
                </a:ext>
              </a:extLst>
            </p:cNvPr>
            <p:cNvSpPr/>
            <p:nvPr/>
          </p:nvSpPr>
          <p:spPr bwMode="auto">
            <a:xfrm>
              <a:off x="3076160" y="4035271"/>
              <a:ext cx="216030" cy="2160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0B9EA59-C020-42A9-9ADE-7D7BEA55B011}"/>
                </a:ext>
              </a:extLst>
            </p:cNvPr>
            <p:cNvSpPr/>
            <p:nvPr/>
          </p:nvSpPr>
          <p:spPr bwMode="auto">
            <a:xfrm>
              <a:off x="2572090" y="4035271"/>
              <a:ext cx="57608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ko-KR" altLang="en-US" sz="1000" b="0" dirty="0">
                  <a:latin typeface="Optima" pitchFamily="2" charset="2"/>
                </a:rPr>
                <a:t>옵션</a:t>
              </a:r>
              <a:r>
                <a:rPr lang="en-US" altLang="ko-KR" sz="1000" b="0" dirty="0">
                  <a:latin typeface="Optima" pitchFamily="2" charset="2"/>
                </a:rPr>
                <a:t>1</a:t>
              </a: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D84A7D-6AA5-4CBA-A727-2348579575D0}"/>
                </a:ext>
              </a:extLst>
            </p:cNvPr>
            <p:cNvSpPr/>
            <p:nvPr/>
          </p:nvSpPr>
          <p:spPr bwMode="auto">
            <a:xfrm>
              <a:off x="3292190" y="4035271"/>
              <a:ext cx="576080" cy="216030"/>
            </a:xfrm>
            <a:prstGeom prst="rect">
              <a:avLst/>
            </a:prstGeom>
            <a:noFill/>
            <a:ln w="6350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pic>
          <p:nvPicPr>
            <p:cNvPr id="43" name="Picture 2" descr="check, done icon">
              <a:extLst>
                <a:ext uri="{FF2B5EF4-FFF2-40B4-BE49-F238E27FC236}">
                  <a16:creationId xmlns:a16="http://schemas.microsoft.com/office/drawing/2014/main" id="{7F8AFCB4-F43B-47EE-B3C3-0E02DC2D7D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6060" y="3910690"/>
              <a:ext cx="340610" cy="34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DF65B6C-E1AC-42CD-A3B0-B29A30AD0B0D}"/>
                </a:ext>
              </a:extLst>
            </p:cNvPr>
            <p:cNvSpPr/>
            <p:nvPr/>
          </p:nvSpPr>
          <p:spPr bwMode="auto">
            <a:xfrm>
              <a:off x="4156310" y="2595071"/>
              <a:ext cx="1944270" cy="1944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CCD96FD-9F32-47F7-972F-A9AFD21768C3}"/>
                </a:ext>
              </a:extLst>
            </p:cNvPr>
            <p:cNvSpPr/>
            <p:nvPr/>
          </p:nvSpPr>
          <p:spPr bwMode="auto">
            <a:xfrm>
              <a:off x="4300330" y="2739091"/>
              <a:ext cx="1656230" cy="5040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2663B6A-935F-4F59-9352-C1580DB5B582}"/>
                </a:ext>
              </a:extLst>
            </p:cNvPr>
            <p:cNvSpPr/>
            <p:nvPr/>
          </p:nvSpPr>
          <p:spPr bwMode="auto">
            <a:xfrm>
              <a:off x="4444350" y="2883111"/>
              <a:ext cx="216030" cy="2160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69C5135-B9C2-4671-9E4C-049014CB9FEF}"/>
                </a:ext>
              </a:extLst>
            </p:cNvPr>
            <p:cNvSpPr/>
            <p:nvPr/>
          </p:nvSpPr>
          <p:spPr bwMode="auto">
            <a:xfrm>
              <a:off x="5164450" y="2883111"/>
              <a:ext cx="216030" cy="2160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pic>
          <p:nvPicPr>
            <p:cNvPr id="48" name="Picture 2" descr="check, done icon">
              <a:extLst>
                <a:ext uri="{FF2B5EF4-FFF2-40B4-BE49-F238E27FC236}">
                  <a16:creationId xmlns:a16="http://schemas.microsoft.com/office/drawing/2014/main" id="{59CF309D-820A-45A1-BB64-B95EEC9D84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4350" y="2811101"/>
              <a:ext cx="340610" cy="34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19D267B-7828-4284-85A5-D7734CF42C26}"/>
                </a:ext>
              </a:extLst>
            </p:cNvPr>
            <p:cNvSpPr/>
            <p:nvPr/>
          </p:nvSpPr>
          <p:spPr bwMode="auto">
            <a:xfrm>
              <a:off x="4300330" y="3315171"/>
              <a:ext cx="1656230" cy="5040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3F5170F-322C-443C-8BDF-8ED772B2A5AC}"/>
                </a:ext>
              </a:extLst>
            </p:cNvPr>
            <p:cNvSpPr/>
            <p:nvPr/>
          </p:nvSpPr>
          <p:spPr bwMode="auto">
            <a:xfrm>
              <a:off x="4444350" y="3459191"/>
              <a:ext cx="216030" cy="2160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68E483B-C7E1-48EC-90C9-F517923E1E65}"/>
                </a:ext>
              </a:extLst>
            </p:cNvPr>
            <p:cNvSpPr/>
            <p:nvPr/>
          </p:nvSpPr>
          <p:spPr bwMode="auto">
            <a:xfrm>
              <a:off x="5164450" y="3459191"/>
              <a:ext cx="216030" cy="2160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pic>
          <p:nvPicPr>
            <p:cNvPr id="52" name="Picture 2" descr="check, done icon">
              <a:extLst>
                <a:ext uri="{FF2B5EF4-FFF2-40B4-BE49-F238E27FC236}">
                  <a16:creationId xmlns:a16="http://schemas.microsoft.com/office/drawing/2014/main" id="{CFC62AC8-E848-47EE-B82B-30A8F3351D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4450" y="3334610"/>
              <a:ext cx="340610" cy="34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0436FE3-C894-4FFB-A3AC-BE5E0080688D}"/>
                </a:ext>
              </a:extLst>
            </p:cNvPr>
            <p:cNvSpPr/>
            <p:nvPr/>
          </p:nvSpPr>
          <p:spPr bwMode="auto">
            <a:xfrm>
              <a:off x="4300330" y="3891251"/>
              <a:ext cx="1656230" cy="5040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DD3F710-EC9E-476D-84E0-EB52305200E9}"/>
                </a:ext>
              </a:extLst>
            </p:cNvPr>
            <p:cNvSpPr/>
            <p:nvPr/>
          </p:nvSpPr>
          <p:spPr bwMode="auto">
            <a:xfrm>
              <a:off x="4444350" y="4035271"/>
              <a:ext cx="216030" cy="2160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07C7E4A-3704-486E-8C82-FA7E7FC3465C}"/>
                </a:ext>
              </a:extLst>
            </p:cNvPr>
            <p:cNvSpPr/>
            <p:nvPr/>
          </p:nvSpPr>
          <p:spPr bwMode="auto">
            <a:xfrm>
              <a:off x="5164450" y="4035271"/>
              <a:ext cx="216030" cy="2160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pic>
          <p:nvPicPr>
            <p:cNvPr id="56" name="Picture 2" descr="check, done icon">
              <a:extLst>
                <a:ext uri="{FF2B5EF4-FFF2-40B4-BE49-F238E27FC236}">
                  <a16:creationId xmlns:a16="http://schemas.microsoft.com/office/drawing/2014/main" id="{C0EC63BA-0968-4290-8777-89A21117B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4450" y="3910690"/>
              <a:ext cx="340610" cy="34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8391F50-B378-4DA2-BDAB-25ACFBBBBD75}"/>
                </a:ext>
              </a:extLst>
            </p:cNvPr>
            <p:cNvSpPr/>
            <p:nvPr/>
          </p:nvSpPr>
          <p:spPr bwMode="auto">
            <a:xfrm>
              <a:off x="6820680" y="2595071"/>
              <a:ext cx="1944270" cy="19442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35749BA-E213-43B8-A56F-5D18D2957F58}"/>
                </a:ext>
              </a:extLst>
            </p:cNvPr>
            <p:cNvSpPr/>
            <p:nvPr/>
          </p:nvSpPr>
          <p:spPr bwMode="auto">
            <a:xfrm>
              <a:off x="6964700" y="2739091"/>
              <a:ext cx="1656230" cy="504070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E3873F4-6C81-47EF-8A7D-D1759890230B}"/>
                </a:ext>
              </a:extLst>
            </p:cNvPr>
            <p:cNvSpPr/>
            <p:nvPr/>
          </p:nvSpPr>
          <p:spPr bwMode="auto">
            <a:xfrm>
              <a:off x="7108720" y="2883111"/>
              <a:ext cx="216030" cy="216030"/>
            </a:xfrm>
            <a:prstGeom prst="rect">
              <a:avLst/>
            </a:prstGeom>
            <a:solidFill>
              <a:schemeClr val="bg1">
                <a:alpha val="17000"/>
              </a:schemeClr>
            </a:soli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0439F8A-053D-445D-AFCD-FC679886FE7D}"/>
                </a:ext>
              </a:extLst>
            </p:cNvPr>
            <p:cNvSpPr/>
            <p:nvPr/>
          </p:nvSpPr>
          <p:spPr bwMode="auto">
            <a:xfrm>
              <a:off x="7828820" y="2883111"/>
              <a:ext cx="216030" cy="216030"/>
            </a:xfrm>
            <a:prstGeom prst="rect">
              <a:avLst/>
            </a:prstGeom>
            <a:solidFill>
              <a:schemeClr val="bg1">
                <a:alpha val="17000"/>
              </a:schemeClr>
            </a:soli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D87514-9980-4557-B092-10FBD55796BA}"/>
                </a:ext>
              </a:extLst>
            </p:cNvPr>
            <p:cNvSpPr/>
            <p:nvPr/>
          </p:nvSpPr>
          <p:spPr bwMode="auto">
            <a:xfrm>
              <a:off x="7324750" y="2883111"/>
              <a:ext cx="57608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  <a:latin typeface="Optima" pitchFamily="2" charset="2"/>
                </a:rPr>
                <a:t>옵션</a:t>
              </a: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  <a:latin typeface="Optima" pitchFamily="2" charset="2"/>
                </a:rPr>
                <a:t>1</a:t>
              </a:r>
              <a:b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  <a:latin typeface="Optima" pitchFamily="2" charset="2"/>
                </a:rPr>
              </a:b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  <a:latin typeface="Optima" pitchFamily="2" charset="2"/>
                </a:rPr>
                <a:t>(</a:t>
              </a:r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  <a:latin typeface="Optima" pitchFamily="2" charset="2"/>
                </a:rPr>
                <a:t>디폴트</a:t>
              </a: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  <a:latin typeface="Optima" pitchFamily="2" charset="2"/>
                </a:rPr>
                <a:t>)</a:t>
              </a:r>
              <a:endParaRPr lang="ko-KR" altLang="en-US" sz="1000" b="0" dirty="0">
                <a:solidFill>
                  <a:schemeClr val="bg1">
                    <a:lumMod val="50000"/>
                  </a:schemeClr>
                </a:solidFill>
                <a:latin typeface="Optima" pitchFamily="2" charset="2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B627B64-7928-4E5F-B5BF-A022410F8D6B}"/>
                </a:ext>
              </a:extLst>
            </p:cNvPr>
            <p:cNvSpPr/>
            <p:nvPr/>
          </p:nvSpPr>
          <p:spPr bwMode="auto">
            <a:xfrm>
              <a:off x="8044850" y="2883111"/>
              <a:ext cx="57608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  <a:latin typeface="Optima" pitchFamily="2" charset="2"/>
                </a:rPr>
                <a:t>옵션</a:t>
              </a: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  <a:latin typeface="Optima" pitchFamily="2" charset="2"/>
                </a:rPr>
                <a:t>2</a:t>
              </a:r>
              <a:endParaRPr lang="ko-KR" altLang="en-US" sz="1000" b="0" dirty="0">
                <a:solidFill>
                  <a:schemeClr val="bg1">
                    <a:lumMod val="50000"/>
                  </a:schemeClr>
                </a:solidFill>
                <a:latin typeface="Optima" pitchFamily="2" charset="2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853D368-9357-4A3D-A839-3DBB323B818C}"/>
                </a:ext>
              </a:extLst>
            </p:cNvPr>
            <p:cNvSpPr/>
            <p:nvPr/>
          </p:nvSpPr>
          <p:spPr bwMode="auto">
            <a:xfrm>
              <a:off x="6964700" y="3315171"/>
              <a:ext cx="1656230" cy="504070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B70AF14-FF54-4D82-9C49-8A25EF965649}"/>
                </a:ext>
              </a:extLst>
            </p:cNvPr>
            <p:cNvSpPr/>
            <p:nvPr/>
          </p:nvSpPr>
          <p:spPr bwMode="auto">
            <a:xfrm>
              <a:off x="7108720" y="3459191"/>
              <a:ext cx="216030" cy="216030"/>
            </a:xfrm>
            <a:prstGeom prst="rect">
              <a:avLst/>
            </a:prstGeom>
            <a:solidFill>
              <a:schemeClr val="bg1">
                <a:alpha val="17000"/>
              </a:schemeClr>
            </a:soli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3895E03-B715-4BA8-AFE0-66D429123555}"/>
                </a:ext>
              </a:extLst>
            </p:cNvPr>
            <p:cNvSpPr/>
            <p:nvPr/>
          </p:nvSpPr>
          <p:spPr bwMode="auto">
            <a:xfrm>
              <a:off x="7828820" y="3459191"/>
              <a:ext cx="216030" cy="216030"/>
            </a:xfrm>
            <a:prstGeom prst="rect">
              <a:avLst/>
            </a:prstGeom>
            <a:solidFill>
              <a:schemeClr val="bg1">
                <a:alpha val="17000"/>
              </a:schemeClr>
            </a:soli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5CE58D9-5658-4C43-92DB-A42B893CC016}"/>
                </a:ext>
              </a:extLst>
            </p:cNvPr>
            <p:cNvSpPr/>
            <p:nvPr/>
          </p:nvSpPr>
          <p:spPr bwMode="auto">
            <a:xfrm>
              <a:off x="7324750" y="3459191"/>
              <a:ext cx="57608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  <a:latin typeface="Optima" pitchFamily="2" charset="2"/>
                </a:rPr>
                <a:t>옵션</a:t>
              </a: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  <a:latin typeface="Optima" pitchFamily="2" charset="2"/>
                </a:rPr>
                <a:t>1</a:t>
              </a:r>
              <a:endParaRPr lang="ko-KR" altLang="en-US" sz="1000" b="0" dirty="0">
                <a:solidFill>
                  <a:schemeClr val="bg1">
                    <a:lumMod val="50000"/>
                  </a:schemeClr>
                </a:solidFill>
                <a:latin typeface="Optima" pitchFamily="2" charset="2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5ED5BA5-1B1E-4699-A75A-3D9E5FE66EE1}"/>
                </a:ext>
              </a:extLst>
            </p:cNvPr>
            <p:cNvSpPr/>
            <p:nvPr/>
          </p:nvSpPr>
          <p:spPr bwMode="auto">
            <a:xfrm>
              <a:off x="8044850" y="3459191"/>
              <a:ext cx="57608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  <a:latin typeface="Optima" pitchFamily="2" charset="2"/>
                </a:rPr>
                <a:t>옵션</a:t>
              </a: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  <a:latin typeface="Optima" pitchFamily="2" charset="2"/>
                </a:rPr>
                <a:t>2</a:t>
              </a:r>
              <a:b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  <a:latin typeface="Optima" pitchFamily="2" charset="2"/>
                </a:rPr>
              </a:b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  <a:latin typeface="Optima" pitchFamily="2" charset="2"/>
                </a:rPr>
                <a:t>(</a:t>
              </a:r>
              <a:r>
                <a:rPr lang="ko-KR" altLang="en-US" sz="1000" b="0" dirty="0">
                  <a:solidFill>
                    <a:schemeClr val="bg1">
                      <a:lumMod val="50000"/>
                    </a:schemeClr>
                  </a:solidFill>
                  <a:latin typeface="Optima" pitchFamily="2" charset="2"/>
                </a:rPr>
                <a:t>디폴트</a:t>
              </a: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  <a:latin typeface="Optima" pitchFamily="2" charset="2"/>
                </a:rPr>
                <a:t>)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A647C32-B60B-4829-8CA5-BDF52F40C4F0}"/>
                </a:ext>
              </a:extLst>
            </p:cNvPr>
            <p:cNvSpPr/>
            <p:nvPr/>
          </p:nvSpPr>
          <p:spPr bwMode="auto">
            <a:xfrm>
              <a:off x="6964700" y="3891251"/>
              <a:ext cx="1656230" cy="5040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94CDEED-512A-4777-AE53-2E3E418D1334}"/>
                </a:ext>
              </a:extLst>
            </p:cNvPr>
            <p:cNvSpPr/>
            <p:nvPr/>
          </p:nvSpPr>
          <p:spPr bwMode="auto">
            <a:xfrm>
              <a:off x="7108720" y="4035271"/>
              <a:ext cx="216030" cy="2160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2346911-9298-45D8-BD21-A69781736B09}"/>
                </a:ext>
              </a:extLst>
            </p:cNvPr>
            <p:cNvSpPr/>
            <p:nvPr/>
          </p:nvSpPr>
          <p:spPr bwMode="auto">
            <a:xfrm>
              <a:off x="7828820" y="4035271"/>
              <a:ext cx="216030" cy="2160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5ACEF57-94EF-41EE-A7AD-BD7D90FAF7F9}"/>
                </a:ext>
              </a:extLst>
            </p:cNvPr>
            <p:cNvSpPr/>
            <p:nvPr/>
          </p:nvSpPr>
          <p:spPr bwMode="auto">
            <a:xfrm>
              <a:off x="7324750" y="4035271"/>
              <a:ext cx="57608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ko-KR" altLang="en-US" sz="1000" b="0" dirty="0">
                  <a:latin typeface="Optima" pitchFamily="2" charset="2"/>
                </a:rPr>
                <a:t>옵션</a:t>
              </a:r>
              <a:r>
                <a:rPr lang="en-US" altLang="ko-KR" sz="1000" b="0" dirty="0">
                  <a:latin typeface="Optima" pitchFamily="2" charset="2"/>
                </a:rPr>
                <a:t>1</a:t>
              </a: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F5FE63A-32DA-4AB7-B77D-CDFF8D4D962D}"/>
                </a:ext>
              </a:extLst>
            </p:cNvPr>
            <p:cNvSpPr/>
            <p:nvPr/>
          </p:nvSpPr>
          <p:spPr bwMode="auto">
            <a:xfrm>
              <a:off x="8044850" y="4035271"/>
              <a:ext cx="57608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ko-KR" altLang="en-US" sz="1000" b="0" dirty="0">
                  <a:latin typeface="Optima" pitchFamily="2" charset="2"/>
                </a:rPr>
                <a:t>옵션</a:t>
              </a:r>
              <a:r>
                <a:rPr lang="en-US" altLang="ko-KR" sz="1000" b="0" dirty="0">
                  <a:latin typeface="Optima" pitchFamily="2" charset="2"/>
                </a:rPr>
                <a:t>2</a:t>
              </a:r>
              <a:endParaRPr lang="ko-KR" altLang="en-US" sz="1000" b="0" dirty="0">
                <a:latin typeface="Optima" pitchFamily="2" charset="2"/>
              </a:endParaRPr>
            </a:p>
          </p:txBody>
        </p:sp>
        <p:pic>
          <p:nvPicPr>
            <p:cNvPr id="73" name="Picture 4" descr="aqua, developer, folder, smooth icon">
              <a:extLst>
                <a:ext uri="{FF2B5EF4-FFF2-40B4-BE49-F238E27FC236}">
                  <a16:creationId xmlns:a16="http://schemas.microsoft.com/office/drawing/2014/main" id="{938A0F55-E898-44D1-A560-77282E54B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4000" y="2379041"/>
              <a:ext cx="360050" cy="36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4" descr="aqua, developer, folder, smooth icon">
              <a:extLst>
                <a:ext uri="{FF2B5EF4-FFF2-40B4-BE49-F238E27FC236}">
                  <a16:creationId xmlns:a16="http://schemas.microsoft.com/office/drawing/2014/main" id="{431B7CF0-C42B-49A3-A191-3FD35E16C1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4300" y="2379041"/>
              <a:ext cx="360050" cy="36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4" descr="aqua, developer, folder, smooth icon">
              <a:extLst>
                <a:ext uri="{FF2B5EF4-FFF2-40B4-BE49-F238E27FC236}">
                  <a16:creationId xmlns:a16="http://schemas.microsoft.com/office/drawing/2014/main" id="{9CBD18FE-D855-44BC-BB96-1150D5B15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6660" y="2379041"/>
              <a:ext cx="360050" cy="36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AAEEB4B-F690-4E62-B9DB-3F5D7E3A1B0E}"/>
                </a:ext>
              </a:extLst>
            </p:cNvPr>
            <p:cNvSpPr txBox="1"/>
            <p:nvPr/>
          </p:nvSpPr>
          <p:spPr bwMode="auto">
            <a:xfrm>
              <a:off x="2318700" y="2348850"/>
              <a:ext cx="1494567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36000" rIns="36000" rtlCol="0">
              <a:spAutoFit/>
            </a:bodyPr>
            <a:lstStyle/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en-US" altLang="ko-KR" sz="1000" b="0" dirty="0">
                  <a:latin typeface="+mj-lt"/>
                  <a:ea typeface="+mj-ea"/>
                </a:rPr>
                <a:t>A </a:t>
              </a:r>
              <a:r>
                <a:rPr lang="ko-KR" altLang="en-US" sz="1000" b="0" dirty="0">
                  <a:latin typeface="+mj-lt"/>
                  <a:ea typeface="+mj-ea"/>
                </a:rPr>
                <a:t>프로젝트에서 사용하는 설정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F129CEB-22C7-44AB-BA9D-AB35A73DF055}"/>
                </a:ext>
              </a:extLst>
            </p:cNvPr>
            <p:cNvSpPr txBox="1"/>
            <p:nvPr/>
          </p:nvSpPr>
          <p:spPr bwMode="auto">
            <a:xfrm>
              <a:off x="4516360" y="2348850"/>
              <a:ext cx="1488155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36000" rIns="36000" rtlCol="0">
              <a:spAutoFit/>
            </a:bodyPr>
            <a:lstStyle/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en-US" altLang="ko-KR" sz="1000" b="0" dirty="0">
                  <a:latin typeface="+mj-lt"/>
                  <a:ea typeface="+mj-ea"/>
                </a:rPr>
                <a:t>B </a:t>
              </a:r>
              <a:r>
                <a:rPr lang="ko-KR" altLang="en-US" sz="1000" b="0" dirty="0">
                  <a:latin typeface="+mj-lt"/>
                  <a:ea typeface="+mj-ea"/>
                </a:rPr>
                <a:t>프로젝트에서 사용하는 설정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3BA69FE-6330-4C21-AB49-3BF3261B304D}"/>
                </a:ext>
              </a:extLst>
            </p:cNvPr>
            <p:cNvSpPr/>
            <p:nvPr/>
          </p:nvSpPr>
          <p:spPr bwMode="auto">
            <a:xfrm>
              <a:off x="3292190" y="4035271"/>
              <a:ext cx="57608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ko-KR" altLang="en-US" sz="1000" b="0" dirty="0">
                  <a:latin typeface="Optima" pitchFamily="2" charset="2"/>
                </a:rPr>
                <a:t>옵션</a:t>
              </a:r>
              <a:r>
                <a:rPr lang="en-US" altLang="ko-KR" sz="1000" b="0" dirty="0">
                  <a:latin typeface="Optima" pitchFamily="2" charset="2"/>
                </a:rPr>
                <a:t>2</a:t>
              </a: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A00B828-B441-41BC-932D-17E3DBEE820E}"/>
                </a:ext>
              </a:extLst>
            </p:cNvPr>
            <p:cNvSpPr/>
            <p:nvPr/>
          </p:nvSpPr>
          <p:spPr bwMode="auto">
            <a:xfrm>
              <a:off x="4660380" y="2883111"/>
              <a:ext cx="57608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ko-KR" altLang="en-US" sz="1000" b="0" dirty="0">
                  <a:latin typeface="Optima" pitchFamily="2" charset="2"/>
                </a:rPr>
                <a:t>옵션</a:t>
              </a:r>
              <a:r>
                <a:rPr lang="en-US" altLang="ko-KR" sz="1000" b="0" dirty="0">
                  <a:latin typeface="Optima" pitchFamily="2" charset="2"/>
                </a:rPr>
                <a:t>1</a:t>
              </a: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237085D-1AF7-4A99-A5A5-6221A1F632BC}"/>
                </a:ext>
              </a:extLst>
            </p:cNvPr>
            <p:cNvSpPr/>
            <p:nvPr/>
          </p:nvSpPr>
          <p:spPr bwMode="auto">
            <a:xfrm>
              <a:off x="5380480" y="2883111"/>
              <a:ext cx="57608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ko-KR" altLang="en-US" sz="1000" b="0" dirty="0">
                  <a:latin typeface="Optima" pitchFamily="2" charset="2"/>
                </a:rPr>
                <a:t>옵션</a:t>
              </a:r>
              <a:r>
                <a:rPr lang="en-US" altLang="ko-KR" sz="1000" b="0" dirty="0">
                  <a:latin typeface="Optima" pitchFamily="2" charset="2"/>
                </a:rPr>
                <a:t>2</a:t>
              </a: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97013C7-C2F6-4DD8-9FEF-6F934F05B2DE}"/>
                </a:ext>
              </a:extLst>
            </p:cNvPr>
            <p:cNvSpPr/>
            <p:nvPr/>
          </p:nvSpPr>
          <p:spPr bwMode="auto">
            <a:xfrm>
              <a:off x="4660380" y="3459191"/>
              <a:ext cx="57608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ko-KR" altLang="en-US" sz="1000" b="0" dirty="0">
                  <a:latin typeface="Optima" pitchFamily="2" charset="2"/>
                </a:rPr>
                <a:t>옵션</a:t>
              </a:r>
              <a:r>
                <a:rPr lang="en-US" altLang="ko-KR" sz="1000" b="0" dirty="0">
                  <a:latin typeface="Optima" pitchFamily="2" charset="2"/>
                </a:rPr>
                <a:t>1</a:t>
              </a: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50BA6B9-D8A4-483F-AD05-E4ACBB7798B4}"/>
                </a:ext>
              </a:extLst>
            </p:cNvPr>
            <p:cNvSpPr/>
            <p:nvPr/>
          </p:nvSpPr>
          <p:spPr bwMode="auto">
            <a:xfrm>
              <a:off x="5380480" y="3459191"/>
              <a:ext cx="57608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ko-KR" altLang="en-US" sz="1000" b="0" dirty="0">
                  <a:latin typeface="Optima" pitchFamily="2" charset="2"/>
                </a:rPr>
                <a:t>옵션</a:t>
              </a:r>
              <a:r>
                <a:rPr lang="en-US" altLang="ko-KR" sz="1000" b="0" dirty="0">
                  <a:latin typeface="Optima" pitchFamily="2" charset="2"/>
                </a:rPr>
                <a:t>2</a:t>
              </a: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6E463D3-1760-447B-913A-13F6027A0E4B}"/>
                </a:ext>
              </a:extLst>
            </p:cNvPr>
            <p:cNvSpPr/>
            <p:nvPr/>
          </p:nvSpPr>
          <p:spPr bwMode="auto">
            <a:xfrm>
              <a:off x="4660380" y="4035271"/>
              <a:ext cx="57608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ko-KR" altLang="en-US" sz="1000" b="0" dirty="0">
                  <a:latin typeface="Optima" pitchFamily="2" charset="2"/>
                </a:rPr>
                <a:t>옵션</a:t>
              </a:r>
              <a:r>
                <a:rPr lang="en-US" altLang="ko-KR" sz="1000" b="0" dirty="0">
                  <a:latin typeface="Optima" pitchFamily="2" charset="2"/>
                </a:rPr>
                <a:t>1</a:t>
              </a:r>
              <a:endParaRPr lang="ko-KR" altLang="en-US" sz="1000" b="0" dirty="0">
                <a:latin typeface="Optima" pitchFamily="2" charset="2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1B6211F-BAB6-4126-88EE-65BCC6D9620E}"/>
                </a:ext>
              </a:extLst>
            </p:cNvPr>
            <p:cNvSpPr/>
            <p:nvPr/>
          </p:nvSpPr>
          <p:spPr bwMode="auto">
            <a:xfrm>
              <a:off x="5380480" y="4035271"/>
              <a:ext cx="576080" cy="2160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ko-KR" altLang="en-US" sz="1000" b="0" dirty="0">
                  <a:latin typeface="Optima" pitchFamily="2" charset="2"/>
                </a:rPr>
                <a:t>옵션</a:t>
              </a:r>
              <a:r>
                <a:rPr lang="en-US" altLang="ko-KR" sz="1000" b="0" dirty="0">
                  <a:latin typeface="Optima" pitchFamily="2" charset="2"/>
                </a:rPr>
                <a:t>2</a:t>
              </a:r>
              <a:endParaRPr lang="ko-KR" altLang="en-US" sz="1000" b="0" dirty="0">
                <a:latin typeface="Optima" pitchFamily="2" charset="2"/>
              </a:endParaRPr>
            </a:p>
          </p:txBody>
        </p:sp>
        <p:pic>
          <p:nvPicPr>
            <p:cNvPr id="94" name="Picture 2" descr="check, done icon">
              <a:extLst>
                <a:ext uri="{FF2B5EF4-FFF2-40B4-BE49-F238E27FC236}">
                  <a16:creationId xmlns:a16="http://schemas.microsoft.com/office/drawing/2014/main" id="{2775F7BE-D1A1-45BA-8229-08DD32BFA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8720" y="2811101"/>
              <a:ext cx="340610" cy="34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check, done icon">
              <a:extLst>
                <a:ext uri="{FF2B5EF4-FFF2-40B4-BE49-F238E27FC236}">
                  <a16:creationId xmlns:a16="http://schemas.microsoft.com/office/drawing/2014/main" id="{C7A14107-2417-47E8-B8DC-2A4ACF1C3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8820" y="3387181"/>
              <a:ext cx="340610" cy="34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802069F-1B90-4357-B5A9-5DFFD0D5B4C3}"/>
                </a:ext>
              </a:extLst>
            </p:cNvPr>
            <p:cNvSpPr txBox="1"/>
            <p:nvPr/>
          </p:nvSpPr>
          <p:spPr bwMode="auto">
            <a:xfrm>
              <a:off x="7108720" y="2348850"/>
              <a:ext cx="1307015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36000" rIns="36000" rtlCol="0">
              <a:spAutoFit/>
            </a:bodyPr>
            <a:lstStyle/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ko-KR" altLang="en-US" sz="1000" b="0" dirty="0">
                  <a:latin typeface="+mj-lt"/>
                  <a:ea typeface="+mj-ea"/>
                </a:rPr>
                <a:t>관례</a:t>
              </a:r>
              <a:r>
                <a:rPr lang="en-US" altLang="ko-KR" sz="1000" b="0" dirty="0">
                  <a:latin typeface="+mj-lt"/>
                  <a:ea typeface="+mj-ea"/>
                </a:rPr>
                <a:t> </a:t>
              </a:r>
              <a:r>
                <a:rPr lang="ko-KR" altLang="en-US" sz="1000" b="0" dirty="0">
                  <a:latin typeface="+mj-lt"/>
                  <a:ea typeface="+mj-ea"/>
                </a:rPr>
                <a:t>기반 프레임워크 설정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D9821A4-1532-44F6-8A0E-04F1344A2756}"/>
                </a:ext>
              </a:extLst>
            </p:cNvPr>
            <p:cNvSpPr txBox="1"/>
            <p:nvPr/>
          </p:nvSpPr>
          <p:spPr bwMode="auto">
            <a:xfrm>
              <a:off x="6241803" y="3429000"/>
              <a:ext cx="362847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36000" rIns="36000" rtlCol="0">
              <a:spAutoFit/>
            </a:bodyPr>
            <a:lstStyle/>
            <a:p>
              <a:pPr algn="ctr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en-US" altLang="ko-KR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CoC</a:t>
              </a:r>
              <a:endPara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E1B48A1-7CC1-4FA5-BB6D-407C2CEF69CB}"/>
                </a:ext>
              </a:extLst>
            </p:cNvPr>
            <p:cNvSpPr txBox="1"/>
            <p:nvPr/>
          </p:nvSpPr>
          <p:spPr bwMode="auto">
            <a:xfrm>
              <a:off x="9125000" y="3019022"/>
              <a:ext cx="1101831" cy="5539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36000" rIns="36000" rtlCol="0">
              <a:spAutoFit/>
            </a:bodyPr>
            <a:lstStyle/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ko-KR" altLang="en-US" sz="1000" b="0" dirty="0">
                  <a:latin typeface="+mj-lt"/>
                  <a:ea typeface="+mj-ea"/>
                </a:rPr>
                <a:t>관례적인 설정은</a:t>
              </a:r>
              <a:endParaRPr lang="en-US" altLang="ko-KR" sz="1000" b="0" dirty="0">
                <a:latin typeface="+mj-lt"/>
                <a:ea typeface="+mj-ea"/>
              </a:endParaRPr>
            </a:p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ko-KR" altLang="en-US" sz="1000" b="0" dirty="0">
                  <a:latin typeface="+mj-lt"/>
                  <a:ea typeface="+mj-ea"/>
                </a:rPr>
                <a:t>기본 값으로 제공하여 </a:t>
              </a:r>
              <a:endParaRPr lang="en-US" altLang="ko-KR" sz="1000" b="0" dirty="0">
                <a:latin typeface="+mj-lt"/>
                <a:ea typeface="+mj-ea"/>
              </a:endParaRPr>
            </a:p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ko-KR" altLang="en-US" sz="1000" b="0" dirty="0">
                  <a:latin typeface="+mj-lt"/>
                  <a:ea typeface="+mj-ea"/>
                </a:rPr>
                <a:t>따로 설정할 필요 없음</a:t>
              </a:r>
            </a:p>
          </p:txBody>
        </p:sp>
        <p:sp>
          <p:nvSpPr>
            <p:cNvPr id="99" name="오른쪽 중괄호 98">
              <a:extLst>
                <a:ext uri="{FF2B5EF4-FFF2-40B4-BE49-F238E27FC236}">
                  <a16:creationId xmlns:a16="http://schemas.microsoft.com/office/drawing/2014/main" id="{AA00BA40-2EAF-492B-A312-739513D47723}"/>
                </a:ext>
              </a:extLst>
            </p:cNvPr>
            <p:cNvSpPr/>
            <p:nvPr/>
          </p:nvSpPr>
          <p:spPr bwMode="auto">
            <a:xfrm>
              <a:off x="8836960" y="2739091"/>
              <a:ext cx="288040" cy="1080150"/>
            </a:xfrm>
            <a:prstGeom prst="rightBrac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0" name="Picture 2" descr="check, done icon">
              <a:extLst>
                <a:ext uri="{FF2B5EF4-FFF2-40B4-BE49-F238E27FC236}">
                  <a16:creationId xmlns:a16="http://schemas.microsoft.com/office/drawing/2014/main" id="{355F0164-3674-45DF-AB66-00C107364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8720" y="3910690"/>
              <a:ext cx="340610" cy="34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986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Spring @MVC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DD48700-0703-4396-9697-F8069624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550" cy="1346898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은 </a:t>
            </a:r>
            <a:r>
              <a:rPr lang="en-US" altLang="ko-KR" dirty="0"/>
              <a:t>2.5</a:t>
            </a:r>
            <a:r>
              <a:rPr lang="ko-KR" altLang="en-US" dirty="0"/>
              <a:t>버전 부터 </a:t>
            </a:r>
            <a:r>
              <a:rPr lang="ko-KR" altLang="en-US" dirty="0" err="1"/>
              <a:t>어노테이션을</a:t>
            </a:r>
            <a:r>
              <a:rPr lang="ko-KR" altLang="en-US" dirty="0"/>
              <a:t> 도입하였고</a:t>
            </a:r>
            <a:r>
              <a:rPr lang="en-US" altLang="ko-KR" dirty="0"/>
              <a:t>, 3.0 </a:t>
            </a:r>
            <a:r>
              <a:rPr lang="ko-KR" altLang="en-US" dirty="0"/>
              <a:t>버전에서 </a:t>
            </a:r>
            <a:r>
              <a:rPr lang="ko-KR" altLang="en-US" dirty="0" err="1"/>
              <a:t>어노테이션</a:t>
            </a:r>
            <a:r>
              <a:rPr lang="ko-KR" altLang="en-US" dirty="0"/>
              <a:t> 지원을 강화하였다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어노테이션을</a:t>
            </a:r>
            <a:r>
              <a:rPr lang="ko-KR" altLang="en-US" dirty="0"/>
              <a:t> 중심으로 한 새로운 </a:t>
            </a:r>
            <a:r>
              <a:rPr lang="en-US" altLang="ko-KR" dirty="0"/>
              <a:t>MVC</a:t>
            </a:r>
            <a:r>
              <a:rPr lang="ko-KR" altLang="en-US" dirty="0"/>
              <a:t>를 </a:t>
            </a:r>
            <a:r>
              <a:rPr lang="ko-KR" altLang="en-US" dirty="0" err="1"/>
              <a:t>어노테이션</a:t>
            </a:r>
            <a:r>
              <a:rPr lang="ko-KR" altLang="en-US" dirty="0"/>
              <a:t> 기반</a:t>
            </a:r>
            <a:r>
              <a:rPr lang="en-US" altLang="ko-KR" dirty="0"/>
              <a:t> MVC </a:t>
            </a:r>
            <a:r>
              <a:rPr lang="ko-KR" altLang="en-US" dirty="0"/>
              <a:t>이라는 의미로 </a:t>
            </a:r>
            <a:r>
              <a:rPr lang="en-US" altLang="ko-KR" dirty="0"/>
              <a:t>Spring @MVC</a:t>
            </a:r>
            <a:r>
              <a:rPr lang="ko-KR" altLang="en-US" dirty="0"/>
              <a:t>라고도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</a:t>
            </a:r>
            <a:r>
              <a:rPr lang="en-US" altLang="ko-KR" dirty="0"/>
              <a:t>Spring</a:t>
            </a:r>
            <a:r>
              <a:rPr lang="ko-KR" altLang="en-US" dirty="0"/>
              <a:t>은 </a:t>
            </a:r>
            <a:r>
              <a:rPr lang="en-US" altLang="ko-KR" dirty="0"/>
              <a:t>XML</a:t>
            </a:r>
            <a:r>
              <a:rPr lang="ko-KR" altLang="en-US" dirty="0"/>
              <a:t>로 설정하던 이전 버전의 사용을 권고하지 않으며</a:t>
            </a:r>
            <a:r>
              <a:rPr lang="en-US" altLang="ko-KR" dirty="0"/>
              <a:t>,</a:t>
            </a:r>
            <a:r>
              <a:rPr lang="ko-KR" altLang="en-US" dirty="0"/>
              <a:t> 차기 버전에서는 없어질</a:t>
            </a:r>
            <a:r>
              <a:rPr lang="en-US" altLang="ko-KR" dirty="0"/>
              <a:t> </a:t>
            </a:r>
            <a:r>
              <a:rPr lang="ko-KR" altLang="en-US" dirty="0"/>
              <a:t>수도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어노테이션을</a:t>
            </a:r>
            <a:r>
              <a:rPr lang="ko-KR" altLang="en-US" dirty="0"/>
              <a:t> 추가함으로써 </a:t>
            </a:r>
            <a:r>
              <a:rPr lang="en-US" altLang="ko-KR" dirty="0"/>
              <a:t>POJO</a:t>
            </a:r>
            <a:r>
              <a:rPr lang="ko-KR" altLang="en-US" dirty="0"/>
              <a:t>에 가까운 개발이 가능하며</a:t>
            </a:r>
            <a:r>
              <a:rPr lang="en-US" altLang="ko-KR" dirty="0"/>
              <a:t>, </a:t>
            </a:r>
            <a:r>
              <a:rPr lang="ko-KR" altLang="en-US" dirty="0"/>
              <a:t>메소드 단위로 요청을 처리할 수 있다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000980-9FAB-43A4-B86E-FF185545ABA9}"/>
              </a:ext>
            </a:extLst>
          </p:cNvPr>
          <p:cNvGrpSpPr/>
          <p:nvPr/>
        </p:nvGrpSpPr>
        <p:grpSpPr>
          <a:xfrm>
            <a:off x="691954" y="2305767"/>
            <a:ext cx="9665092" cy="3600500"/>
            <a:chOff x="699830" y="2348850"/>
            <a:chExt cx="9665092" cy="360050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4BD1813-8C7E-43F3-8B90-8E87D65706B7}"/>
                </a:ext>
              </a:extLst>
            </p:cNvPr>
            <p:cNvSpPr/>
            <p:nvPr/>
          </p:nvSpPr>
          <p:spPr bwMode="auto">
            <a:xfrm>
              <a:off x="707406" y="2636890"/>
              <a:ext cx="6257294" cy="144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rtlCol="0" anchor="t">
              <a:noAutofit/>
            </a:bodyPr>
            <a:lstStyle/>
            <a:p>
              <a:r>
                <a:rPr lang="en-US" altLang="ko-KR" sz="1100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ko-KR" sz="1100" dirty="0">
                  <a:latin typeface="Consolas"/>
                </a:rPr>
                <a:t> </a:t>
              </a:r>
              <a:r>
                <a:rPr lang="en-US" altLang="ko-KR" sz="1100" dirty="0">
                  <a:solidFill>
                    <a:srgbClr val="7F0055"/>
                  </a:solidFill>
                  <a:latin typeface="Consolas"/>
                </a:rPr>
                <a:t>class</a:t>
              </a:r>
              <a:r>
                <a:rPr lang="en-US" altLang="ko-KR" sz="1100" dirty="0">
                  <a:latin typeface="Consolas"/>
                </a:rPr>
                <a:t> </a:t>
              </a:r>
              <a:r>
                <a:rPr lang="en-US" altLang="ko-KR" sz="1100" dirty="0" err="1">
                  <a:latin typeface="Consolas"/>
                </a:rPr>
                <a:t>CookBookReadController</a:t>
              </a:r>
              <a:r>
                <a:rPr lang="en-US" altLang="ko-KR" sz="1100" dirty="0">
                  <a:latin typeface="Consolas"/>
                </a:rPr>
                <a:t> </a:t>
              </a:r>
              <a:r>
                <a:rPr lang="en-US" altLang="ko-KR" sz="1100" dirty="0">
                  <a:solidFill>
                    <a:srgbClr val="7F0055"/>
                  </a:solidFill>
                  <a:latin typeface="Consolas"/>
                </a:rPr>
                <a:t>extends</a:t>
              </a:r>
              <a:r>
                <a:rPr lang="en-US" altLang="ko-KR" sz="1100" dirty="0">
                  <a:latin typeface="Consolas"/>
                </a:rPr>
                <a:t> </a:t>
              </a:r>
              <a:r>
                <a:rPr lang="en-US" altLang="ko-KR" sz="1100" dirty="0" err="1">
                  <a:latin typeface="Consolas"/>
                </a:rPr>
                <a:t>AbstractController</a:t>
              </a:r>
              <a:r>
                <a:rPr lang="en-US" altLang="ko-KR" sz="1100" dirty="0">
                  <a:latin typeface="Consolas"/>
                </a:rPr>
                <a:t>{</a:t>
              </a:r>
            </a:p>
            <a:p>
              <a:r>
                <a:rPr lang="ko-KR" altLang="en-US" sz="1100" dirty="0">
                  <a:latin typeface="Consolas"/>
                </a:rPr>
                <a:t>   </a:t>
              </a:r>
            </a:p>
            <a:p>
              <a:r>
                <a:rPr lang="en-US" altLang="ko-KR" sz="1100" dirty="0">
                  <a:latin typeface="Consolas"/>
                </a:rPr>
                <a:t>    </a:t>
              </a:r>
              <a:r>
                <a:rPr lang="en-US" altLang="ko-KR" sz="1100" dirty="0">
                  <a:solidFill>
                    <a:srgbClr val="7F0055"/>
                  </a:solidFill>
                  <a:latin typeface="Consolas"/>
                </a:rPr>
                <a:t>protected</a:t>
              </a:r>
              <a:r>
                <a:rPr lang="en-US" altLang="ko-KR" sz="1100" dirty="0">
                  <a:latin typeface="Consolas"/>
                </a:rPr>
                <a:t> </a:t>
              </a:r>
              <a:r>
                <a:rPr lang="en-US" altLang="ko-KR" sz="1100" dirty="0" err="1">
                  <a:latin typeface="Consolas"/>
                </a:rPr>
                <a:t>ModelAndView</a:t>
              </a:r>
              <a:r>
                <a:rPr lang="en-US" altLang="ko-KR" sz="1100" dirty="0">
                  <a:latin typeface="Consolas"/>
                </a:rPr>
                <a:t> </a:t>
              </a:r>
              <a:r>
                <a:rPr lang="en-US" altLang="ko-KR" sz="1100" dirty="0" err="1">
                  <a:latin typeface="Consolas"/>
                </a:rPr>
                <a:t>handleRequestInternal</a:t>
              </a:r>
              <a:r>
                <a:rPr lang="en-US" altLang="ko-KR" sz="1100" dirty="0">
                  <a:latin typeface="Consolas"/>
                </a:rPr>
                <a:t>(</a:t>
              </a:r>
              <a:r>
                <a:rPr lang="en-US" altLang="ko-KR" sz="1100" dirty="0" err="1">
                  <a:latin typeface="Consolas"/>
                </a:rPr>
                <a:t>HttpServletRequest</a:t>
              </a:r>
              <a:r>
                <a:rPr lang="en-US" altLang="ko-KR" sz="1100" dirty="0">
                  <a:latin typeface="Consolas"/>
                </a:rPr>
                <a:t> </a:t>
              </a:r>
              <a:r>
                <a:rPr lang="en-US" altLang="ko-KR" sz="1100" dirty="0" err="1">
                  <a:latin typeface="Consolas"/>
                </a:rPr>
                <a:t>req</a:t>
              </a:r>
              <a:endParaRPr lang="en-US" altLang="ko-KR" sz="1100" dirty="0">
                <a:latin typeface="Consolas"/>
              </a:endParaRPr>
            </a:p>
            <a:p>
              <a:r>
                <a:rPr lang="en-US" altLang="ko-KR" sz="1100" dirty="0">
                  <a:latin typeface="Consolas"/>
                </a:rPr>
                <a:t>                                 , </a:t>
              </a:r>
              <a:r>
                <a:rPr lang="en-US" altLang="ko-KR" sz="1100" dirty="0" err="1">
                  <a:latin typeface="Consolas"/>
                </a:rPr>
                <a:t>HttpServletResponse</a:t>
              </a:r>
              <a:r>
                <a:rPr lang="en-US" altLang="ko-KR" sz="1100" dirty="0">
                  <a:latin typeface="Consolas"/>
                </a:rPr>
                <a:t> res) </a:t>
              </a:r>
              <a:r>
                <a:rPr lang="en-US" altLang="ko-KR" sz="1100" dirty="0">
                  <a:solidFill>
                    <a:srgbClr val="7F0055"/>
                  </a:solidFill>
                  <a:latin typeface="Consolas"/>
                </a:rPr>
                <a:t>throws</a:t>
              </a:r>
              <a:r>
                <a:rPr lang="en-US" altLang="ko-KR" sz="1100" dirty="0">
                  <a:latin typeface="Consolas"/>
                </a:rPr>
                <a:t> Exception {</a:t>
              </a:r>
            </a:p>
            <a:p>
              <a:endParaRPr lang="ko-KR" altLang="en-US" sz="1100" dirty="0">
                <a:latin typeface="Consolas"/>
              </a:endParaRPr>
            </a:p>
            <a:p>
              <a:r>
                <a:rPr lang="en-US" altLang="ko-KR" sz="1100" dirty="0">
                  <a:latin typeface="Consolas"/>
                </a:rPr>
                <a:t>        ......</a:t>
              </a:r>
            </a:p>
            <a:p>
              <a:r>
                <a:rPr lang="ko-KR" altLang="en-US" sz="1100" dirty="0">
                  <a:latin typeface="Consolas"/>
                </a:rPr>
                <a:t>    </a:t>
              </a:r>
              <a:r>
                <a:rPr lang="en-US" altLang="ko-KR" sz="1100" dirty="0">
                  <a:latin typeface="Consolas"/>
                </a:rPr>
                <a:t>}</a:t>
              </a:r>
            </a:p>
            <a:p>
              <a:r>
                <a:rPr lang="en-US" altLang="ko-KR" sz="1100" dirty="0">
                  <a:latin typeface="Consolas"/>
                </a:rPr>
                <a:t>}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F83AB35-131D-4FC7-8B61-C93D6C687F8A}"/>
                </a:ext>
              </a:extLst>
            </p:cNvPr>
            <p:cNvSpPr/>
            <p:nvPr/>
          </p:nvSpPr>
          <p:spPr bwMode="auto">
            <a:xfrm>
              <a:off x="699830" y="4509150"/>
              <a:ext cx="6263692" cy="144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rtlCol="0" anchor="t">
              <a:noAutofit/>
            </a:bodyPr>
            <a:lstStyle/>
            <a:p>
              <a:r>
                <a:rPr lang="en-US" altLang="ko-KR" sz="1100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ko-KR" sz="1100" dirty="0">
                  <a:latin typeface="Consolas"/>
                </a:rPr>
                <a:t> </a:t>
              </a:r>
              <a:r>
                <a:rPr lang="en-US" altLang="ko-KR" sz="1100" dirty="0">
                  <a:solidFill>
                    <a:srgbClr val="7F0055"/>
                  </a:solidFill>
                  <a:latin typeface="Consolas"/>
                </a:rPr>
                <a:t>class</a:t>
              </a:r>
              <a:r>
                <a:rPr lang="en-US" altLang="ko-KR" sz="1100" dirty="0">
                  <a:latin typeface="Consolas"/>
                </a:rPr>
                <a:t> </a:t>
              </a:r>
              <a:r>
                <a:rPr lang="en-US" altLang="ko-KR" sz="1100" dirty="0" err="1">
                  <a:latin typeface="Consolas"/>
                </a:rPr>
                <a:t>CookBookReadController</a:t>
              </a:r>
              <a:r>
                <a:rPr lang="en-US" altLang="ko-KR" sz="1100" dirty="0">
                  <a:latin typeface="Consolas"/>
                </a:rPr>
                <a:t> </a:t>
              </a:r>
              <a:r>
                <a:rPr lang="en-US" altLang="ko-KR" sz="1100" dirty="0">
                  <a:solidFill>
                    <a:srgbClr val="7F0055"/>
                  </a:solidFill>
                  <a:latin typeface="Consolas"/>
                </a:rPr>
                <a:t>implements</a:t>
              </a:r>
              <a:r>
                <a:rPr lang="en-US" altLang="ko-KR" sz="1100" dirty="0">
                  <a:latin typeface="Consolas"/>
                </a:rPr>
                <a:t> Controller {</a:t>
              </a:r>
            </a:p>
            <a:p>
              <a:endParaRPr lang="ko-KR" altLang="en-US" sz="1100" dirty="0">
                <a:latin typeface="Consolas"/>
              </a:endParaRPr>
            </a:p>
            <a:p>
              <a:r>
                <a:rPr lang="en-US" altLang="ko-KR" sz="1100" dirty="0">
                  <a:latin typeface="Consolas"/>
                </a:rPr>
                <a:t>    </a:t>
              </a:r>
              <a:r>
                <a:rPr lang="en-US" altLang="ko-KR" sz="1100" dirty="0">
                  <a:solidFill>
                    <a:srgbClr val="646464"/>
                  </a:solidFill>
                  <a:latin typeface="Consolas"/>
                </a:rPr>
                <a:t>@Override</a:t>
              </a:r>
            </a:p>
            <a:p>
              <a:r>
                <a:rPr lang="en-US" altLang="ko-KR" sz="1100" dirty="0">
                  <a:latin typeface="Consolas"/>
                </a:rPr>
                <a:t>    </a:t>
              </a:r>
              <a:r>
                <a:rPr lang="en-US" altLang="ko-KR" sz="1100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ko-KR" sz="1100" dirty="0">
                  <a:latin typeface="Consolas"/>
                </a:rPr>
                <a:t> </a:t>
              </a:r>
              <a:r>
                <a:rPr lang="en-US" altLang="ko-KR" sz="1100" dirty="0" err="1">
                  <a:latin typeface="Consolas"/>
                </a:rPr>
                <a:t>ModelAndView</a:t>
              </a:r>
              <a:r>
                <a:rPr lang="en-US" altLang="ko-KR" sz="1100" dirty="0">
                  <a:latin typeface="Consolas"/>
                </a:rPr>
                <a:t> </a:t>
              </a:r>
              <a:r>
                <a:rPr lang="en-US" altLang="ko-KR" sz="1100" dirty="0" err="1">
                  <a:latin typeface="Consolas"/>
                </a:rPr>
                <a:t>handleRequest</a:t>
              </a:r>
              <a:r>
                <a:rPr lang="en-US" altLang="ko-KR" sz="1100" dirty="0">
                  <a:latin typeface="Consolas"/>
                </a:rPr>
                <a:t>(</a:t>
              </a:r>
              <a:r>
                <a:rPr lang="en-US" altLang="ko-KR" sz="1100" dirty="0" err="1">
                  <a:latin typeface="Consolas"/>
                </a:rPr>
                <a:t>HttpServletRequest</a:t>
              </a:r>
              <a:r>
                <a:rPr lang="en-US" altLang="ko-KR" sz="1100" dirty="0">
                  <a:latin typeface="Consolas"/>
                </a:rPr>
                <a:t> req</a:t>
              </a:r>
            </a:p>
            <a:p>
              <a:r>
                <a:rPr lang="en-US" altLang="ko-KR" sz="1100" dirty="0">
                  <a:latin typeface="Consolas"/>
                </a:rPr>
                <a:t>                               , </a:t>
              </a:r>
              <a:r>
                <a:rPr lang="en-US" altLang="ko-KR" sz="1100" dirty="0" err="1">
                  <a:latin typeface="Consolas"/>
                </a:rPr>
                <a:t>HttpServletResponse</a:t>
              </a:r>
              <a:r>
                <a:rPr lang="en-US" altLang="ko-KR" sz="1100" dirty="0">
                  <a:latin typeface="Consolas"/>
                </a:rPr>
                <a:t> res) </a:t>
              </a:r>
              <a:r>
                <a:rPr lang="en-US" altLang="ko-KR" sz="1100" dirty="0">
                  <a:solidFill>
                    <a:srgbClr val="7F0055"/>
                  </a:solidFill>
                  <a:latin typeface="Consolas"/>
                </a:rPr>
                <a:t>throws</a:t>
              </a:r>
              <a:r>
                <a:rPr lang="en-US" altLang="ko-KR" sz="1100" dirty="0">
                  <a:latin typeface="Consolas"/>
                </a:rPr>
                <a:t> Exception {</a:t>
              </a:r>
            </a:p>
            <a:p>
              <a:r>
                <a:rPr lang="en-US" altLang="ko-KR" sz="1100" dirty="0">
                  <a:latin typeface="Consolas"/>
                </a:rPr>
                <a:t>         .......</a:t>
              </a:r>
            </a:p>
            <a:p>
              <a:r>
                <a:rPr lang="en-US" altLang="ko-KR" sz="1100" dirty="0">
                  <a:latin typeface="Consolas"/>
                </a:rPr>
                <a:t>    }</a:t>
              </a:r>
            </a:p>
            <a:p>
              <a:r>
                <a:rPr lang="en-US" altLang="ko-KR" sz="1100" dirty="0">
                  <a:latin typeface="Consolas"/>
                </a:rPr>
                <a:t>}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5245E05-13CF-41D9-BA15-4FCF8AF42FC1}"/>
                </a:ext>
              </a:extLst>
            </p:cNvPr>
            <p:cNvSpPr/>
            <p:nvPr/>
          </p:nvSpPr>
          <p:spPr bwMode="auto">
            <a:xfrm>
              <a:off x="7108720" y="2636547"/>
              <a:ext cx="3245625" cy="14405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rtlCol="0" anchor="t">
              <a:noAutofit/>
            </a:bodyPr>
            <a:lstStyle/>
            <a:p>
              <a:r>
                <a:rPr lang="en-US" altLang="ko-KR" sz="1100" dirty="0">
                  <a:solidFill>
                    <a:srgbClr val="646464"/>
                  </a:solidFill>
                  <a:latin typeface="Consolas"/>
                </a:rPr>
                <a:t>@Controller</a:t>
              </a:r>
            </a:p>
            <a:p>
              <a:r>
                <a:rPr lang="en-US" altLang="ko-KR" sz="1100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ko-KR" sz="1100" dirty="0">
                  <a:latin typeface="Consolas"/>
                </a:rPr>
                <a:t> </a:t>
              </a:r>
              <a:r>
                <a:rPr lang="en-US" altLang="ko-KR" sz="1100" dirty="0">
                  <a:solidFill>
                    <a:srgbClr val="7F0055"/>
                  </a:solidFill>
                  <a:latin typeface="Consolas"/>
                </a:rPr>
                <a:t>class</a:t>
              </a:r>
              <a:r>
                <a:rPr lang="en-US" altLang="ko-KR" sz="1100" dirty="0">
                  <a:latin typeface="Consolas"/>
                </a:rPr>
                <a:t> </a:t>
              </a:r>
              <a:r>
                <a:rPr lang="en-US" altLang="ko-KR" sz="1100" dirty="0" err="1">
                  <a:latin typeface="Consolas"/>
                </a:rPr>
                <a:t>CookBookController</a:t>
              </a:r>
              <a:r>
                <a:rPr lang="en-US" altLang="ko-KR" sz="1100" dirty="0">
                  <a:latin typeface="Consolas"/>
                </a:rPr>
                <a:t> {</a:t>
              </a:r>
            </a:p>
            <a:p>
              <a:endParaRPr lang="ko-KR" altLang="en-US" sz="1100" dirty="0">
                <a:latin typeface="Consolas"/>
              </a:endParaRPr>
            </a:p>
            <a:p>
              <a:r>
                <a:rPr lang="en-US" altLang="ko-KR" sz="1100" dirty="0">
                  <a:latin typeface="Consolas"/>
                </a:rPr>
                <a:t>    </a:t>
              </a:r>
              <a:r>
                <a:rPr lang="en-US" altLang="ko-KR" sz="1100" dirty="0">
                  <a:solidFill>
                    <a:srgbClr val="646464"/>
                  </a:solidFill>
                  <a:latin typeface="Consolas"/>
                </a:rPr>
                <a:t>@RequestMapping</a:t>
              </a:r>
              <a:r>
                <a:rPr lang="en-US" altLang="ko-KR" sz="1100" dirty="0">
                  <a:latin typeface="Consolas"/>
                </a:rPr>
                <a:t>(</a:t>
              </a:r>
              <a:r>
                <a:rPr lang="en-US" altLang="ko-KR" sz="1100" dirty="0">
                  <a:solidFill>
                    <a:srgbClr val="2A00FF"/>
                  </a:solidFill>
                  <a:latin typeface="Consolas"/>
                </a:rPr>
                <a:t>"/cookbook"</a:t>
              </a:r>
              <a:r>
                <a:rPr lang="en-US" altLang="ko-KR" sz="1100" dirty="0">
                  <a:latin typeface="Consolas"/>
                </a:rPr>
                <a:t>)</a:t>
              </a:r>
            </a:p>
            <a:p>
              <a:r>
                <a:rPr lang="en-US" altLang="ko-KR" sz="1100" dirty="0">
                  <a:latin typeface="Consolas"/>
                </a:rPr>
                <a:t>    </a:t>
              </a:r>
              <a:r>
                <a:rPr lang="en-US" altLang="ko-KR" sz="1100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ko-KR" sz="1100" dirty="0">
                  <a:latin typeface="Consolas"/>
                </a:rPr>
                <a:t> </a:t>
              </a:r>
              <a:r>
                <a:rPr lang="en-US" altLang="ko-KR" sz="1100" dirty="0" err="1">
                  <a:latin typeface="Consolas"/>
                </a:rPr>
                <a:t>ModelAndView</a:t>
              </a:r>
              <a:r>
                <a:rPr lang="en-US" altLang="ko-KR" sz="1100" dirty="0">
                  <a:latin typeface="Consolas"/>
                </a:rPr>
                <a:t> </a:t>
              </a:r>
              <a:r>
                <a:rPr lang="en-US" altLang="ko-KR" sz="1100" dirty="0" err="1">
                  <a:latin typeface="Consolas"/>
                </a:rPr>
                <a:t>getAll</a:t>
              </a:r>
              <a:r>
                <a:rPr lang="en-US" altLang="ko-KR" sz="1100" dirty="0">
                  <a:latin typeface="Consolas"/>
                </a:rPr>
                <a:t>() {</a:t>
              </a:r>
              <a:endParaRPr lang="ko-KR" altLang="en-US" sz="1100" dirty="0">
                <a:latin typeface="Consolas"/>
              </a:endParaRPr>
            </a:p>
            <a:p>
              <a:r>
                <a:rPr lang="en-US" altLang="ko-KR" sz="1100" dirty="0">
                  <a:latin typeface="Consolas"/>
                </a:rPr>
                <a:t>        ......</a:t>
              </a:r>
            </a:p>
            <a:p>
              <a:r>
                <a:rPr lang="en-US" altLang="ko-KR" sz="1100" dirty="0">
                  <a:latin typeface="Consolas"/>
                </a:rPr>
                <a:t>  </a:t>
              </a:r>
              <a:r>
                <a:rPr lang="ko-KR" altLang="en-US" sz="1100" dirty="0">
                  <a:latin typeface="Consolas"/>
                </a:rPr>
                <a:t> </a:t>
              </a:r>
              <a:r>
                <a:rPr lang="en-US" altLang="ko-KR" sz="1100" dirty="0">
                  <a:latin typeface="Consolas"/>
                </a:rPr>
                <a:t>}</a:t>
              </a:r>
              <a:endParaRPr lang="ko-KR" altLang="en-US" sz="1100" dirty="0">
                <a:latin typeface="Consolas"/>
              </a:endParaRPr>
            </a:p>
            <a:p>
              <a:r>
                <a:rPr lang="en-US" altLang="ko-KR" sz="1100" dirty="0">
                  <a:latin typeface="Consolas"/>
                </a:rPr>
                <a:t>}</a:t>
              </a:r>
            </a:p>
          </p:txBody>
        </p:sp>
        <p:sp>
          <p:nvSpPr>
            <p:cNvPr id="79" name="모서리가 둥근 직사각형 14">
              <a:extLst>
                <a:ext uri="{FF2B5EF4-FFF2-40B4-BE49-F238E27FC236}">
                  <a16:creationId xmlns:a16="http://schemas.microsoft.com/office/drawing/2014/main" id="{7ACA3A60-D8FE-4CDB-B960-6C53E12B66F6}"/>
                </a:ext>
              </a:extLst>
            </p:cNvPr>
            <p:cNvSpPr/>
            <p:nvPr/>
          </p:nvSpPr>
          <p:spPr bwMode="auto">
            <a:xfrm>
              <a:off x="7145360" y="4221110"/>
              <a:ext cx="3203810" cy="1728240"/>
            </a:xfrm>
            <a:prstGeom prst="roundRect">
              <a:avLst>
                <a:gd name="adj" fmla="val 7517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square" lIns="144000" tIns="108000" rIns="144000" rtlCol="0" anchor="t">
              <a:no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ea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400" dirty="0">
                  <a:latin typeface="Optima" pitchFamily="2" charset="2"/>
                </a:rPr>
                <a:t>@Controller </a:t>
              </a:r>
              <a:r>
                <a:rPr lang="ko-KR" altLang="en-US" b="0" dirty="0">
                  <a:latin typeface="Optima" pitchFamily="2" charset="2"/>
                </a:rPr>
                <a:t>가 붙은 클래스는 클라이언트 요청 시점에 </a:t>
              </a:r>
              <a:r>
                <a:rPr lang="en-US" altLang="ko-KR" b="0" dirty="0">
                  <a:latin typeface="Optima" pitchFamily="2" charset="2"/>
                </a:rPr>
                <a:t>Front Controller</a:t>
              </a:r>
              <a:r>
                <a:rPr lang="ko-KR" altLang="en-US" b="0" dirty="0">
                  <a:latin typeface="Optima" pitchFamily="2" charset="2"/>
                </a:rPr>
                <a:t>에 의해 호출된다</a:t>
              </a:r>
              <a:r>
                <a:rPr lang="en-US" altLang="ko-KR" b="0" dirty="0">
                  <a:latin typeface="Optima" pitchFamily="2" charset="2"/>
                </a:rPr>
                <a:t>.</a:t>
              </a:r>
            </a:p>
            <a:p>
              <a:pPr ea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b="0" dirty="0" err="1">
                  <a:latin typeface="Optima" pitchFamily="2" charset="2"/>
                </a:rPr>
                <a:t>Spring@MVC</a:t>
              </a:r>
              <a:r>
                <a:rPr lang="ko-KR" altLang="en-US" b="0" dirty="0">
                  <a:latin typeface="Optima" pitchFamily="2" charset="2"/>
                </a:rPr>
                <a:t>에서는 </a:t>
              </a:r>
              <a:r>
                <a:rPr lang="ko-KR" altLang="en-US" b="0" dirty="0" err="1">
                  <a:latin typeface="Optima" pitchFamily="2" charset="2"/>
                </a:rPr>
                <a:t>어노테이션을</a:t>
              </a:r>
              <a:r>
                <a:rPr lang="ko-KR" altLang="en-US" b="0" dirty="0">
                  <a:latin typeface="Optima" pitchFamily="2" charset="2"/>
                </a:rPr>
                <a:t> 사용하여 인터페이스나 클래스를 상속하지 않고 컨트롤러 클래스를 작성할 수 있다</a:t>
              </a:r>
              <a:r>
                <a:rPr lang="en-US" altLang="ko-KR" b="0" dirty="0">
                  <a:latin typeface="Optima" pitchFamily="2" charset="2"/>
                </a:rPr>
                <a:t>.</a:t>
              </a:r>
            </a:p>
            <a:p>
              <a:pPr ea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b="0" dirty="0">
                  <a:latin typeface="Optima" pitchFamily="2" charset="2"/>
                </a:rPr>
                <a:t>@</a:t>
              </a:r>
              <a:r>
                <a:rPr lang="en-US" altLang="ko-KR" b="0" dirty="0" err="1">
                  <a:latin typeface="Optima" pitchFamily="2" charset="2"/>
                </a:rPr>
                <a:t>RequestMapping</a:t>
              </a:r>
              <a:r>
                <a:rPr lang="en-US" altLang="ko-KR" b="0" dirty="0">
                  <a:latin typeface="Optima" pitchFamily="2" charset="2"/>
                </a:rPr>
                <a:t> </a:t>
              </a:r>
              <a:r>
                <a:rPr lang="ko-KR" altLang="en-US" b="0" dirty="0">
                  <a:latin typeface="Optima" pitchFamily="2" charset="2"/>
                </a:rPr>
                <a:t>은 </a:t>
              </a:r>
              <a:r>
                <a:rPr lang="en-US" altLang="ko-KR" b="0" dirty="0">
                  <a:latin typeface="Optima" pitchFamily="2" charset="2"/>
                </a:rPr>
                <a:t>XML </a:t>
              </a:r>
              <a:r>
                <a:rPr lang="ko-KR" altLang="en-US" b="0" dirty="0">
                  <a:latin typeface="Optima" pitchFamily="2" charset="2"/>
                </a:rPr>
                <a:t>설정 없이 요청 </a:t>
              </a:r>
              <a:r>
                <a:rPr lang="en-US" altLang="ko-KR" b="0" dirty="0">
                  <a:latin typeface="Optima" pitchFamily="2" charset="2"/>
                </a:rPr>
                <a:t>URL</a:t>
              </a:r>
              <a:r>
                <a:rPr lang="ko-KR" altLang="en-US" b="0" dirty="0">
                  <a:latin typeface="Optima" pitchFamily="2" charset="2"/>
                </a:rPr>
                <a:t>을 매핑하는 </a:t>
              </a:r>
              <a:r>
                <a:rPr lang="ko-KR" altLang="en-US" b="0" dirty="0" err="1">
                  <a:latin typeface="Optima" pitchFamily="2" charset="2"/>
                </a:rPr>
                <a:t>어노테이션</a:t>
              </a:r>
              <a:r>
                <a:rPr lang="ko-KR" altLang="en-US" b="0" dirty="0">
                  <a:latin typeface="Optima" pitchFamily="2" charset="2"/>
                </a:rPr>
                <a:t> 이다</a:t>
              </a:r>
              <a:r>
                <a:rPr lang="en-US" altLang="ko-KR" b="0" dirty="0">
                  <a:latin typeface="Optima" pitchFamily="2" charset="2"/>
                </a:rPr>
                <a:t>.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08E4438-F976-4EE5-A11E-A91137FD5FAF}"/>
                </a:ext>
              </a:extLst>
            </p:cNvPr>
            <p:cNvSpPr/>
            <p:nvPr/>
          </p:nvSpPr>
          <p:spPr>
            <a:xfrm>
              <a:off x="707406" y="2348850"/>
              <a:ext cx="6256115" cy="28769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[</a:t>
              </a:r>
              <a:r>
                <a:rPr lang="ko-KR" altLang="en-US" sz="1000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이전 방식</a:t>
              </a:r>
              <a:r>
                <a:rPr lang="en-US" altLang="ko-KR" sz="1000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] </a:t>
              </a:r>
              <a:r>
                <a:rPr lang="en-US" altLang="ko-KR" sz="1000" kern="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AbstractController</a:t>
              </a:r>
              <a:r>
                <a:rPr lang="en-US" altLang="ko-KR" sz="1000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 </a:t>
              </a:r>
              <a:r>
                <a:rPr lang="ko-KR" altLang="en-US" sz="1000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클래스를 상속하여 컨트롤러 작성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E96AA19-5AE5-43CA-A201-D33D196D350C}"/>
                </a:ext>
              </a:extLst>
            </p:cNvPr>
            <p:cNvSpPr/>
            <p:nvPr/>
          </p:nvSpPr>
          <p:spPr>
            <a:xfrm>
              <a:off x="7111720" y="2348850"/>
              <a:ext cx="3253202" cy="2876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[Spring @MVC] </a:t>
              </a:r>
              <a:r>
                <a:rPr lang="ko-KR" altLang="en-US" sz="1000" kern="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어노테이션을</a:t>
              </a:r>
              <a:r>
                <a:rPr lang="ko-KR" altLang="en-US" sz="1000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 적용한 컨트롤러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EE95E4-8F16-4BAC-B1DF-351D61048DB2}"/>
                </a:ext>
              </a:extLst>
            </p:cNvPr>
            <p:cNvSpPr/>
            <p:nvPr/>
          </p:nvSpPr>
          <p:spPr>
            <a:xfrm>
              <a:off x="708585" y="4221453"/>
              <a:ext cx="6256115" cy="28769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[</a:t>
              </a:r>
              <a:r>
                <a:rPr lang="ko-KR" altLang="en-US" sz="1000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이전 방식</a:t>
              </a:r>
              <a:r>
                <a:rPr lang="en-US" altLang="ko-KR" sz="1000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] Controller </a:t>
              </a:r>
              <a:r>
                <a:rPr lang="ko-KR" altLang="en-US" sz="1000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인터페이스를 구현하여</a:t>
              </a:r>
              <a:r>
                <a:rPr lang="en-US" altLang="ko-KR" sz="1000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 </a:t>
              </a:r>
              <a:r>
                <a:rPr lang="ko-KR" altLang="en-US" sz="1000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컨트롤러 작성</a:t>
              </a:r>
            </a:p>
          </p:txBody>
        </p:sp>
        <p:pic>
          <p:nvPicPr>
            <p:cNvPr id="83" name="Picture 4" descr="balloon, blue, information icon">
              <a:extLst>
                <a:ext uri="{FF2B5EF4-FFF2-40B4-BE49-F238E27FC236}">
                  <a16:creationId xmlns:a16="http://schemas.microsoft.com/office/drawing/2014/main" id="{58D99974-8E2A-4A56-9ECE-282DD1CB7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4700" y="4149100"/>
              <a:ext cx="413862" cy="396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63954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TITLE" val="2"/>
  <p:tag name="ROADMAP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heme/theme1.xml><?xml version="1.0" encoding="utf-8"?>
<a:theme xmlns:a="http://schemas.openxmlformats.org/drawingml/2006/main" name="Namoo Tutorial A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사용자 지정 3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noFill/>
          <a:round/>
          <a:headEnd/>
          <a:tailEnd/>
        </a:ln>
        <a:effectLst/>
      </a:spPr>
      <a:bodyPr wrap="square" rtlCol="0" anchor="ctr">
        <a:noAutofit/>
      </a:bodyPr>
      <a:lstStyle>
        <a:defPPr algn="ctr" eaLnBrk="0" latinLnBrk="0" hangingPunct="0">
          <a:spcBef>
            <a:spcPts val="0"/>
          </a:spcBef>
          <a:buClr>
            <a:schemeClr val="tx1"/>
          </a:buClr>
          <a:defRPr sz="3200" dirty="0" smtClean="0">
            <a:solidFill>
              <a:schemeClr val="tx1">
                <a:lumMod val="85000"/>
                <a:lumOff val="15000"/>
              </a:schemeClr>
            </a:solidFill>
            <a:latin typeface="Optima LT" panose="02000503060000020003" pitchFamily="2" charset="0"/>
            <a:ea typeface="+mn-ea"/>
          </a:defRPr>
        </a:defPPr>
      </a:lstStyle>
    </a:spDef>
    <a:lnDef>
      <a:spPr bwMode="auto">
        <a:noFill/>
        <a:ln w="12700">
          <a:solidFill>
            <a:srgbClr val="666666"/>
          </a:solidFill>
          <a:round/>
          <a:headEnd/>
          <a:tailEnd type="arrow" w="med" len="med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  <a:effectLst/>
      </a:spPr>
      <a:bodyPr wrap="square" lIns="36000" rIns="36000" rtlCol="0">
        <a:spAutoFit/>
      </a:bodyPr>
      <a:lstStyle>
        <a:defPPr algn="l" defTabSz="708025" eaLnBrk="0" latinLnBrk="0" hangingPunct="0">
          <a:spcBef>
            <a:spcPts val="0"/>
          </a:spcBef>
          <a:buClr>
            <a:schemeClr val="folHlink"/>
          </a:buClr>
          <a:defRPr sz="1000" b="0" smtClean="0">
            <a:latin typeface="+mj-lt"/>
            <a:ea typeface="+mj-ea"/>
          </a:defRPr>
        </a:defPPr>
      </a:lstStyle>
    </a:txDef>
  </a:objectDefaults>
  <a:extraClrSchemeLst>
    <a:extraClrScheme>
      <a:clrScheme name="1_QPT Handout Basic A4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155666</TotalTime>
  <Words>4275</Words>
  <Application>Microsoft Office PowerPoint</Application>
  <PresentationFormat>사용자 지정</PresentationFormat>
  <Paragraphs>663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Optima</vt:lpstr>
      <vt:lpstr>HY헤드라인M</vt:lpstr>
      <vt:lpstr>Consolas</vt:lpstr>
      <vt:lpstr>맑은 고딕</vt:lpstr>
      <vt:lpstr>Wingdings</vt:lpstr>
      <vt:lpstr>Optima LT</vt:lpstr>
      <vt:lpstr>굴림</vt:lpstr>
      <vt:lpstr>가는각진제목체</vt:lpstr>
      <vt:lpstr>Arial</vt:lpstr>
      <vt:lpstr>Namoo Tutorial A</vt:lpstr>
      <vt:lpstr>PowerPoint 프레젠테이션</vt:lpstr>
      <vt:lpstr>목차 (Table of Contents)</vt:lpstr>
      <vt:lpstr>1. Spring MVC 소개</vt:lpstr>
      <vt:lpstr>1.1 웹 프레임워크 아키텍처 (1/2) – MVC 패턴</vt:lpstr>
      <vt:lpstr>1.1 웹 프레임워크 아키텍처 (2/2) – Front Controller 패턴</vt:lpstr>
      <vt:lpstr>1.2 Spring MVC 개요 – 스프링기반 웹 애플리케이션</vt:lpstr>
      <vt:lpstr>1.3 Spring MVC 특징 (1/2) – 기술 확장에 관대한 웹 프레임워크</vt:lpstr>
      <vt:lpstr>1.3 Spring MVC 특징 (2/2) – 설정 보다는 관례</vt:lpstr>
      <vt:lpstr>1.4 Spring @MVC</vt:lpstr>
      <vt:lpstr>2. Spring MVC 이해</vt:lpstr>
      <vt:lpstr>2.1 DispatcherServlet (1/2) – 요청처리 절차</vt:lpstr>
      <vt:lpstr>2.1 DispatcherServlet (2/2) – MVC 클래스</vt:lpstr>
      <vt:lpstr>2.2 컨트롤러 (1/18) – 개요 (1/2)</vt:lpstr>
      <vt:lpstr>2.2 컨트롤러 (2/18) – 개요 (2/2)</vt:lpstr>
      <vt:lpstr>2.2 컨트롤러 (3/18) – @Controller</vt:lpstr>
      <vt:lpstr>2.2 컨트롤러 (4/18) – Spring MVC 실습을 위한 설정</vt:lpstr>
      <vt:lpstr>2.2 컨트롤러 (5/18) – 핸들러 매핑 (1/6)</vt:lpstr>
      <vt:lpstr>2.2 컨트롤러 (6/18) – 핸들러 매핑 (2/6)</vt:lpstr>
      <vt:lpstr>2.2 컨트롤러 (7/18) – 핸들러 매핑 (3/6)</vt:lpstr>
      <vt:lpstr>2.2 컨트롤러 (8/18) – 핸들러 매핑 (4/6)</vt:lpstr>
      <vt:lpstr>2.2 컨트롤러 (9/18) – 핸들러 매핑 (5/6)</vt:lpstr>
      <vt:lpstr>2.2 컨트롤러 (10/18) – 핸들러 매핑 (6/6)</vt:lpstr>
      <vt:lpstr>2.2 컨트롤러 (11/18) – 요청 매핑 (1/2)</vt:lpstr>
      <vt:lpstr>2.2 컨트롤러 (12/18) – 요청 매핑 (2/2)</vt:lpstr>
      <vt:lpstr>2.2 컨트롤러 (13/18) –메소드의 매개변수 타입</vt:lpstr>
      <vt:lpstr>2.2 컨트롤러 (14/18) – @RequestParam, @ModelAttribute</vt:lpstr>
      <vt:lpstr>2.2 컨트롤러 (15/18) – @CookieValue</vt:lpstr>
      <vt:lpstr>2.2 컨트롤러 (16/18) – @RequestHeader</vt:lpstr>
      <vt:lpstr>2.2 컨트롤러 (17/18) – @PathVariable을 이용한 URI 템플릿</vt:lpstr>
      <vt:lpstr>2.2 컨트롤러 (18/18) – @RequestMapping -&gt; @GetMapping, @PostMapping</vt:lpstr>
      <vt:lpstr>2.3 뷰 (1/6) – 개요</vt:lpstr>
      <vt:lpstr>2.3 뷰 (2/6) – 뷰와 컨트롤러</vt:lpstr>
      <vt:lpstr>2.3 뷰 (3/6) – 뷰 지정방법</vt:lpstr>
      <vt:lpstr>2.3 뷰 (4/6) – 뷰리졸버</vt:lpstr>
      <vt:lpstr>3.3 뷰 (5/6) – 리다이렉트 뷰</vt:lpstr>
      <vt:lpstr>End of Document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tsong</dc:creator>
  <cp:lastModifiedBy>user</cp:lastModifiedBy>
  <cp:revision>11925</cp:revision>
  <cp:lastPrinted>2015-07-01T06:14:38Z</cp:lastPrinted>
  <dcterms:created xsi:type="dcterms:W3CDTF">2002-03-21T10:45:59Z</dcterms:created>
  <dcterms:modified xsi:type="dcterms:W3CDTF">2022-09-30T04:02:16Z</dcterms:modified>
</cp:coreProperties>
</file>