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</p:sldMasterIdLst>
  <p:notesMasterIdLst>
    <p:notesMasterId r:id="rId41"/>
  </p:notesMasterIdLst>
  <p:sldIdLst>
    <p:sldId id="258" r:id="rId5"/>
    <p:sldId id="257" r:id="rId6"/>
    <p:sldId id="260" r:id="rId7"/>
    <p:sldId id="262" r:id="rId8"/>
    <p:sldId id="272" r:id="rId9"/>
    <p:sldId id="264" r:id="rId10"/>
    <p:sldId id="259" r:id="rId11"/>
    <p:sldId id="275" r:id="rId12"/>
    <p:sldId id="273" r:id="rId13"/>
    <p:sldId id="286" r:id="rId14"/>
    <p:sldId id="276" r:id="rId15"/>
    <p:sldId id="314" r:id="rId16"/>
    <p:sldId id="316" r:id="rId17"/>
    <p:sldId id="282" r:id="rId18"/>
    <p:sldId id="283" r:id="rId19"/>
    <p:sldId id="312" r:id="rId20"/>
    <p:sldId id="299" r:id="rId21"/>
    <p:sldId id="284" r:id="rId22"/>
    <p:sldId id="311" r:id="rId23"/>
    <p:sldId id="285" r:id="rId24"/>
    <p:sldId id="274" r:id="rId25"/>
    <p:sldId id="288" r:id="rId26"/>
    <p:sldId id="300" r:id="rId27"/>
    <p:sldId id="301" r:id="rId28"/>
    <p:sldId id="291" r:id="rId29"/>
    <p:sldId id="292" r:id="rId30"/>
    <p:sldId id="302" r:id="rId31"/>
    <p:sldId id="290" r:id="rId32"/>
    <p:sldId id="304" r:id="rId33"/>
    <p:sldId id="305" r:id="rId34"/>
    <p:sldId id="294" r:id="rId35"/>
    <p:sldId id="295" r:id="rId36"/>
    <p:sldId id="297" r:id="rId37"/>
    <p:sldId id="296" r:id="rId38"/>
    <p:sldId id="306" r:id="rId39"/>
    <p:sldId id="271" r:id="rId40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2"/>
    </p:embeddedFont>
    <p:embeddedFont>
      <p:font typeface="나눔스퀘어" panose="020B0600000101010101" pitchFamily="50" charset="-127"/>
      <p:regular r:id="rId43"/>
    </p:embeddedFont>
    <p:embeddedFont>
      <p:font typeface="나눔바른고딕" panose="020B0603020101020101" pitchFamily="50" charset="-127"/>
      <p:regular r:id="rId44"/>
      <p:bold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87E896EE-03B7-455D-9A72-666B0AED25A1}">
          <p14:sldIdLst>
            <p14:sldId id="258"/>
            <p14:sldId id="257"/>
            <p14:sldId id="260"/>
            <p14:sldId id="262"/>
            <p14:sldId id="272"/>
          </p14:sldIdLst>
        </p14:section>
        <p14:section name="Java API" id="{496DD103-056B-42F8-B8C8-3CD2619A949B}">
          <p14:sldIdLst>
            <p14:sldId id="264"/>
            <p14:sldId id="259"/>
            <p14:sldId id="275"/>
          </p14:sldIdLst>
        </p14:section>
        <p14:section name="java.lang.*" id="{7A794833-8A1F-4D29-B5F4-FE376D3383EC}">
          <p14:sldIdLst>
            <p14:sldId id="273"/>
            <p14:sldId id="286"/>
            <p14:sldId id="276"/>
            <p14:sldId id="314"/>
            <p14:sldId id="316"/>
            <p14:sldId id="282"/>
            <p14:sldId id="283"/>
            <p14:sldId id="312"/>
            <p14:sldId id="299"/>
            <p14:sldId id="284"/>
            <p14:sldId id="311"/>
          </p14:sldIdLst>
        </p14:section>
        <p14:section name="java.util.*" id="{6D13CD4D-4A86-444B-BC91-508C79D22FD8}">
          <p14:sldIdLst>
            <p14:sldId id="285"/>
            <p14:sldId id="274"/>
            <p14:sldId id="288"/>
            <p14:sldId id="300"/>
            <p14:sldId id="301"/>
            <p14:sldId id="291"/>
            <p14:sldId id="292"/>
            <p14:sldId id="302"/>
            <p14:sldId id="290"/>
            <p14:sldId id="304"/>
            <p14:sldId id="305"/>
          </p14:sldIdLst>
        </p14:section>
        <p14:section name="Exception Handling" id="{14ABB5D8-9263-4B21-BCE5-A4FF8D6D0BA8}">
          <p14:sldIdLst>
            <p14:sldId id="294"/>
            <p14:sldId id="295"/>
            <p14:sldId id="297"/>
            <p14:sldId id="296"/>
            <p14:sldId id="306"/>
          </p14:sldIdLst>
        </p14:section>
        <p14:section name="끝" id="{D1C69D17-52D5-4CB5-9416-51A9E5E763C6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30F"/>
    <a:srgbClr val="4CDBB9"/>
    <a:srgbClr val="FF8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66591" autoAdjust="0"/>
  </p:normalViewPr>
  <p:slideViewPr>
    <p:cSldViewPr>
      <p:cViewPr varScale="1">
        <p:scale>
          <a:sx n="74" d="100"/>
          <a:sy n="74" d="100"/>
        </p:scale>
        <p:origin x="167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CA43-BBC6-4942-BD5C-C1DD5EF55F01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A4036-DBA0-4173-9037-9178F597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://stackoverflow.com/questions/1700081/why-does-128-128-return-false-but-127-127-return-true-when-converting-to-integ&amp;sa=D&amp;ust=1494944275690000&amp;usg=AFQjCNFMvdycYnzLU_Hu2XwTurNrLSiEx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wonnam.pe.kr/wiki/java/guava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7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Immutable, Mutable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연결 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문자열을 하나로 합하는 편리한 수단임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한줄로 출력 할 떄 몇개 정도 개체를 문자열로 변환해서 연결 할 떄 좋음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연결이 많으면 성능에 문제가 생김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문자열에 연결 연산자를 반복 적용해서 연결하는데 드는 시간은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제곱에 비례함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StringBuffer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StringBuffer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StringBuilder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차이점은 동기화 유무차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StringBuilder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동기화가 빠짐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http://egloos.zum.com/deblan2/v/419830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http://loustler.io/2016/10/10/diff_string_builder_buffer/</a:t>
            </a:r>
          </a:p>
          <a:p>
            <a:pPr marL="171450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http://ijbgo.tistory.com/2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2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8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9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 fontAlgn="base">
              <a:buFont typeface="+mj-lt"/>
              <a:buAutoNum type="arabicPeriod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 Class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 설명</a:t>
            </a:r>
          </a:p>
          <a:p>
            <a:pPr marL="685800" lvl="1" indent="-228600" rtl="0" fontAlgn="base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기본형은 객체로 생성하지 않아도 사용할 수 있지만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변환할 수 있도록 도와주는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</a:t>
            </a:r>
          </a:p>
          <a:p>
            <a:pPr marL="685800" lvl="1" indent="-228600" rtl="0" fontAlgn="base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변환이 필요한 경우가 있음</a:t>
            </a:r>
          </a:p>
          <a:p>
            <a:pPr marL="685800" lvl="1" indent="-228600" rtl="0" fontAlgn="base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라이브러리에서 제공하는 메서드의 파라미터가 객체 형태의 기본형을 인자로 요청하는 경우가 있음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오토박싱과 언박싱 설명</a:t>
            </a:r>
          </a:p>
          <a:p>
            <a:pPr marL="685800" lvl="1" indent="-22860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1.5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이전에는 기본형과 참조형 연산이 불가능하여 기본형 변수를 객체로 변환하여 연산해야 했지만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연산이 가능하다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규칙이 바뀐 것이 아니라 컴파일러 변환해주기 떄문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base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오토 박싱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기본형에서 래퍼 클래스의 객체로 변환해주는 것</a:t>
            </a:r>
          </a:p>
          <a:p>
            <a:pPr marL="685800" lvl="1" indent="-228600" rtl="0" fontAlgn="base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언박싱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래퍼 클래스에서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기본형으로 변환해주는 것</a:t>
            </a:r>
          </a:p>
          <a:p>
            <a:pPr marL="228600" indent="-228600" rtl="0" fontAlgn="base">
              <a:buFont typeface="+mj-lt"/>
              <a:buAutoNum type="arabicPeriod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valueOf &gt;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기본형으로 바꿔줌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base">
              <a:buFont typeface="+mj-lt"/>
              <a:buAutoNum type="arabicPeriod"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http://whatisthenext.tistory.com/79</a:t>
            </a:r>
          </a:p>
          <a:p>
            <a:pPr marL="228600" indent="-22860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http://stackoverflow.com/questions/1700081/why-does-128-128-return-false-but-127-127-return-true-when-converting-to-integ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/>
              <a:t>java.util.*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패키지 및 클래스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AbstractCollection, AbstractList, AbstractSequentialList, LinkedList, ArrayList, Vector, Stack, AbstractSet, HashSet, LinkedHashSet, TreeSet, AbstractMap, HashMap, LinkedHashMap, TreeMap, Arrays, BitSet, Calendar, GregorianCalendar, Collection, Date, Dictionary, Hashtable, Properties, EventObject, Locale, Observable, Random, Scanner, StringTokenizer</a:t>
            </a:r>
          </a:p>
          <a:p>
            <a:pPr marL="228600" indent="-228600">
              <a:buAutoNum type="arabicPeriod"/>
            </a:pPr>
            <a:r>
              <a:rPr lang="en-US" altLang="ko-KR"/>
              <a:t>Collectio Framework</a:t>
            </a:r>
            <a:r>
              <a:rPr lang="ko-KR" altLang="en-US"/>
              <a:t>는 간단하게 언급</a:t>
            </a:r>
            <a:r>
              <a:rPr lang="en-US" altLang="ko-KR"/>
              <a:t>, </a:t>
            </a:r>
            <a:r>
              <a:rPr lang="ko-KR" altLang="en-US"/>
              <a:t>다음 시간에 상세 내용 다룰 예정이라고 안내함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스택이나 리스트</a:t>
            </a:r>
            <a:r>
              <a:rPr lang="en-US" altLang="ko-KR"/>
              <a:t> </a:t>
            </a:r>
            <a:r>
              <a:rPr lang="ko-KR" altLang="en-US"/>
              <a:t>같은 자료구조를 자바에서 자주 사용하기 떄문에 </a:t>
            </a:r>
            <a:r>
              <a:rPr lang="en-US" altLang="ko-KR"/>
              <a:t>JCF</a:t>
            </a:r>
            <a:r>
              <a:rPr lang="ko-KR" altLang="en-US"/>
              <a:t>를 제공함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java.util.Collection </a:t>
            </a:r>
            <a:r>
              <a:rPr lang="ko-KR" altLang="en-US"/>
              <a:t>인터페이스를 상속받는 </a:t>
            </a:r>
            <a:r>
              <a:rPr lang="en-US" altLang="ko-KR"/>
              <a:t>Set, List</a:t>
            </a:r>
            <a:r>
              <a:rPr lang="ko-KR" altLang="en-US"/>
              <a:t> 계열과 </a:t>
            </a:r>
            <a:r>
              <a:rPr lang="en-US" altLang="ko-KR"/>
              <a:t>java.util.Map</a:t>
            </a:r>
            <a:r>
              <a:rPr lang="ko-KR" altLang="en-US"/>
              <a:t>을 상속받은 </a:t>
            </a:r>
            <a:r>
              <a:rPr lang="en-US" altLang="ko-KR"/>
              <a:t>Map </a:t>
            </a:r>
            <a:r>
              <a:rPr lang="ko-KR" altLang="en-US"/>
              <a:t>계열이 있음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19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08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1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/>
              <a:t>Object.equals </a:t>
            </a:r>
            <a:r>
              <a:rPr lang="ko-KR" altLang="en-US"/>
              <a:t>는 두 객체가 동등비교할 때</a:t>
            </a:r>
            <a:r>
              <a:rPr lang="en-US" altLang="ko-KR"/>
              <a:t>, a,b</a:t>
            </a:r>
            <a:r>
              <a:rPr lang="ko-KR" altLang="en-US"/>
              <a:t>가 모두 </a:t>
            </a:r>
            <a:r>
              <a:rPr lang="en-US" altLang="ko-KR"/>
              <a:t>null</a:t>
            </a:r>
            <a:r>
              <a:rPr lang="ko-KR" altLang="en-US"/>
              <a:t>일 경우 </a:t>
            </a:r>
            <a:r>
              <a:rPr lang="en-US" altLang="ko-KR"/>
              <a:t>true,</a:t>
            </a:r>
            <a:r>
              <a:rPr lang="ko-KR" altLang="en-US"/>
              <a:t> 아닌 경우는 </a:t>
            </a:r>
            <a:r>
              <a:rPr lang="en-US" altLang="ko-KR"/>
              <a:t>a.equals(b)</a:t>
            </a:r>
            <a:r>
              <a:rPr lang="ko-KR" altLang="en-US"/>
              <a:t>의 결과를 리턴함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en-US" altLang="ko-KR"/>
              <a:t>a,b</a:t>
            </a:r>
            <a:r>
              <a:rPr lang="ko-KR" altLang="en-US"/>
              <a:t>와 서로 다른 배열일 경우</a:t>
            </a:r>
            <a:r>
              <a:rPr lang="en-US" altLang="ko-KR"/>
              <a:t>, </a:t>
            </a:r>
            <a:r>
              <a:rPr lang="ko-KR" altLang="en-US"/>
              <a:t>항목값까지 같다면 </a:t>
            </a:r>
            <a:r>
              <a:rPr lang="en-US" altLang="ko-KR"/>
              <a:t>true, Arrays.deepEquals</a:t>
            </a:r>
            <a:r>
              <a:rPr lang="ko-KR" altLang="en-US"/>
              <a:t>와도 동일함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67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/>
              <a:t>Deprecated</a:t>
            </a:r>
          </a:p>
          <a:p>
            <a:pPr marL="228600" indent="-228600">
              <a:buAutoNum type="arabicPeriod"/>
            </a:pPr>
            <a:endParaRPr lang="en-US" altLang="ko-KR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/>
              <a:t>https://01010011.blog/2016/12/29/java6-java7%EC%9D%84-%EC%93%B0%EB%A9%B4-%EC%95%88%EB%90%98%EB%8A%94-%EC%9D%B4%EC%9C%A0/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77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/>
              <a:t>Date,</a:t>
            </a:r>
            <a:r>
              <a:rPr lang="ko-KR" altLang="en-US"/>
              <a:t> </a:t>
            </a:r>
            <a:r>
              <a:rPr lang="en-US" altLang="ko-KR"/>
              <a:t>Calendar </a:t>
            </a:r>
            <a:r>
              <a:rPr lang="ko-KR" altLang="en-US"/>
              <a:t>설명 및 </a:t>
            </a:r>
            <a:r>
              <a:rPr lang="en-US" altLang="ko-KR"/>
              <a:t>java.time.*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Date</a:t>
            </a:r>
            <a:r>
              <a:rPr lang="ko-KR" altLang="en-US"/>
              <a:t>의 메서도는 </a:t>
            </a:r>
            <a:r>
              <a:rPr lang="en-US" altLang="ko-KR"/>
              <a:t>Deprecated </a:t>
            </a:r>
            <a:r>
              <a:rPr lang="ko-KR" altLang="en-US"/>
              <a:t>됨</a:t>
            </a:r>
            <a:r>
              <a:rPr lang="en-US" altLang="ko-KR"/>
              <a:t>, Date</a:t>
            </a:r>
            <a:r>
              <a:rPr lang="ko-KR" altLang="en-US"/>
              <a:t>의 용도는 단순 특정 시점의 날짜 정보를 저장하는 역할만 함</a:t>
            </a:r>
            <a:r>
              <a:rPr lang="en-US" altLang="ko-KR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Calendar</a:t>
            </a:r>
            <a:r>
              <a:rPr lang="ko-KR" altLang="en-US"/>
              <a:t>는 날짜와 시간 정보 얻기에 충분하지만 날짜와 시간을 조작하거나 비교하는 기능이 많지 않음</a:t>
            </a: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http://d2.naver.com/helloworld/645609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/>
              <a:t>API</a:t>
            </a:r>
            <a:r>
              <a:rPr lang="ko-KR" altLang="en-US"/>
              <a:t>란 무엇인가 </a:t>
            </a:r>
            <a:r>
              <a:rPr lang="en-US" altLang="ko-KR"/>
              <a:t>?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/>
              <a:t>플랫폼에서 제공해주는 라이브러리 명세임</a:t>
            </a:r>
            <a:endParaRPr lang="en-US" altLang="ko-KR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/>
              <a:t>대부분 프로그래밍 언어는 </a:t>
            </a:r>
            <a:r>
              <a:rPr lang="en-US" altLang="ko-KR"/>
              <a:t>API</a:t>
            </a:r>
            <a:r>
              <a:rPr lang="ko-KR" altLang="en-US"/>
              <a:t>를 제공함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현재 </a:t>
            </a:r>
            <a:r>
              <a:rPr lang="en-US" altLang="ko-KR"/>
              <a:t>Java</a:t>
            </a:r>
            <a:r>
              <a:rPr lang="ko-KR" altLang="en-US"/>
              <a:t>는 </a:t>
            </a:r>
            <a:r>
              <a:rPr lang="en-US" altLang="ko-KR"/>
              <a:t>Java SE API, Java EE API, Java ME API</a:t>
            </a:r>
            <a:r>
              <a:rPr lang="ko-KR" altLang="en-US"/>
              <a:t>가 있음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en-US" altLang="ko-KR"/>
              <a:t>Java API</a:t>
            </a:r>
            <a:r>
              <a:rPr lang="ko-KR" altLang="en-US"/>
              <a:t>는 이렇게 많은데 어떻게 관리되고 있는 것일까 </a:t>
            </a:r>
            <a:r>
              <a:rPr lang="en-US" altLang="ko-KR"/>
              <a:t>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/>
              <a:t>일정 포맷에 맞춰 주석을 쓰고 </a:t>
            </a:r>
            <a:r>
              <a:rPr lang="en-US" altLang="ko-KR"/>
              <a:t>API </a:t>
            </a:r>
            <a:r>
              <a:rPr lang="ko-KR" altLang="en-US"/>
              <a:t>문서 생성툴을 실행시키면 </a:t>
            </a:r>
            <a:r>
              <a:rPr lang="en-US" altLang="ko-KR"/>
              <a:t>API </a:t>
            </a:r>
            <a:r>
              <a:rPr lang="ko-KR" altLang="en-US"/>
              <a:t>문서로 변경됨</a:t>
            </a: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69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63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99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/>
              <a:t>StringUtils</a:t>
            </a:r>
          </a:p>
          <a:p>
            <a:pPr marL="228600" indent="-228600">
              <a:buAutoNum type="arabicPeriod"/>
            </a:pPr>
            <a:r>
              <a:rPr lang="en-US" altLang="ko-KR"/>
              <a:t>BeanUtils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BeanUtils</a:t>
            </a: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 객제의 정보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 값 읽기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 값 쓰기 등의 기능을 제공하고 있으며</a:t>
            </a: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PropertyUtils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차이점은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해줌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PropertyUtils</a:t>
            </a: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BeanUtils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기능과 비슷함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ConvertUtils</a:t>
            </a:r>
            <a:br>
              <a:rPr lang="ko-KR" altLang="en-US"/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 타입에 따라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기능을 수행함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http://woongsanta.tistory.com/25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http://egloos.zum.com/benelog/v/2626007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http://stackoverflow.com/questions/15542504/should-we-use-clone-or-beanutils-copyproperties-and-why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11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http://kwonnam.pe.kr/wiki/java/guava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8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17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예외클래스는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상속받음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최상위 클래스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자식 클래스임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상속받는 클래스는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있음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수많은 자식클래스를 가지고 있음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CheckedException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UncheckedException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구분하는 기준임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http://www.nextree.co.kr/p3239/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http://esanglee.blogspot.kr/2016/05/exception-handling.html#n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http://amazingguni.github.io/blog/2016/05/Clean-Code-7-%EC%98%A4%EB%A5%98-%EC%B2%98%EB%A6%AC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http://javacan.tistory.com/entry/my-interesting-java7-five-features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https://yangbongsoo.gitbooks.io/study/content/c608_c678.html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토비의 스프링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 참고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9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8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1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/>
              <a:t>Java 1.8 SE API</a:t>
            </a:r>
            <a:r>
              <a:rPr lang="ko-KR" altLang="en-US"/>
              <a:t>는 </a:t>
            </a:r>
            <a:r>
              <a:rPr lang="en-US" altLang="ko-KR"/>
              <a:t>JVM </a:t>
            </a:r>
            <a:r>
              <a:rPr lang="ko-KR" altLang="en-US"/>
              <a:t>위에 라이브러리들이 돌아가고 있음</a:t>
            </a:r>
            <a:endParaRPr lang="en-US" altLang="ko-KR"/>
          </a:p>
          <a:p>
            <a:pPr marL="228600" lvl="0" indent="-228600">
              <a:buFont typeface="+mj-lt"/>
              <a:buAutoNum type="arabicPeriod"/>
            </a:pPr>
            <a:r>
              <a:rPr lang="en-US" altLang="ko-KR"/>
              <a:t>Lang and Util Base Libraries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모든 클래스의 기반이 되는 </a:t>
            </a:r>
            <a:r>
              <a:rPr lang="en-US" altLang="ko-KR"/>
              <a:t>Object Class</a:t>
            </a:r>
            <a:r>
              <a:rPr lang="ko-KR" altLang="en-US"/>
              <a:t>를 제공함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Java SE</a:t>
            </a:r>
            <a:r>
              <a:rPr lang="ko-KR" altLang="en-US"/>
              <a:t>를 구성하는 기반으로 사용됨</a:t>
            </a:r>
            <a:endParaRPr lang="en-US" altLang="ko-KR"/>
          </a:p>
          <a:p>
            <a:pPr marL="228600" lvl="0" indent="-228600">
              <a:buFont typeface="+mj-lt"/>
              <a:buAutoNum type="arabicPeriod"/>
            </a:pPr>
            <a:r>
              <a:rPr lang="en-US" altLang="ko-KR"/>
              <a:t>Other Base Libraries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프로그램의 기본적인 기능을 구현하기 위해 클래스를 제공함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Serialization, Networking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/>
              <a:t>Integration Libraries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다른 시스템 통신이나 데이터 교환을 위한 클래스를 제공함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JDBC, JNDI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/>
              <a:t>User Interface Toolkite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GUI </a:t>
            </a:r>
            <a:r>
              <a:rPr lang="ko-KR" altLang="en-US"/>
              <a:t>라이브러리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SWING, AWT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ko-KR"/>
              <a:t>Tools &amp; Tool APIs</a:t>
            </a:r>
          </a:p>
          <a:p>
            <a:pPr marL="228600" indent="-228600">
              <a:buAutoNum type="arabicPeriod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3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/>
              <a:t>java.lang.*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Object, Class, String, StringBuffer, StringBuilder, Wrapper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3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/>
              <a:t>Object</a:t>
            </a:r>
          </a:p>
          <a:p>
            <a:pPr marL="228600" indent="-228600">
              <a:buAutoNum type="arabicPeriod"/>
            </a:pPr>
            <a:r>
              <a:rPr lang="en-US" altLang="ko-KR"/>
              <a:t>equalas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객체의 참조변수를 받아 결과를 </a:t>
            </a:r>
            <a:r>
              <a:rPr lang="en-US" altLang="ko-KR"/>
              <a:t>Boolean </a:t>
            </a:r>
            <a:r>
              <a:rPr lang="ko-KR" altLang="en-US"/>
              <a:t>값으로 리턴함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같은 객체를 참조하고 있는지 판단할 수 있으며 객체가 가지고 있는 값으로 동일여부를 판단해야 할 경우 오버라이딩 하여 사용함</a:t>
            </a: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3. HashCode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HashCode </a:t>
            </a:r>
            <a:r>
              <a:rPr lang="ko-KR" altLang="en-US"/>
              <a:t>객체의 메모리 주소를 바탕으로 하여 </a:t>
            </a:r>
            <a:r>
              <a:rPr lang="en-US" altLang="ko-KR"/>
              <a:t>HashCode</a:t>
            </a:r>
            <a:r>
              <a:rPr lang="ko-KR" altLang="en-US"/>
              <a:t>를 반환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메모리 주소가 다른 객체는 같은 해시코드 값을 가질 수 없음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HashCode</a:t>
            </a:r>
            <a:r>
              <a:rPr lang="ko-KR" altLang="en-US"/>
              <a:t>는 </a:t>
            </a:r>
            <a:r>
              <a:rPr lang="en-US" altLang="ko-KR"/>
              <a:t>HashMap </a:t>
            </a:r>
            <a:r>
              <a:rPr lang="ko-KR" altLang="en-US"/>
              <a:t>같은 해싱 알고리즘을 사용하는 자료구조에 주로 사용함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equals</a:t>
            </a:r>
            <a:r>
              <a:rPr lang="ko-KR" altLang="en-US"/>
              <a:t>를 오버라이딩 할 경우</a:t>
            </a:r>
            <a:r>
              <a:rPr lang="en-US" altLang="ko-KR"/>
              <a:t>, Hashcode</a:t>
            </a:r>
            <a:r>
              <a:rPr lang="ko-KR" altLang="en-US"/>
              <a:t>도 오버라이딩 해야함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/>
              <a:t>기본 규약에 따라 같은 객체라면 </a:t>
            </a:r>
            <a:r>
              <a:rPr lang="en-US" altLang="ko-KR"/>
              <a:t>HashCode</a:t>
            </a:r>
            <a:r>
              <a:rPr lang="ko-KR" altLang="en-US"/>
              <a:t>도 같아야 하기 떄문</a:t>
            </a:r>
            <a:endParaRPr lang="en-US" altLang="ko-KR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/>
              <a:t>String</a:t>
            </a:r>
            <a:r>
              <a:rPr lang="ko-KR" altLang="en-US"/>
              <a:t>은 문자열이 같으면 같은 </a:t>
            </a:r>
            <a:r>
              <a:rPr lang="en-US" altLang="ko-KR"/>
              <a:t>hashcode</a:t>
            </a:r>
            <a:r>
              <a:rPr lang="ko-KR" altLang="en-US"/>
              <a:t>를 반환하게 오버라이딩 되어있음</a:t>
            </a: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4. toString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/>
              <a:t>오버라이딩 하지 않고 사용한다면 클래스 이름과 </a:t>
            </a:r>
            <a:r>
              <a:rPr lang="en-US" altLang="ko-KR"/>
              <a:t>16</a:t>
            </a:r>
            <a:r>
              <a:rPr lang="ko-KR" altLang="en-US"/>
              <a:t>진수 해시코드를 보여줌</a:t>
            </a:r>
            <a:endParaRPr lang="en-US" altLang="ko-KR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/>
              <a:t>의도에 맞게 오버라이딩 해서 사용해야함</a:t>
            </a: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5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/>
              <a:t>equals </a:t>
            </a:r>
            <a:r>
              <a:rPr lang="ko-KR" altLang="en-US"/>
              <a:t>메서드는 동치관계</a:t>
            </a:r>
            <a:r>
              <a:rPr lang="en-US" altLang="ko-KR"/>
              <a:t>(equivalece relation)</a:t>
            </a:r>
            <a:r>
              <a:rPr lang="ko-KR" altLang="en-US"/>
              <a:t>을 구현한다</a:t>
            </a:r>
            <a:r>
              <a:rPr lang="en-US" altLang="ko-KR"/>
              <a:t>. </a:t>
            </a:r>
            <a:r>
              <a:rPr lang="ko-KR" altLang="en-US"/>
              <a:t>다음과 같은 관계를 동치 관계라고 한다</a:t>
            </a:r>
            <a:r>
              <a:rPr lang="en-US" altLang="ko-KR"/>
              <a:t>.</a:t>
            </a:r>
          </a:p>
          <a:p>
            <a:pPr marL="0" indent="0">
              <a:buFont typeface="+mj-lt"/>
              <a:buNone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반사성</a:t>
            </a:r>
            <a:r>
              <a:rPr lang="en-US" altLang="ko-KR"/>
              <a:t>(reflexive) : null</a:t>
            </a:r>
            <a:r>
              <a:rPr lang="ko-KR" altLang="en-US"/>
              <a:t>이 아닌 참조가 </a:t>
            </a:r>
            <a:r>
              <a:rPr lang="en-US" altLang="ko-KR"/>
              <a:t>x</a:t>
            </a:r>
            <a:r>
              <a:rPr lang="ko-KR" altLang="en-US"/>
              <a:t>있을 때</a:t>
            </a:r>
            <a:r>
              <a:rPr lang="en-US" altLang="ko-KR"/>
              <a:t>, x.equals(x)</a:t>
            </a:r>
            <a:r>
              <a:rPr lang="ko-KR" altLang="en-US"/>
              <a:t>는 </a:t>
            </a:r>
            <a:r>
              <a:rPr lang="en-US" altLang="ko-KR"/>
              <a:t>true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대칭성</a:t>
            </a:r>
            <a:r>
              <a:rPr lang="en-US" altLang="ko-KR"/>
              <a:t>(symmetric) : null</a:t>
            </a:r>
            <a:r>
              <a:rPr lang="ko-KR" altLang="en-US"/>
              <a:t>이 아닌 참조 </a:t>
            </a:r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가 있을 때</a:t>
            </a:r>
            <a:r>
              <a:rPr lang="en-US" altLang="ko-KR"/>
              <a:t>, x.equals(y)</a:t>
            </a:r>
            <a:r>
              <a:rPr lang="ko-KR" altLang="en-US"/>
              <a:t>는 </a:t>
            </a:r>
            <a:r>
              <a:rPr lang="en-US" altLang="ko-KR"/>
              <a:t>y.equals(x)</a:t>
            </a:r>
            <a:r>
              <a:rPr lang="ko-KR" altLang="en-US"/>
              <a:t>가 </a:t>
            </a:r>
            <a:r>
              <a:rPr lang="en-US" altLang="ko-KR"/>
              <a:t>true</a:t>
            </a:r>
            <a:r>
              <a:rPr lang="ko-KR" altLang="en-US"/>
              <a:t>일 떄만 </a:t>
            </a:r>
            <a:r>
              <a:rPr lang="en-US" altLang="ko-KR"/>
              <a:t>true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추이성</a:t>
            </a:r>
            <a:r>
              <a:rPr lang="en-US" altLang="ko-KR"/>
              <a:t>(transitive)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null</a:t>
            </a:r>
            <a:r>
              <a:rPr lang="ko-KR" altLang="en-US"/>
              <a:t>이 아닌 참조 </a:t>
            </a:r>
            <a:r>
              <a:rPr lang="en-US" altLang="ko-KR"/>
              <a:t>x, y, z</a:t>
            </a:r>
            <a:r>
              <a:rPr lang="ko-KR" altLang="en-US"/>
              <a:t>가 있을 때</a:t>
            </a:r>
            <a:r>
              <a:rPr lang="en-US" altLang="ko-KR"/>
              <a:t>, x.equals(y)</a:t>
            </a:r>
            <a:r>
              <a:rPr lang="ko-KR" altLang="en-US"/>
              <a:t>가 </a:t>
            </a:r>
            <a:r>
              <a:rPr lang="en-US" altLang="ko-KR"/>
              <a:t>true</a:t>
            </a:r>
            <a:r>
              <a:rPr lang="ko-KR" altLang="en-US"/>
              <a:t>이고 </a:t>
            </a:r>
            <a:r>
              <a:rPr lang="en-US" altLang="ko-KR"/>
              <a:t>y.equals(z)</a:t>
            </a:r>
            <a:r>
              <a:rPr lang="ko-KR" altLang="en-US"/>
              <a:t>가 </a:t>
            </a:r>
            <a:r>
              <a:rPr lang="en-US" altLang="ko-KR"/>
              <a:t>true</a:t>
            </a:r>
            <a:r>
              <a:rPr lang="ko-KR" altLang="en-US"/>
              <a:t>이면 </a:t>
            </a:r>
            <a:r>
              <a:rPr lang="en-US" altLang="ko-KR"/>
              <a:t>x.equals(z)</a:t>
            </a:r>
            <a:r>
              <a:rPr lang="ko-KR" altLang="en-US"/>
              <a:t>도 </a:t>
            </a:r>
            <a:r>
              <a:rPr lang="en-US" altLang="ko-KR"/>
              <a:t>true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일관성</a:t>
            </a:r>
            <a:r>
              <a:rPr lang="en-US" altLang="ko-KR"/>
              <a:t>(consistent) : null</a:t>
            </a:r>
            <a:r>
              <a:rPr lang="ko-KR" altLang="en-US"/>
              <a:t>이 아닌 참조 </a:t>
            </a:r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가 있을 때</a:t>
            </a:r>
            <a:r>
              <a:rPr lang="en-US" altLang="ko-KR"/>
              <a:t>, equals</a:t>
            </a:r>
            <a:r>
              <a:rPr lang="ko-KR" altLang="en-US"/>
              <a:t>를 통해 비교되는 정보에 아무 변화가 없다면</a:t>
            </a:r>
            <a:r>
              <a:rPr lang="en-US" altLang="ko-KR"/>
              <a:t>, x.equals(y) </a:t>
            </a:r>
            <a:r>
              <a:rPr lang="ko-KR" altLang="en-US"/>
              <a:t>호출결과는 호출 횟수에 상관없이 항상 같아야 한다</a:t>
            </a:r>
            <a:r>
              <a:rPr lang="en-US" altLang="ko-K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null</a:t>
            </a:r>
            <a:r>
              <a:rPr lang="ko-KR" altLang="en-US"/>
              <a:t>이 아닌 참조 </a:t>
            </a:r>
            <a:r>
              <a:rPr lang="en-US" altLang="ko-KR"/>
              <a:t>x</a:t>
            </a:r>
            <a:r>
              <a:rPr lang="ko-KR" altLang="en-US"/>
              <a:t>에 대해서 </a:t>
            </a:r>
            <a:r>
              <a:rPr lang="en-US" altLang="ko-KR"/>
              <a:t>x.equals(null)</a:t>
            </a:r>
            <a:r>
              <a:rPr lang="ko-KR" altLang="en-US"/>
              <a:t>은 항상 </a:t>
            </a:r>
            <a:r>
              <a:rPr lang="en-US" altLang="ko-KR"/>
              <a:t>false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자세한 부분은 </a:t>
            </a:r>
            <a:r>
              <a:rPr lang="en-US" altLang="ko-KR"/>
              <a:t>Effective Java 2</a:t>
            </a:r>
            <a:r>
              <a:rPr lang="ko-KR" altLang="en-US"/>
              <a:t>판 </a:t>
            </a:r>
            <a:r>
              <a:rPr lang="en-US" altLang="ko-KR"/>
              <a:t>46-60page</a:t>
            </a:r>
            <a:r>
              <a:rPr lang="ko-KR" altLang="en-US"/>
              <a:t> 참고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3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응용 프로그램 실행 중에 같은 객체의 </a:t>
            </a:r>
            <a:r>
              <a:rPr lang="en-US" altLang="ko-KR"/>
              <a:t>hashCode</a:t>
            </a:r>
            <a:r>
              <a:rPr lang="ko-KR" altLang="en-US"/>
              <a:t>를 여러 번 호출하는 경우</a:t>
            </a:r>
            <a:r>
              <a:rPr lang="en-US" altLang="ko-KR"/>
              <a:t>, equals</a:t>
            </a:r>
            <a:r>
              <a:rPr lang="ko-KR" altLang="en-US"/>
              <a:t>가 사용하는 정보들이 변경되지 않았다면</a:t>
            </a:r>
            <a:r>
              <a:rPr lang="en-US" altLang="ko-KR"/>
              <a:t>, </a:t>
            </a:r>
            <a:r>
              <a:rPr lang="ko-KR" altLang="en-US"/>
              <a:t>언제나 동일한 정수</a:t>
            </a:r>
            <a:r>
              <a:rPr lang="en-US" altLang="ko-KR"/>
              <a:t>(integer)</a:t>
            </a:r>
            <a:r>
              <a:rPr lang="ko-KR" altLang="en-US"/>
              <a:t>가 반환되어야 한다</a:t>
            </a:r>
            <a:r>
              <a:rPr lang="en-US" altLang="ko-KR"/>
              <a:t>. </a:t>
            </a:r>
            <a:r>
              <a:rPr lang="ko-KR" altLang="en-US"/>
              <a:t>다만 프로그램이 종료되었다가 다시 실행되어도 같은 값이 나올 필요는 없다</a:t>
            </a:r>
            <a:r>
              <a:rPr lang="en-US" altLang="ko-K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u="sng"/>
              <a:t>equals(Object) </a:t>
            </a:r>
            <a:r>
              <a:rPr lang="ko-KR" altLang="en-US" b="1" u="sng"/>
              <a:t>메서드가 같다고 판정한 두 객체의 </a:t>
            </a:r>
            <a:r>
              <a:rPr lang="en-US" altLang="ko-KR" b="1" u="sng"/>
              <a:t>hashCode </a:t>
            </a:r>
            <a:r>
              <a:rPr lang="ko-KR" altLang="en-US" b="1" u="sng"/>
              <a:t>값은 같아야 한다</a:t>
            </a:r>
            <a:r>
              <a:rPr lang="en-US" altLang="ko-KR" b="1" u="sng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equals(Object)</a:t>
            </a:r>
            <a:r>
              <a:rPr lang="ko-KR" altLang="en-US"/>
              <a:t> 메서드가 다르다고 판정한 두 객체의 </a:t>
            </a:r>
            <a:r>
              <a:rPr lang="en-US" altLang="ko-KR"/>
              <a:t>hashCode </a:t>
            </a:r>
            <a:r>
              <a:rPr lang="ko-KR" altLang="en-US"/>
              <a:t>값이 나오면 꼭 다를 필요 없다</a:t>
            </a:r>
            <a:r>
              <a:rPr lang="en-US" altLang="ko-KR"/>
              <a:t>.</a:t>
            </a:r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서로 다른 </a:t>
            </a:r>
            <a:r>
              <a:rPr lang="en-US" altLang="ko-KR"/>
              <a:t>hashCode </a:t>
            </a:r>
            <a:r>
              <a:rPr lang="ko-KR" altLang="en-US"/>
              <a:t>값이 나온다면 </a:t>
            </a:r>
            <a:r>
              <a:rPr lang="en-US" altLang="ko-KR"/>
              <a:t>hashtable</a:t>
            </a:r>
            <a:r>
              <a:rPr lang="ko-KR" altLang="en-US"/>
              <a:t>의 성능이 향상될 수 있다는 점은 이해하고 있어야 한다</a:t>
            </a:r>
            <a:r>
              <a:rPr lang="en-US" altLang="ko-KR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자세한 부분은 </a:t>
            </a:r>
            <a:r>
              <a:rPr lang="en-US" altLang="ko-KR"/>
              <a:t>Effective Java 2</a:t>
            </a:r>
            <a:r>
              <a:rPr lang="ko-KR" altLang="en-US"/>
              <a:t>판 </a:t>
            </a:r>
            <a:r>
              <a:rPr lang="en-US" altLang="ko-KR"/>
              <a:t>61-68page</a:t>
            </a:r>
            <a:r>
              <a:rPr lang="ko-KR" altLang="en-US"/>
              <a:t> 참고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5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String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선언 할 떄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연산자가 필요하지만 객체 선언없이 리터널 방식으로 바로 객체를 만들 수 있음</a:t>
            </a:r>
          </a:p>
          <a:p>
            <a:pPr rtl="0" fontAlgn="base"/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 문서 </a:t>
            </a: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ength -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길이를 리턴함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charAt - index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지정된 위치의 문자열을 리턴함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equals –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값을 가진 문자열은 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리턴되도록 오버라이딩 되어 있음</a:t>
            </a:r>
          </a:p>
          <a:p>
            <a:pPr marL="628650" lvl="1" indent="-17145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–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문자를 변환함</a:t>
            </a:r>
          </a:p>
          <a:p>
            <a:pPr marL="228600" indent="-228600">
              <a:buAutoNum type="arabicPeriod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 fontAlgn="base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StringBuffer, StringBuilder</a:t>
            </a: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base">
              <a:buFont typeface="Arial" panose="020B0604020202020204" pitchFamily="34" charset="0"/>
              <a:buChar char="•"/>
            </a:pPr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base">
              <a:buFont typeface="Arial" panose="020B0604020202020204" pitchFamily="34" charset="0"/>
              <a:buChar char="•"/>
            </a:pPr>
            <a:endParaRPr lang="en-US" altLang="ko-KR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ko-KR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A4036-DBA0-4173-9037-9178F59773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2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0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48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42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11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915816" y="915566"/>
            <a:ext cx="3312368" cy="331236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862000" y="861750"/>
            <a:ext cx="3420000" cy="3420000"/>
          </a:xfrm>
          <a:prstGeom prst="rect">
            <a:avLst/>
          </a:prstGeom>
          <a:noFill/>
          <a:ln>
            <a:solidFill>
              <a:srgbClr val="4CD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501960" y="501710"/>
            <a:ext cx="360040" cy="36004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6282000" y="501710"/>
            <a:ext cx="360040" cy="36004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282000" y="4281750"/>
            <a:ext cx="360040" cy="36004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501960" y="4281750"/>
            <a:ext cx="360040" cy="36004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312000" y="1311750"/>
            <a:ext cx="2520000" cy="252000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276000" y="1275750"/>
            <a:ext cx="2592000" cy="2592000"/>
          </a:xfrm>
          <a:prstGeom prst="rect">
            <a:avLst/>
          </a:prstGeom>
          <a:noFill/>
          <a:ln>
            <a:solidFill>
              <a:srgbClr val="4CD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318" y="149424"/>
            <a:ext cx="8897112" cy="33295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8193" y="627534"/>
            <a:ext cx="8897112" cy="4312920"/>
          </a:xfrm>
          <a:prstGeom prst="rect">
            <a:avLst/>
          </a:prstGeom>
          <a:noFill/>
          <a:ln w="25400">
            <a:solidFill>
              <a:srgbClr val="4CD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18698" y="5035262"/>
            <a:ext cx="8906607" cy="0"/>
          </a:xfrm>
          <a:prstGeom prst="line">
            <a:avLst/>
          </a:prstGeom>
          <a:ln w="28575">
            <a:solidFill>
              <a:srgbClr val="4CD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5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04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package-summ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tring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tringBuff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8/docs/api/java/lang/StringBuild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8/docs/api/java/lang/StringBuilde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ingJoine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package-summar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Object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Dat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docs.oracle.com/javase/8/docs/api/java/util/Canlenda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time/package-summa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ogle.github.io/guava/releases/21.0/api/doc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apache.org/proper/commons-lang/apidocs/org/apache/commons/lang3/StringUtil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apache.org/proper/commons-beanutils/apidocs/org/apache/commons/beanutils/PropertyUtils.html" TargetMode="External"/><Relationship Id="rId4" Type="http://schemas.openxmlformats.org/officeDocument/2006/relationships/hyperlink" Target="https://commons.apache.org/proper/commons-beanutils/apidocs/org/apache/commons/beanutils/BeanUtil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uava/releases/21.0/api/doc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Erro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8/docs/api/java/lang/Exception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ocs.oracle.com/javame/8.2/javame-apis.htm" TargetMode="External"/><Relationship Id="rId4" Type="http://schemas.openxmlformats.org/officeDocument/2006/relationships/hyperlink" Target="https://docs.oracle.com/javaee/7/api/toc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03848" y="1164688"/>
            <a:ext cx="2584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sz="48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8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endParaRPr lang="ko-KR" altLang="en-US" sz="48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8615" y="2418442"/>
            <a:ext cx="13067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자바카페</a:t>
            </a:r>
            <a:endParaRPr lang="en-US" altLang="ko-KR" sz="24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강현정</a:t>
            </a:r>
            <a:endParaRPr lang="en-US" altLang="ko-KR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03848" y="2147322"/>
            <a:ext cx="2579381" cy="0"/>
          </a:xfrm>
          <a:prstGeom prst="line">
            <a:avLst/>
          </a:prstGeom>
          <a:ln w="12700" cap="rnd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자바 프로그래밍할 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기본이 되는 클래스들이 모여있다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 선언없이 사용가능하다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 단계에서 포함한다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java.lang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패키지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https://docs.oracle.com/javase/8/docs/api/java/lang/package-summary.html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0352" y="123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java.lang.* 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7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모든 클래스의 최상위 부모 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클래스가 가지고 있는 메서드는 모두 사용 가능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https://docs.oracle.com/javase/8/docs/api/java/lang/Object.html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234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3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equals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메서드를 정의할 때 준수해야 하는 일반규약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명세 참고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https://docs.oracle.com/javase/8/docs/api/java/lang/Object.html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234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7694"/>
            <a:ext cx="7272808" cy="26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equals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메서드를 재정의하는 클래스는 반드시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hashCode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도 재정의가 필요함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명세 참고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https://docs.oracle.com/javase/8/docs/api/java/lang/Object.html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234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49" y="2139702"/>
            <a:ext cx="7395023" cy="23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4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문자열 처리를 위해 자바에서 제공하는 기본 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가지고 있는 문자열은 읽어올 수 있으나 변경할 수 없다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https://docs.oracle.com/javase/8/docs/api/java/lang/String.html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28" y="1234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문자열 처리를 위해 자바에서 제공하는 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StringBuffer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StringBuilder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클래스는 문자열이 변경 가능하다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StringBuffer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https://docs.oracle.com/javase/8/docs/api/java/lang/StringBuffer.html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StringBuilder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https://docs.oracle.com/javase/8/docs/api/java/lang/StringBuilder.html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064" y="12347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StringBuffer &amp; String Builder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65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12347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String, StringBuffer, StringBuilder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35" y="2048915"/>
            <a:ext cx="7691058" cy="12429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5920" y="699542"/>
            <a:ext cx="76885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String, StringBuffer, StringBuilder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https://docs.oracle.com/javase/8/docs/api/java/lang/StringBuilder.html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79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str.</a:t>
            </a:r>
            <a:r>
              <a:rPr lang="en-US" altLang="ko-KR"/>
              <a:t>split(“/")</a:t>
            </a:r>
            <a:r>
              <a:rPr lang="ko-KR" altLang="en-US"/>
              <a:t> 와 반대의 작업을 한다</a:t>
            </a:r>
            <a:r>
              <a:rPr lang="en-US" altLang="ko-KR"/>
              <a:t>.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StringJoiner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https://docs.oracle.com/javase/8/docs/api/java/util/StringJoiner.html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12347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StringJoiner</a:t>
            </a:r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89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기본형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객체로 변환할 수 있도록 도와주는 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Wrapper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12347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Wrapper Classes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30456"/>
              </p:ext>
            </p:extLst>
          </p:nvPr>
        </p:nvGraphicFramePr>
        <p:xfrm>
          <a:off x="1668016" y="1580128"/>
          <a:ext cx="4056112" cy="315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056">
                  <a:extLst>
                    <a:ext uri="{9D8B030D-6E8A-4147-A177-3AD203B41FA5}">
                      <a16:colId xmlns:a16="http://schemas.microsoft.com/office/drawing/2014/main" val="372077958"/>
                    </a:ext>
                  </a:extLst>
                </a:gridCol>
                <a:gridCol w="2028056">
                  <a:extLst>
                    <a:ext uri="{9D8B030D-6E8A-4147-A177-3AD203B41FA5}">
                      <a16:colId xmlns:a16="http://schemas.microsoft.com/office/drawing/2014/main" val="3809349257"/>
                    </a:ext>
                  </a:extLst>
                </a:gridCol>
              </a:tblGrid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기본형 타입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Wrapper Class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38748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java.lang.Boolean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25444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java.lang.Charactor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21127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java.lang.Byte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47084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short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java.lang.Short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58338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java.lang.Integer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72715"/>
                  </a:ext>
                </a:extLst>
              </a:tr>
              <a:tr h="33750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long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java.lang.Long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30389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java.lang.Float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41301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double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java.lang.Double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696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Boxing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UnBoxing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12347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Wrapper Classes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2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276000" y="2248585"/>
            <a:ext cx="259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API</a:t>
            </a:r>
            <a:endParaRPr lang="ko-KR" altLang="en-US" sz="36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2655" y="3203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rgbClr val="4CDBB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65720" y="465750"/>
            <a:ext cx="810280" cy="81028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5720" y="732390"/>
            <a:ext cx="81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API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7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/>
      <p:bldP spid="54" grpId="2"/>
      <p:bldP spid="56" grpId="0" animBg="1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7" y="224858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java.util.*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360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자바 프로그래밍할 때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사용하는 자료 구조와 유틸리티 클래스를 모아둠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 Collection Framework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java.util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https://docs.oracle.com/javase/8/docs/api/java/util/package-summary.html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2360" y="1234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java.util.*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71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https://docs.oracle.com/javase/8/docs/api/java/util/Objects.html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0312" y="1234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57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0312" y="1234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52614"/>
              </p:ext>
            </p:extLst>
          </p:nvPr>
        </p:nvGraphicFramePr>
        <p:xfrm>
          <a:off x="1547664" y="699543"/>
          <a:ext cx="7285776" cy="5139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372077958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604362036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809349257"/>
                    </a:ext>
                  </a:extLst>
                </a:gridCol>
              </a:tblGrid>
              <a:tr h="35659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리턴 타입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3874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compare(T a, T b, Comparator&lt;T&gt; c)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두 객체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Comparator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사용해서 비교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2544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deepEquals(Object a, Object b)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두 객체의 깊은 비교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배열 항목까지 비교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21127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equals(Object a, Object b)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두 객체이 얕은 비교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번지만 비교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4708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hash(Objec values)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매개값이 저장된 배열의 해시 코드 생성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5833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hash(Object o)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객체의 해시드 생성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72715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isNull(Object obj)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객체가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인지 조사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30389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nonNull(Object obj)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객체가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아닌지 조사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41301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requireNonNull(T obj)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객체가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 경우 예외 발생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696040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requireNonNull(T obj, String message)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객체가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 경우 예외 발생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주어진 예외 메시지 포함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238352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requireNonNull(T obj, Supplier&lt;String&gt; messageSupplier)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객체가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 경우 예외 발생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람다식이 만든 예외 메시지 포함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24066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toString(Object o)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객체의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toString()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리턴값 리턴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60106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toString(Object o)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객체의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toString() 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리턴값 리턴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첫번쨰 메개값이 </a:t>
                      </a: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경우 두번째 매개값 리턴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01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4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32945"/>
              </p:ext>
            </p:extLst>
          </p:nvPr>
        </p:nvGraphicFramePr>
        <p:xfrm>
          <a:off x="1448288" y="699542"/>
          <a:ext cx="7372185" cy="160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6608">
                  <a:extLst>
                    <a:ext uri="{9D8B030D-6E8A-4147-A177-3AD203B41FA5}">
                      <a16:colId xmlns:a16="http://schemas.microsoft.com/office/drawing/2014/main" val="372077958"/>
                    </a:ext>
                  </a:extLst>
                </a:gridCol>
                <a:gridCol w="2145879">
                  <a:extLst>
                    <a:ext uri="{9D8B030D-6E8A-4147-A177-3AD203B41FA5}">
                      <a16:colId xmlns:a16="http://schemas.microsoft.com/office/drawing/2014/main" val="1604362036"/>
                    </a:ext>
                  </a:extLst>
                </a:gridCol>
                <a:gridCol w="3129698">
                  <a:extLst>
                    <a:ext uri="{9D8B030D-6E8A-4147-A177-3AD203B41FA5}">
                      <a16:colId xmlns:a16="http://schemas.microsoft.com/office/drawing/2014/main" val="3809349257"/>
                    </a:ext>
                  </a:extLst>
                </a:gridCol>
              </a:tblGrid>
              <a:tr h="35659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Objects.equals(a,b)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3874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a.equals(b) 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리턴값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2544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21127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4708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5833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97801"/>
              </p:ext>
            </p:extLst>
          </p:nvPr>
        </p:nvGraphicFramePr>
        <p:xfrm>
          <a:off x="1448289" y="2811809"/>
          <a:ext cx="7372184" cy="1920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599">
                  <a:extLst>
                    <a:ext uri="{9D8B030D-6E8A-4147-A177-3AD203B41FA5}">
                      <a16:colId xmlns:a16="http://schemas.microsoft.com/office/drawing/2014/main" val="37207795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604362036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3809349257"/>
                    </a:ext>
                  </a:extLst>
                </a:gridCol>
              </a:tblGrid>
              <a:tr h="35659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Objects.deepEquals(a,b)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3874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null(not array)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null(not array)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a.equals(b) </a:t>
                      </a:r>
                      <a:r>
                        <a:rPr lang="ko-KR" altLang="en-US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리턴값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2544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null(array)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null(array)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Array.deepEquals(a,b)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21127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4708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false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5833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true</a:t>
                      </a:r>
                      <a:endParaRPr lang="ko-KR" altLang="en-US" sz="14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31461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0312" y="1234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977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https://docs.oracle.com/javase/8/docs/api/java/util/Date.html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Calendar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클래스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https://docs.oracle.com/javase/8/docs/api/java/util/Canlendar.html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4208" y="12347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Date &amp; Calendar Class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53650"/>
            <a:ext cx="7457979" cy="6477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4803" y="1871189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7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9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java.time.*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Date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Calendar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클래스가 가지고 있는 단점을 해소하기 위해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java.time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1.8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버전에 추가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java.time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https://docs.oracle.com/javase/8/docs/api/java/time/package-summary.html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8344" y="123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java.time.*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385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36894"/>
              </p:ext>
            </p:extLst>
          </p:nvPr>
        </p:nvGraphicFramePr>
        <p:xfrm>
          <a:off x="1547664" y="699543"/>
          <a:ext cx="7186251" cy="2032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689">
                  <a:extLst>
                    <a:ext uri="{9D8B030D-6E8A-4147-A177-3AD203B41FA5}">
                      <a16:colId xmlns:a16="http://schemas.microsoft.com/office/drawing/2014/main" val="372077958"/>
                    </a:ext>
                  </a:extLst>
                </a:gridCol>
                <a:gridCol w="5483562">
                  <a:extLst>
                    <a:ext uri="{9D8B030D-6E8A-4147-A177-3AD203B41FA5}">
                      <a16:colId xmlns:a16="http://schemas.microsoft.com/office/drawing/2014/main" val="1604362036"/>
                    </a:ext>
                  </a:extLst>
                </a:gridCol>
              </a:tblGrid>
              <a:tr h="35659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클래스명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3874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LocalDate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로컬 날짜 클래스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2544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LocalTime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로컬 시간 클래스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21127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LocalDateTime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로컬 날짜 및 시간 클래스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4708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ZonedDateTime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특정 타임존의 날짜와 시간 클래스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58338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Instant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특성 시점의 </a:t>
                      </a: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Time-Stamp </a:t>
                      </a:r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클래스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9727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3" y="1345873"/>
            <a:ext cx="109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java.time.*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7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프로그램 개발 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재사용이 가능한 자바 컴포넌트를 따로 모아둔 프로젝트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Commons Library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http://commons.apache.org/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Guava Library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https://google.github.io/guava/releases/21.0/api/docs/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59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5920" y="627534"/>
            <a:ext cx="7688568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StringUtils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https://commons.apache.org/proper/commons-lang/apidocs/org/apache/commons/lang3/StringUtils.html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BeanUtils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https://commons.apache.org/proper/commons-beanutils/apidocs/org/apache/commons/beanutils/BeanUtils.html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PropertyUtils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https://commons.apache.org/proper/commons-beanutils/apidocs/org/apache/commons/beanutils/PropertyUtils.html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ConvertUtils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https://commons.apache.org/proper/commons-beanutils/apidocs/org/apache/commons/beanutils/PropertyUtils.html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276000" y="2248585"/>
            <a:ext cx="25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36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2655" y="3203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rgbClr val="4CDBB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65720" y="465750"/>
            <a:ext cx="810280" cy="81028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5720" y="732390"/>
            <a:ext cx="81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API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000" y="465750"/>
            <a:ext cx="810000" cy="81000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1671" y="732390"/>
            <a:ext cx="81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1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7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5920" y="627534"/>
            <a:ext cx="768856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▶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 Guava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https://google.github.io/guava/releases/21.0/api/docs/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642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049691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 Exception Handling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296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Exception Handling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오류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(Error)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레벨에서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비정상적인 상황이 발생한 경우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https://docs.oracle.com/javase/8/docs/api/java/lang/Error.html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예외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(Exception)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개발자가 만든 어플리케이션 코드의 작성 중 예외상황이 발생한 경우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https://docs.oracle.com/javase/8/docs/api/java/lang/Exception.html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4" y="1234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Error &amp; Exception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972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Exception Handling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850128"/>
            <a:ext cx="6012599" cy="38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8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Exception Handling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Checked Exception &amp; Unchecked Exception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12347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Checked Exception &amp; Unchecked Exception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62734"/>
              </p:ext>
            </p:extLst>
          </p:nvPr>
        </p:nvGraphicFramePr>
        <p:xfrm>
          <a:off x="1425048" y="1237526"/>
          <a:ext cx="7323416" cy="292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997">
                  <a:extLst>
                    <a:ext uri="{9D8B030D-6E8A-4147-A177-3AD203B41FA5}">
                      <a16:colId xmlns:a16="http://schemas.microsoft.com/office/drawing/2014/main" val="2020382727"/>
                    </a:ext>
                  </a:extLst>
                </a:gridCol>
                <a:gridCol w="3105913">
                  <a:extLst>
                    <a:ext uri="{9D8B030D-6E8A-4147-A177-3AD203B41FA5}">
                      <a16:colId xmlns:a16="http://schemas.microsoft.com/office/drawing/2014/main" val="372077958"/>
                    </a:ext>
                  </a:extLst>
                </a:gridCol>
                <a:gridCol w="2615506">
                  <a:extLst>
                    <a:ext uri="{9D8B030D-6E8A-4147-A177-3AD203B41FA5}">
                      <a16:colId xmlns:a16="http://schemas.microsoft.com/office/drawing/2014/main" val="3809349257"/>
                    </a:ext>
                  </a:extLst>
                </a:gridCol>
              </a:tblGrid>
              <a:tr h="351795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Checked Exception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Unchecked Exception</a:t>
                      </a:r>
                      <a:endParaRPr lang="ko-KR" altLang="en-US" sz="1600" b="0" i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138748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처리여부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반드시 예외를 처리해야 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명시적인 처리를 강제하지 않음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25444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확인시점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컴파일 단계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실행단계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21127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예외발생시 트랙잭션 처리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Roll-back </a:t>
                      </a:r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처리하지 않음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Roll-back </a:t>
                      </a:r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처리함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47084"/>
                  </a:ext>
                </a:extLst>
              </a:tr>
              <a:tr h="351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대표 예외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DBB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Exception </a:t>
                      </a:r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상속받는 하위 클래스 중 </a:t>
                      </a: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Runtime Exception</a:t>
                      </a:r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제외한 모든 예외</a:t>
                      </a: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(IOException &amp; SQLException)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Runtime Exception </a:t>
                      </a:r>
                      <a:r>
                        <a:rPr lang="ko-KR" altLang="en-US" sz="1600" b="0" i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하위 예외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5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662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49" y="699542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Exception Handling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예외 복구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작업으로 유도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예외 처리 회피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예외가 발생하면 </a:t>
            </a:r>
            <a:r>
              <a:rPr lang="en-US" altLang="ko-KR"/>
              <a:t>throws</a:t>
            </a:r>
            <a:r>
              <a:rPr lang="ko-KR" altLang="en-US"/>
              <a:t>를 통해 호출한쪽으로 예외를 던지고 그 처리를 회피하는 것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예외 전환</a:t>
            </a:r>
            <a:endParaRPr lang="ko-KR" alt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예외를 잡아서 다른 예외를 던지는 것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0312" y="1234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예외 처리 방법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848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1604" y="1786920"/>
            <a:ext cx="19607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</a:t>
            </a:r>
          </a:p>
          <a:p>
            <a:pPr algn="ctr"/>
            <a:r>
              <a:rPr lang="en-US" altLang="ko-KR" sz="4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</a:t>
            </a:r>
            <a:endParaRPr lang="ko-KR" altLang="en-US" sz="4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0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276000" y="2285459"/>
            <a:ext cx="25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36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2655" y="3203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rgbClr val="4CDBB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65720" y="465750"/>
            <a:ext cx="810280" cy="81028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5720" y="732390"/>
            <a:ext cx="810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API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000" y="465750"/>
            <a:ext cx="810000" cy="81000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66000" y="3872934"/>
            <a:ext cx="810000" cy="81000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1671" y="732390"/>
            <a:ext cx="81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9527" y="4155926"/>
            <a:ext cx="81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8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8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276000" y="1995686"/>
            <a:ext cx="25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Exception Handling</a:t>
            </a:r>
            <a:endParaRPr lang="ko-KR" altLang="en-US" sz="36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2655" y="3203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rgbClr val="4CDBB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65720" y="465750"/>
            <a:ext cx="810280" cy="81028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65720" y="732390"/>
            <a:ext cx="810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API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000" y="465750"/>
            <a:ext cx="810000" cy="81000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66000" y="3872934"/>
            <a:ext cx="810000" cy="81000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1671" y="732390"/>
            <a:ext cx="81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java.lang.*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9527" y="4155926"/>
            <a:ext cx="81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java.util.*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9832" y="3872934"/>
            <a:ext cx="810000" cy="810000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79688" y="4083918"/>
            <a:ext cx="8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Exception</a:t>
            </a:r>
          </a:p>
          <a:p>
            <a:pPr algn="ctr"/>
            <a:r>
              <a:rPr lang="en-US" altLang="ko-KR" sz="1000">
                <a:solidFill>
                  <a:srgbClr val="24130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Handling</a:t>
            </a:r>
            <a:endParaRPr lang="ko-KR" altLang="en-US" sz="1000">
              <a:solidFill>
                <a:srgbClr val="24130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7" y="224858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Java API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9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50" y="699542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API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920" y="699542"/>
            <a:ext cx="76885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solidFill>
                  <a:srgbClr val="FF8A4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solidFill>
                  <a:srgbClr val="FF8A4E"/>
                </a:solidFill>
              </a:rPr>
              <a:t>A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pplication </a:t>
            </a:r>
            <a:r>
              <a:rPr lang="en-US" altLang="ko-KR">
                <a:solidFill>
                  <a:srgbClr val="FF8A4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rogramming </a:t>
            </a:r>
            <a:r>
              <a:rPr lang="en-US" altLang="ko-KR">
                <a:solidFill>
                  <a:srgbClr val="FF8A4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nterface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SE(Standard Edition)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https://docs.oracle.com/javase/8/docs/api/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EE(Enterprise Edition)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https://docs.oracle.com/javaee/7/api/toc.htm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ME(Mobile Edition)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http://docs.oracle.com/javame/8.2/javame-apis.htm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4368" y="1234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 API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8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9512" y="676682"/>
            <a:ext cx="1080000" cy="1174988"/>
          </a:xfrm>
          <a:prstGeom prst="rect">
            <a:avLst/>
          </a:prstGeom>
          <a:solidFill>
            <a:srgbClr val="4CD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050" y="699542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3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3" y="1345873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 API</a:t>
            </a:r>
            <a:endParaRPr lang="ko-KR" altLang="en-US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12347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Java 1.8 SE</a:t>
            </a:r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54" y="771550"/>
            <a:ext cx="5748406" cy="39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7" y="224858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java.lang.*</a:t>
            </a:r>
            <a:endParaRPr lang="ko-KR" altLang="en-US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8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2772</Words>
  <Application>Microsoft Office PowerPoint</Application>
  <PresentationFormat>화면 슬라이드 쇼(16:9)</PresentationFormat>
  <Paragraphs>445</Paragraphs>
  <Slides>36</Slides>
  <Notes>28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나눔스퀘어 Bold</vt:lpstr>
      <vt:lpstr>나눔스퀘어</vt:lpstr>
      <vt:lpstr>나눔바른고딕</vt:lpstr>
      <vt:lpstr>맑은 고딕</vt:lpstr>
      <vt:lpstr>Arial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Hyeon-jeong Kang</cp:lastModifiedBy>
  <cp:revision>913</cp:revision>
  <dcterms:created xsi:type="dcterms:W3CDTF">2016-06-18T06:42:37Z</dcterms:created>
  <dcterms:modified xsi:type="dcterms:W3CDTF">2017-05-16T13:54:03Z</dcterms:modified>
</cp:coreProperties>
</file>