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8" r:id="rId3"/>
    <p:sldId id="259" r:id="rId4"/>
    <p:sldId id="291" r:id="rId5"/>
    <p:sldId id="292" r:id="rId6"/>
    <p:sldId id="293" r:id="rId7"/>
    <p:sldId id="260" r:id="rId8"/>
    <p:sldId id="257" r:id="rId9"/>
    <p:sldId id="284" r:id="rId10"/>
    <p:sldId id="261" r:id="rId11"/>
    <p:sldId id="278" r:id="rId12"/>
    <p:sldId id="262" r:id="rId13"/>
    <p:sldId id="263" r:id="rId14"/>
    <p:sldId id="281" r:id="rId15"/>
    <p:sldId id="280" r:id="rId16"/>
    <p:sldId id="264" r:id="rId17"/>
    <p:sldId id="283" r:id="rId18"/>
    <p:sldId id="299" r:id="rId19"/>
    <p:sldId id="300" r:id="rId20"/>
    <p:sldId id="301" r:id="rId21"/>
    <p:sldId id="303" r:id="rId22"/>
    <p:sldId id="304" r:id="rId23"/>
    <p:sldId id="305" r:id="rId24"/>
    <p:sldId id="296" r:id="rId25"/>
    <p:sldId id="297" r:id="rId26"/>
    <p:sldId id="307" r:id="rId27"/>
    <p:sldId id="306" r:id="rId28"/>
    <p:sldId id="295" r:id="rId29"/>
    <p:sldId id="308" r:id="rId30"/>
    <p:sldId id="266" r:id="rId31"/>
    <p:sldId id="268" r:id="rId32"/>
    <p:sldId id="269" r:id="rId33"/>
    <p:sldId id="267" r:id="rId34"/>
    <p:sldId id="271" r:id="rId35"/>
    <p:sldId id="272" r:id="rId36"/>
    <p:sldId id="273" r:id="rId37"/>
    <p:sldId id="294" r:id="rId38"/>
    <p:sldId id="302" r:id="rId39"/>
    <p:sldId id="309" r:id="rId40"/>
    <p:sldId id="277" r:id="rId41"/>
    <p:sldId id="285" r:id="rId42"/>
    <p:sldId id="286" r:id="rId43"/>
    <p:sldId id="287" r:id="rId44"/>
    <p:sldId id="288" r:id="rId45"/>
    <p:sldId id="289" r:id="rId46"/>
    <p:sldId id="290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0"/>
    <p:restoredTop sz="87500"/>
  </p:normalViewPr>
  <p:slideViewPr>
    <p:cSldViewPr snapToGrid="0" snapToObjects="1">
      <p:cViewPr varScale="1">
        <p:scale>
          <a:sx n="110" d="100"/>
          <a:sy n="11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C5710-4257-804A-8F44-97FD7190F07F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DE0AA-FD31-3740-9936-8BF8F6CE2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40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자료 구조 초기화 메소드</a:t>
            </a:r>
            <a:r>
              <a:rPr kumimoji="1" lang="en-US" altLang="ko-KR" dirty="0" smtClean="0"/>
              <a:t>,</a:t>
            </a:r>
          </a:p>
          <a:p>
            <a:r>
              <a:rPr kumimoji="1" lang="en-US" altLang="ko-KR" dirty="0" smtClean="0"/>
              <a:t>concurrent </a:t>
            </a:r>
            <a:r>
              <a:rPr kumimoji="1" lang="en-US" altLang="ko-KR" dirty="0" err="1" smtClean="0"/>
              <a:t>hashmap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설명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742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814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95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6540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3440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902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38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소트를 이용하고</a:t>
            </a:r>
            <a:endParaRPr kumimoji="1" lang="en-US" altLang="ko-KR" dirty="0" smtClean="0"/>
          </a:p>
          <a:p>
            <a:r>
              <a:rPr kumimoji="1" lang="en-US" altLang="ko-KR" dirty="0" smtClean="0"/>
              <a:t>Utility</a:t>
            </a:r>
            <a:r>
              <a:rPr kumimoji="1" lang="ko-KR" altLang="en-US" dirty="0" smtClean="0"/>
              <a:t>를 사용하는 방법</a:t>
            </a:r>
            <a:endParaRPr kumimoji="1" lang="en-US" altLang="ko-KR" dirty="0" smtClean="0"/>
          </a:p>
          <a:p>
            <a:r>
              <a:rPr kumimoji="1" lang="en-US" altLang="ko-KR" dirty="0" smtClean="0"/>
              <a:t>Immutable</a:t>
            </a:r>
            <a:r>
              <a:rPr kumimoji="1" lang="en-US" altLang="ko-KR" baseline="0" dirty="0" smtClean="0"/>
              <a:t> Map</a:t>
            </a:r>
          </a:p>
          <a:p>
            <a:r>
              <a:rPr kumimoji="1" lang="en-US" altLang="ko-KR" dirty="0" smtClean="0"/>
              <a:t>Guava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725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469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09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03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611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(1)No Type-Safety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모든것중에 첫번째는 타입에 대해 안전하지 않다는 것이다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당신이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99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통화에 대해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어느 유효한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할당하려 해도 저 값을 대표하는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coin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없다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 No Meaningful Printing 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상수에 대한 어느것의 값을 출력하는 것은  당신이 “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NICKLE “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대신에 “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5”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출력할 때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코인의 의미있는 이름 대신에 그것의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numeric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값을 출력하게 될 것이다</a:t>
            </a:r>
          </a:p>
          <a:p>
            <a:r>
              <a:rPr lang="en-US" altLang="ko-K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(3) No namespace</a:t>
            </a:r>
            <a:endParaRPr lang="en-US" altLang="ko-KR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currencyDenom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상수에 접근하기 위해 우리는 단지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PENNY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사용하는 대신에</a:t>
            </a:r>
          </a:p>
          <a:p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CurrencyDenom.PENNY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클래스이름을 고쳐서 사용할 필요가 있다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이것은 또한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JDK 1.5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안에서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 import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사용함으로 이루어지게 되었다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이 모든 한계에 대한 대답이다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자바의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타입에 대해 안전하고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의미있는 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 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이름을 부여하며 자신의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namaspace</a:t>
            </a:r>
            <a:r>
              <a:rPr lang="ko-KR" alt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가지고 있다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662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045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Guava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함수 인터페이스로 데이터를 조작하는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FluentIterable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이라는 인터페이스는 메서드 체이닝 방식으로 사용할 수 있지만 예제에서는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FluentIterable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반환하지 않는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toSortedList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메서드를 중간에 호출해 필터링 메서드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정렬 메서드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변환 메서드를 모두 이어서 호출하지는 못했다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예제에서 정렬을 구현한 방식은 다른 라이브러리에서도 유사한 형태로 반복되므로 자세히 살펴볼 만하다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FluentIterable.toSortedList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메서드는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java.util.Comparator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타입을 파라미터로 받는다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그런데 바로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Comparator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익명 클래스로 구현하지 않고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Ordering. natural().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onResultOf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메서드에 정렬 기준이 되는 속성을 지정하는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구현체를 전달해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Comparator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구현체를 얻어왔다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38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DE0AA-FD31-3740-9936-8BF8F6CE205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099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271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1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12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16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009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78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27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82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29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97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31AA4-6421-024A-830F-7B4E539EBFB0}" type="datetimeFigureOut">
              <a:rPr kumimoji="1" lang="ko-KR" altLang="en-US" smtClean="0"/>
              <a:t>2017. 4. 29.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A6B4A-62B0-2D4C-B11C-40988B78480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9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docs.oracle.com/javase/7/docs/api/" TargetMode="External"/><Relationship Id="rId5" Type="http://schemas.openxmlformats.org/officeDocument/2006/relationships/hyperlink" Target="https://docs.oracle.com/javase/7/docs/api/java/lang/Iterable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hyperlink" Target="https://docs.oracle.com/javase/7/docs/api/java/util/Comparator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oracle.com/javase/8/docs/api/java/util/Map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Collection API</a:t>
            </a:r>
            <a:endParaRPr kumimoji="1" lang="ko-KR" altLang="en-US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smtClean="0"/>
              <a:t>Java </a:t>
            </a:r>
            <a:r>
              <a:rPr kumimoji="1" lang="ko-KR" altLang="en-US" dirty="0" smtClean="0"/>
              <a:t>데이터 다루기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15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Iterator, </a:t>
            </a:r>
            <a:r>
              <a:rPr kumimoji="1" lang="en-US" altLang="ko-KR" sz="3200" b="1" dirty="0" err="1" smtClean="0"/>
              <a:t>ListIterator</a:t>
            </a:r>
            <a:endParaRPr kumimoji="1" lang="ko-KR" altLang="en-US" sz="3200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idx="1"/>
          </p:nvPr>
        </p:nvSpPr>
        <p:spPr>
          <a:xfrm>
            <a:off x="1275887" y="1409013"/>
            <a:ext cx="5157787" cy="823912"/>
          </a:xfrm>
        </p:spPr>
        <p:txBody>
          <a:bodyPr anchor="ctr"/>
          <a:lstStyle/>
          <a:p>
            <a:r>
              <a:rPr kumimoji="1" lang="en-US" altLang="ko-KR" sz="3200" dirty="0" smtClean="0"/>
              <a:t>Iterator</a:t>
            </a:r>
            <a:endParaRPr kumimoji="1" lang="ko-KR" altLang="en-US" sz="32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1275887" y="2232925"/>
            <a:ext cx="5157787" cy="368458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hasNext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 </a:t>
            </a:r>
            <a:r>
              <a:rPr lang="en-US" altLang="ko-KR" dirty="0"/>
              <a:t>next(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void </a:t>
            </a:r>
            <a:r>
              <a:rPr lang="en-US" altLang="ko-KR" dirty="0"/>
              <a:t>remove( ) </a:t>
            </a:r>
          </a:p>
          <a:p>
            <a:endParaRPr kumimoji="1"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"/>
          </p:nvPr>
        </p:nvSpPr>
        <p:spPr>
          <a:xfrm>
            <a:off x="6433674" y="1409013"/>
            <a:ext cx="5357813" cy="823912"/>
          </a:xfrm>
        </p:spPr>
        <p:txBody>
          <a:bodyPr anchor="ctr">
            <a:normAutofit fontScale="92500"/>
          </a:bodyPr>
          <a:lstStyle/>
          <a:p>
            <a:r>
              <a:rPr kumimoji="1" lang="en-US" altLang="ko-KR" sz="3200" dirty="0" err="1" smtClean="0"/>
              <a:t>ListIterator</a:t>
            </a:r>
            <a:r>
              <a:rPr kumimoji="1" lang="en-US" altLang="ko-KR" sz="3200" dirty="0" smtClean="0"/>
              <a:t>(List</a:t>
            </a:r>
            <a:r>
              <a:rPr kumimoji="1" lang="ko-KR" altLang="en-US" sz="3200" dirty="0" smtClean="0"/>
              <a:t> 계열만 가능</a:t>
            </a:r>
            <a:r>
              <a:rPr kumimoji="1" lang="en-US" altLang="ko-KR" sz="3200" dirty="0"/>
              <a:t>)</a:t>
            </a:r>
            <a:endParaRPr kumimoji="1" lang="ko-KR" altLang="en-US" sz="3200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608299" y="2232925"/>
            <a:ext cx="5183188" cy="368458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hasNext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hasPrevious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 </a:t>
            </a:r>
            <a:r>
              <a:rPr lang="en-US" altLang="ko-KR" dirty="0"/>
              <a:t>next( 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nextIndex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E </a:t>
            </a:r>
            <a:r>
              <a:rPr lang="en-US" altLang="ko-KR" dirty="0"/>
              <a:t>previous( 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/>
              <a:t>previousIndex</a:t>
            </a:r>
            <a:r>
              <a:rPr lang="en-US" altLang="ko-KR" dirty="0"/>
              <a:t>( 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void add(E e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void remove(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void </a:t>
            </a:r>
            <a:r>
              <a:rPr lang="en-US" altLang="ko-KR" dirty="0"/>
              <a:t>set(E e)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2" y="4055511"/>
            <a:ext cx="4769757" cy="2547748"/>
          </a:xfrm>
          <a:prstGeom prst="rect">
            <a:avLst/>
          </a:prstGeom>
        </p:spPr>
      </p:pic>
      <p:sp>
        <p:nvSpPr>
          <p:cNvPr id="3" name="직사각형 2">
            <a:hlinkClick r:id="rId4" tooltip="Iterable"/>
          </p:cNvPr>
          <p:cNvSpPr/>
          <p:nvPr/>
        </p:nvSpPr>
        <p:spPr>
          <a:xfrm>
            <a:off x="6799062" y="62750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8824" y="591751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TextBox 4">
            <a:hlinkClick r:id="rId5"/>
          </p:cNvPr>
          <p:cNvSpPr txBox="1"/>
          <p:nvPr/>
        </p:nvSpPr>
        <p:spPr>
          <a:xfrm>
            <a:off x="704436" y="3983211"/>
            <a:ext cx="83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 err="1" smtClean="0"/>
              <a:t>Iterable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9782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156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/>
              <a:t>Iterator, </a:t>
            </a:r>
            <a:r>
              <a:rPr kumimoji="1" lang="en-US" altLang="ko-KR" sz="3200" b="1" dirty="0" err="1" smtClean="0"/>
              <a:t>ListIterator</a:t>
            </a:r>
            <a:endParaRPr kumimoji="1" lang="ko-KR" altLang="en-US" sz="3200" b="1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123" y="2757268"/>
            <a:ext cx="3892116" cy="1871528"/>
          </a:xfrm>
        </p:spPr>
      </p:pic>
      <p:pic>
        <p:nvPicPr>
          <p:cNvPr id="12" name="내용 개체 틀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90579"/>
            <a:ext cx="5492294" cy="4000732"/>
          </a:xfrm>
          <a:ln w="19050">
            <a:noFill/>
          </a:ln>
        </p:spPr>
      </p:pic>
      <p:sp>
        <p:nvSpPr>
          <p:cNvPr id="13" name="직사각형 12"/>
          <p:cNvSpPr/>
          <p:nvPr/>
        </p:nvSpPr>
        <p:spPr>
          <a:xfrm>
            <a:off x="839787" y="2743200"/>
            <a:ext cx="5293725" cy="103607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25604" y="3931084"/>
            <a:ext cx="5307909" cy="216022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5605" y="1477106"/>
            <a:ext cx="548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 smtClean="0"/>
              <a:t>ListIterator</a:t>
            </a:r>
            <a:r>
              <a:rPr kumimoji="1" lang="ko-KR" altLang="en-US" sz="2400" dirty="0" smtClean="0"/>
              <a:t>는 양 방향 순회가 가능하다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265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14068"/>
            <a:ext cx="2974145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List</a:t>
            </a:r>
            <a:endParaRPr kumimoji="1"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sz="2400" dirty="0" smtClean="0"/>
              <a:t>순서가 보장되고 </a:t>
            </a:r>
            <a:endParaRPr kumimoji="1" lang="en-US" altLang="ko-KR" sz="2400" dirty="0" smtClean="0"/>
          </a:p>
          <a:p>
            <a:pPr marL="0" indent="0">
              <a:buNone/>
            </a:pPr>
            <a:r>
              <a:rPr kumimoji="1" lang="ko-KR" altLang="en-US" sz="2400" dirty="0" smtClean="0"/>
              <a:t>중복이 허용되는 자료형</a:t>
            </a:r>
            <a:endParaRPr kumimoji="1" lang="en-US" altLang="ko-KR" sz="2400" dirty="0" smtClean="0"/>
          </a:p>
          <a:p>
            <a:r>
              <a:rPr kumimoji="1" lang="en-US" altLang="ko-KR" dirty="0" err="1" smtClean="0"/>
              <a:t>ArrayList</a:t>
            </a:r>
            <a:endParaRPr kumimoji="1" lang="en-US" altLang="ko-KR" dirty="0" smtClean="0"/>
          </a:p>
          <a:p>
            <a:r>
              <a:rPr kumimoji="1" lang="en-US" altLang="ko-KR" dirty="0" smtClean="0"/>
              <a:t>Vector</a:t>
            </a:r>
          </a:p>
          <a:p>
            <a:r>
              <a:rPr kumimoji="1" lang="en-US" altLang="ko-KR" dirty="0" err="1" smtClean="0"/>
              <a:t>LinkedList</a:t>
            </a:r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23" y="499013"/>
            <a:ext cx="5694679" cy="50472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323" y="5757862"/>
            <a:ext cx="5876150" cy="55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4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590" y="0"/>
            <a:ext cx="4324643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Set</a:t>
            </a:r>
            <a:endParaRPr kumimoji="1"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sz="2400" dirty="0" smtClean="0"/>
              <a:t>중복을 허용하지 않는 자료형</a:t>
            </a:r>
            <a:endParaRPr kumimoji="1" lang="en-US" altLang="ko-KR" sz="2400" dirty="0" smtClean="0"/>
          </a:p>
          <a:p>
            <a:r>
              <a:rPr kumimoji="1" lang="en-US" altLang="ko-KR" dirty="0" err="1" smtClean="0"/>
              <a:t>HashSet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LinkedHashSet</a:t>
            </a:r>
            <a:endParaRPr kumimoji="1" lang="en-US" altLang="ko-KR" dirty="0" smtClean="0"/>
          </a:p>
          <a:p>
            <a:r>
              <a:rPr kumimoji="1" lang="en-US" altLang="ko-KR" dirty="0" err="1" smtClean="0"/>
              <a:t>TreeSet</a:t>
            </a:r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58" y="5749926"/>
            <a:ext cx="5433842" cy="9541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958" y="801858"/>
            <a:ext cx="5897244" cy="469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508" y="0"/>
            <a:ext cx="3588945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/>
              <a:t>Set</a:t>
            </a:r>
            <a:endParaRPr kumimoji="1"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017" y="598727"/>
            <a:ext cx="6974900" cy="4403509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13" y="5002235"/>
            <a:ext cx="5545797" cy="181624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0818" y="1690688"/>
            <a:ext cx="18325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 smtClean="0"/>
              <a:t>비교 메소드</a:t>
            </a:r>
            <a:endParaRPr kumimoji="1" lang="en-US" altLang="ko-KR" sz="2400" dirty="0" smtClean="0"/>
          </a:p>
          <a:p>
            <a:endParaRPr kumimoji="1" lang="en-US" altLang="ko-KR" sz="20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500818" y="2338816"/>
            <a:ext cx="3926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/>
              <a:t>HashSet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LinkedHashSet</a:t>
            </a:r>
            <a:r>
              <a:rPr kumimoji="1" lang="en-US" altLang="ko-KR" dirty="0"/>
              <a:t> : </a:t>
            </a:r>
            <a:r>
              <a:rPr lang="en-US" altLang="ko-KR" dirty="0"/>
              <a:t>equals()</a:t>
            </a:r>
          </a:p>
          <a:p>
            <a:endParaRPr lang="en-US" altLang="ko-KR" dirty="0"/>
          </a:p>
          <a:p>
            <a:r>
              <a:rPr lang="en-US" altLang="ko-KR" dirty="0" err="1"/>
              <a:t>TreeSet</a:t>
            </a:r>
            <a:r>
              <a:rPr lang="en-US" altLang="ko-KR" dirty="0"/>
              <a:t> : </a:t>
            </a:r>
            <a:r>
              <a:rPr lang="en-US" altLang="ko-KR" dirty="0" err="1"/>
              <a:t>compareTo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7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8331" y="134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Set</a:t>
            </a:r>
            <a:r>
              <a:rPr kumimoji="1" lang="ko-KR" altLang="en-US" sz="3200" b="1" dirty="0" smtClean="0"/>
              <a:t> 활용</a:t>
            </a:r>
            <a:endParaRPr kumimoji="1" lang="ko-KR" altLang="en-US" sz="32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872" y="3446251"/>
            <a:ext cx="2814149" cy="726232"/>
          </a:xfrm>
        </p:spPr>
      </p:pic>
      <p:sp>
        <p:nvSpPr>
          <p:cNvPr id="8" name="직사각형 7"/>
          <p:cNvSpPr/>
          <p:nvPr/>
        </p:nvSpPr>
        <p:spPr>
          <a:xfrm>
            <a:off x="6066131" y="1564076"/>
            <a:ext cx="2973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smtClean="0"/>
              <a:t>최소 최대 값 구하기</a:t>
            </a:r>
            <a:endParaRPr kumimoji="1" lang="en-US" altLang="ko-KR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31" y="2247326"/>
            <a:ext cx="5975814" cy="110552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933078" y="1600288"/>
            <a:ext cx="4204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400" dirty="0" smtClean="0"/>
              <a:t>유니크한 항목이 필요한 경우</a:t>
            </a:r>
            <a:endParaRPr kumimoji="1" lang="en-US" altLang="ko-KR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75" y="2070893"/>
            <a:ext cx="5719556" cy="8548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23" y="2993154"/>
            <a:ext cx="2854479" cy="4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635"/>
            <a:ext cx="3536852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Map</a:t>
            </a:r>
            <a:endParaRPr kumimoji="1"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687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dirty="0" smtClean="0"/>
              <a:t>[</a:t>
            </a:r>
            <a:r>
              <a:rPr kumimoji="1" lang="en-US" altLang="ko-KR" sz="2400" dirty="0" err="1" smtClean="0"/>
              <a:t>Key,Value</a:t>
            </a:r>
            <a:r>
              <a:rPr kumimoji="1" lang="en-US" altLang="ko-KR" sz="2400" dirty="0" smtClean="0"/>
              <a:t>]</a:t>
            </a:r>
            <a:r>
              <a:rPr kumimoji="1" lang="ko-KR" altLang="en-US" sz="2400" dirty="0" smtClean="0"/>
              <a:t> 쌍인 자료형</a:t>
            </a:r>
            <a:endParaRPr kumimoji="1" lang="en-US" altLang="ko-KR" sz="2400" dirty="0" smtClean="0"/>
          </a:p>
          <a:p>
            <a:r>
              <a:rPr kumimoji="1" lang="en-US" altLang="ko-KR" sz="2400" dirty="0" err="1" smtClean="0"/>
              <a:t>HashMap</a:t>
            </a:r>
            <a:endParaRPr kumimoji="1" lang="en-US" altLang="ko-KR" sz="2400" dirty="0" smtClean="0"/>
          </a:p>
          <a:p>
            <a:r>
              <a:rPr kumimoji="1" lang="en-US" altLang="ko-KR" sz="2400" dirty="0" err="1" smtClean="0"/>
              <a:t>Hashtable</a:t>
            </a:r>
            <a:endParaRPr kumimoji="1" lang="en-US" altLang="ko-KR" sz="2400" dirty="0" smtClean="0"/>
          </a:p>
          <a:p>
            <a:r>
              <a:rPr kumimoji="1" lang="en-US" altLang="ko-KR" sz="2400" dirty="0" err="1" smtClean="0"/>
              <a:t>LinkedHashMap</a:t>
            </a:r>
            <a:endParaRPr kumimoji="1" lang="en-US" altLang="ko-KR" sz="2400" dirty="0" smtClean="0"/>
          </a:p>
          <a:p>
            <a:r>
              <a:rPr kumimoji="1" lang="en-US" altLang="ko-KR" sz="2400" dirty="0" err="1" smtClean="0"/>
              <a:t>TreeMap</a:t>
            </a:r>
            <a:endParaRPr kumimoji="1" lang="en-US" altLang="ko-KR" sz="24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06" y="365125"/>
            <a:ext cx="6444285" cy="47930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06" y="5293090"/>
            <a:ext cx="6694058" cy="7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2877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Map</a:t>
            </a:r>
            <a:r>
              <a:rPr kumimoji="1" lang="ko-KR" altLang="en-US" sz="3200" b="1" dirty="0" smtClean="0"/>
              <a:t>을 순회하는 방법</a:t>
            </a:r>
            <a:endParaRPr kumimoji="1"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0" y="1512799"/>
            <a:ext cx="8313812" cy="463600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65" y="2549571"/>
            <a:ext cx="2724445" cy="26554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6176" y="2666032"/>
            <a:ext cx="4854389" cy="112955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6176" y="3877306"/>
            <a:ext cx="8188846" cy="118230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6176" y="5161491"/>
            <a:ext cx="4114800" cy="106903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34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2091" y="2348257"/>
            <a:ext cx="95606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 smtClean="0"/>
              <a:t>문제</a:t>
            </a:r>
            <a:r>
              <a:rPr kumimoji="1" lang="en-US" altLang="ko-KR" sz="2800" b="1" dirty="0" smtClean="0"/>
              <a:t>.</a:t>
            </a:r>
          </a:p>
          <a:p>
            <a:endParaRPr kumimoji="1" lang="en-US" altLang="ko-KR" sz="2800" b="1" dirty="0" smtClean="0"/>
          </a:p>
          <a:p>
            <a:r>
              <a:rPr kumimoji="1" lang="en-US" altLang="ko-KR" sz="2400" dirty="0" smtClean="0"/>
              <a:t>0~9</a:t>
            </a:r>
            <a:r>
              <a:rPr kumimoji="1" lang="ko-KR" altLang="en-US" sz="2400" dirty="0" smtClean="0"/>
              <a:t> 중 </a:t>
            </a:r>
            <a:r>
              <a:rPr kumimoji="1" lang="en-US" altLang="ko-KR" sz="2400" dirty="0" smtClean="0"/>
              <a:t>N</a:t>
            </a:r>
            <a:r>
              <a:rPr kumimoji="1" lang="ko-KR" altLang="en-US" sz="2400" dirty="0" smtClean="0"/>
              <a:t>명의 사람들이 하나의 숫자를 선택하여 투표를 합니다</a:t>
            </a:r>
            <a:r>
              <a:rPr kumimoji="1" lang="en-US" altLang="ko-KR" sz="2400" dirty="0" smtClean="0"/>
              <a:t>.</a:t>
            </a:r>
          </a:p>
          <a:p>
            <a:r>
              <a:rPr kumimoji="1" lang="ko-KR" altLang="en-US" sz="2400" dirty="0" smtClean="0"/>
              <a:t>선택된 숫자가 몇번이나 투표되었는지 구하세요</a:t>
            </a:r>
            <a:r>
              <a:rPr kumimoji="1" lang="en-US" altLang="ko-KR" sz="2400" dirty="0" smtClean="0"/>
              <a:t>.</a:t>
            </a:r>
            <a:endParaRPr kumimoji="1" lang="ko-KR" altLang="en-US" sz="2400" dirty="0"/>
          </a:p>
          <a:p>
            <a:endParaRPr kumimoji="1"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2780" y="6310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8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900" y="2114857"/>
            <a:ext cx="6243711" cy="24974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4" y="2114857"/>
            <a:ext cx="5022475" cy="3631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369250" y="355253"/>
            <a:ext cx="2593299" cy="122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 smtClean="0">
                <a:solidFill>
                  <a:sysClr val="windowText" lastClr="000000"/>
                </a:solidFill>
              </a:rPr>
              <a:t>VS</a:t>
            </a:r>
            <a:endParaRPr kumimoji="1" lang="ko-KR" altLang="en-US" sz="7200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54083" y="6077433"/>
            <a:ext cx="8333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2400" dirty="0" smtClean="0"/>
              <a:t>Map</a:t>
            </a:r>
            <a:r>
              <a:rPr kumimoji="1" lang="ko-KR" altLang="en-US" sz="2400" dirty="0" smtClean="0"/>
              <a:t>을 사용하면 </a:t>
            </a:r>
            <a:r>
              <a:rPr kumimoji="1" lang="en-US" altLang="ko-KR" sz="2400" dirty="0" smtClean="0"/>
              <a:t>Key</a:t>
            </a:r>
            <a:r>
              <a:rPr kumimoji="1" lang="ko-KR" altLang="en-US" sz="2400" dirty="0" smtClean="0"/>
              <a:t> 값을 이용한 접근으로 탐색 시간 단축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57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목차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en-US" altLang="ko-KR" dirty="0" smtClean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Stream </a:t>
            </a:r>
            <a:r>
              <a:rPr lang="en-US" altLang="ko-KR" dirty="0" smtClean="0"/>
              <a:t>API</a:t>
            </a:r>
          </a:p>
          <a:p>
            <a:endParaRPr lang="en-US" altLang="ko-KR" dirty="0"/>
          </a:p>
          <a:p>
            <a:r>
              <a:rPr lang="en-US" altLang="ko-KR" dirty="0"/>
              <a:t>Java 8</a:t>
            </a:r>
            <a:r>
              <a:rPr lang="ko-KR" altLang="en-US" dirty="0"/>
              <a:t>에 추가된 </a:t>
            </a:r>
            <a:r>
              <a:rPr lang="en-US" altLang="ko-KR" dirty="0"/>
              <a:t>Collection </a:t>
            </a:r>
            <a:r>
              <a:rPr lang="en-US" altLang="ko-KR" dirty="0" smtClean="0"/>
              <a:t>API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5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38200" y="344955"/>
            <a:ext cx="10515600" cy="73753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 smtClean="0"/>
              <a:t>일반적인 상수 사용</a:t>
            </a:r>
            <a:endParaRPr kumimoji="1"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6" y="1415131"/>
            <a:ext cx="6500158" cy="25956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95" y="1331259"/>
            <a:ext cx="4630530" cy="30188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45888" y="4847664"/>
            <a:ext cx="55002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값의 범위나 유형을 명시할 수 없다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단순한 값만 출력한다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상수의 혼선이 생길 수 있다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810064" y="253068"/>
            <a:ext cx="10515600" cy="73753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 err="1" smtClean="0"/>
              <a:t>Enum</a:t>
            </a:r>
            <a:endParaRPr kumimoji="1"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6" y="1102660"/>
            <a:ext cx="2974265" cy="47333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106" y="1326776"/>
            <a:ext cx="4660900" cy="2133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61106" y="3684492"/>
            <a:ext cx="43224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2400" b="1" dirty="0">
                <a:solidFill>
                  <a:srgbClr val="FF0000"/>
                </a:solidFill>
              </a:rPr>
              <a:t>Type-Safety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400" b="1" dirty="0">
                <a:solidFill>
                  <a:srgbClr val="FF0000"/>
                </a:solidFill>
              </a:rPr>
              <a:t>Meaningful Printing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ko-KR" sz="2400" b="1" dirty="0">
                <a:solidFill>
                  <a:srgbClr val="FF0000"/>
                </a:solidFill>
              </a:rPr>
              <a:t>Namespace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5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63" y="3742009"/>
            <a:ext cx="7702962" cy="1409692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824132" y="154109"/>
            <a:ext cx="10515600" cy="73753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 err="1" smtClean="0"/>
              <a:t>EnumSet</a:t>
            </a:r>
            <a:r>
              <a:rPr kumimoji="1" lang="en-US" altLang="ko-KR" sz="3200" b="1" dirty="0" smtClean="0"/>
              <a:t>/</a:t>
            </a:r>
            <a:r>
              <a:rPr kumimoji="1" lang="en-US" altLang="ko-KR" sz="3200" b="1" dirty="0" err="1" smtClean="0"/>
              <a:t>EnumMap</a:t>
            </a:r>
            <a:endParaRPr kumimoji="1"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89" y="5325699"/>
            <a:ext cx="8056734" cy="1232881"/>
          </a:xfrm>
          <a:prstGeom prst="rect">
            <a:avLst/>
          </a:prstGeom>
        </p:spPr>
      </p:pic>
      <p:cxnSp>
        <p:nvCxnSpPr>
          <p:cNvPr id="7" name="직선 연결선[R] 6"/>
          <p:cNvCxnSpPr/>
          <p:nvPr/>
        </p:nvCxnSpPr>
        <p:spPr>
          <a:xfrm>
            <a:off x="537882" y="5190799"/>
            <a:ext cx="10596282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563" y="765033"/>
            <a:ext cx="9026582" cy="30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407" y="39301"/>
            <a:ext cx="9731188" cy="791322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Collection</a:t>
            </a:r>
            <a:r>
              <a:rPr kumimoji="1" lang="ko-KR" altLang="en-US" sz="3200" b="1" dirty="0" smtClean="0"/>
              <a:t>을 다루는 방법</a:t>
            </a:r>
            <a:endParaRPr kumimoji="1" lang="ko-KR" altLang="en-US" sz="3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" y="809207"/>
            <a:ext cx="8507621" cy="58181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407" y="3244035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(1)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407" y="4239379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(2)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407" y="5491404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(3)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72327" y="3428701"/>
            <a:ext cx="2518117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2400" dirty="0" smtClean="0"/>
              <a:t>필터링</a:t>
            </a:r>
            <a:endParaRPr kumimoji="1" lang="en-US" altLang="ko-KR" sz="2400" dirty="0" smtClean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2400" dirty="0" smtClean="0"/>
              <a:t>정렬</a:t>
            </a:r>
            <a:endParaRPr kumimoji="1" lang="en-US" altLang="ko-KR" sz="2400" dirty="0" smtClean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kumimoji="1" lang="ko-KR" altLang="en-US" sz="2400" dirty="0" smtClean="0"/>
              <a:t>변환</a:t>
            </a:r>
            <a:endParaRPr kumimoji="1"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3246120" y="4724818"/>
            <a:ext cx="4288536" cy="2586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84787" y="3710001"/>
            <a:ext cx="2500039" cy="2312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84787" y="5799567"/>
            <a:ext cx="3726709" cy="2122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41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407" y="39301"/>
            <a:ext cx="9731188" cy="791322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Collection</a:t>
            </a:r>
            <a:r>
              <a:rPr kumimoji="1" lang="ko-KR" altLang="en-US" sz="3200" b="1" dirty="0" smtClean="0"/>
              <a:t>을 다루는 방법</a:t>
            </a:r>
            <a:endParaRPr kumimoji="1" lang="ko-KR" altLang="en-US" sz="3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1" y="1613318"/>
            <a:ext cx="6391143" cy="10313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60407" y="932671"/>
            <a:ext cx="135068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b="1" dirty="0">
                <a:solidFill>
                  <a:srgbClr val="FF0000"/>
                </a:solidFill>
              </a:rPr>
              <a:t>(2</a:t>
            </a:r>
            <a:r>
              <a:rPr kumimoji="1" lang="en-US" altLang="ko-KR" b="1" dirty="0" smtClean="0">
                <a:solidFill>
                  <a:srgbClr val="FF0000"/>
                </a:solidFill>
              </a:rPr>
              <a:t>) </a:t>
            </a:r>
            <a:r>
              <a:rPr kumimoji="1" lang="ko-KR" altLang="en-US" dirty="0" smtClean="0"/>
              <a:t>정렬</a:t>
            </a:r>
            <a:endParaRPr kumimoji="1" lang="en-US" altLang="ko-KR" dirty="0"/>
          </a:p>
        </p:txBody>
      </p:sp>
      <p:sp>
        <p:nvSpPr>
          <p:cNvPr id="12" name="TextBox 11">
            <a:hlinkClick r:id="rId3"/>
          </p:cNvPr>
          <p:cNvSpPr txBox="1"/>
          <p:nvPr/>
        </p:nvSpPr>
        <p:spPr>
          <a:xfrm>
            <a:off x="4494413" y="1336319"/>
            <a:ext cx="1055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smtClean="0"/>
              <a:t>Comparator</a:t>
            </a:r>
            <a:endParaRPr kumimoji="1" lang="ko-KR" altLang="en-US" sz="1200" b="1" dirty="0"/>
          </a:p>
        </p:txBody>
      </p:sp>
      <p:sp>
        <p:nvSpPr>
          <p:cNvPr id="13" name="직사각형 12"/>
          <p:cNvSpPr/>
          <p:nvPr/>
        </p:nvSpPr>
        <p:spPr>
          <a:xfrm>
            <a:off x="841761" y="3059913"/>
            <a:ext cx="6931706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2000" dirty="0" smtClean="0"/>
              <a:t>익명 클래스를 사용하여 </a:t>
            </a:r>
            <a:r>
              <a:rPr kumimoji="1" lang="en-US" altLang="ko-KR" sz="2000" dirty="0" smtClean="0"/>
              <a:t>Collection</a:t>
            </a:r>
            <a:r>
              <a:rPr kumimoji="1" lang="ko-KR" altLang="en-US" sz="2000" dirty="0" smtClean="0"/>
              <a:t>의 처리에 대한 부분 중 </a:t>
            </a:r>
            <a:endParaRPr kumimoji="1" lang="en-US" altLang="ko-KR" sz="2000" dirty="0" smtClean="0"/>
          </a:p>
          <a:p>
            <a:r>
              <a:rPr kumimoji="1" lang="ko-KR" altLang="en-US" sz="2000" b="1" u="sng" dirty="0" smtClean="0"/>
              <a:t>공통적인 부분과 특정한 부분을 분리</a:t>
            </a:r>
            <a:r>
              <a:rPr kumimoji="1" lang="ko-KR" altLang="en-US" sz="2000" dirty="0" smtClean="0"/>
              <a:t>할 수 있다</a:t>
            </a:r>
            <a:r>
              <a:rPr kumimoji="1" lang="en-US" altLang="ko-KR" sz="2000" dirty="0" smtClean="0"/>
              <a:t>.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 smtClean="0"/>
              <a:t>공통적인 부분 </a:t>
            </a:r>
            <a:r>
              <a:rPr kumimoji="1" lang="en-US" altLang="ko-KR" sz="2000" dirty="0" smtClean="0"/>
              <a:t>: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Collection</a:t>
            </a:r>
            <a:r>
              <a:rPr kumimoji="1" lang="ko-KR" altLang="en-US" sz="2000" dirty="0" smtClean="0"/>
              <a:t> 대한 정렬을 한다</a:t>
            </a:r>
            <a:endParaRPr kumimoji="1" lang="en-US" altLang="ko-KR" sz="2000" dirty="0" smtClean="0"/>
          </a:p>
          <a:p>
            <a:r>
              <a:rPr kumimoji="1" lang="ko-KR" altLang="en-US" sz="2000" dirty="0" smtClean="0"/>
              <a:t>특정한 부분 </a:t>
            </a:r>
            <a:r>
              <a:rPr kumimoji="1" lang="en-US" altLang="ko-KR" sz="2000" dirty="0" smtClean="0"/>
              <a:t>:</a:t>
            </a:r>
            <a:r>
              <a:rPr kumimoji="1" lang="ko-KR" altLang="en-US" sz="2000" dirty="0" smtClean="0"/>
              <a:t> </a:t>
            </a:r>
            <a:r>
              <a:rPr kumimoji="1" lang="en-US" altLang="ko-KR" sz="2000" dirty="0" smtClean="0"/>
              <a:t>Dish</a:t>
            </a:r>
            <a:r>
              <a:rPr kumimoji="1" lang="ko-KR" altLang="en-US" sz="2000" dirty="0" smtClean="0"/>
              <a:t>의 칼로리를 비교 기준으로 한다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8697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999441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Guava</a:t>
            </a:r>
            <a:endParaRPr kumimoji="1"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506437" y="1237956"/>
            <a:ext cx="110712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Google</a:t>
            </a:r>
            <a:r>
              <a:rPr lang="ko-KR" altLang="en-US" sz="2000" dirty="0"/>
              <a:t>의 핵심 </a:t>
            </a:r>
            <a:r>
              <a:rPr lang="en-US" altLang="ko-KR" sz="2000" dirty="0"/>
              <a:t>Java </a:t>
            </a:r>
            <a:r>
              <a:rPr lang="ko-KR" altLang="en-US" sz="2000" dirty="0" smtClean="0"/>
              <a:t>라이브러리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‘</a:t>
            </a:r>
            <a:r>
              <a:rPr lang="en-US" altLang="ko-KR" sz="2000" dirty="0" err="1"/>
              <a:t>com.google.common</a:t>
            </a:r>
            <a:r>
              <a:rPr lang="en-US" altLang="ko-KR" sz="2000" dirty="0" smtClean="0"/>
              <a:t>’</a:t>
            </a:r>
            <a:r>
              <a:rPr lang="ko-KR" altLang="en-US" sz="2000" dirty="0" smtClean="0"/>
              <a:t> 패키지로 </a:t>
            </a:r>
            <a:r>
              <a:rPr lang="en-US" altLang="ko-KR" sz="2000" dirty="0"/>
              <a:t>Google</a:t>
            </a:r>
            <a:r>
              <a:rPr lang="ko-KR" altLang="en-US" sz="2000" dirty="0"/>
              <a:t>의 공통 </a:t>
            </a:r>
            <a:r>
              <a:rPr lang="ko-KR" altLang="en-US" sz="2000" dirty="0" smtClean="0"/>
              <a:t>모듈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즉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의 기본 컬렉션을 개선한 라이브러리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r>
              <a:rPr lang="ko-KR" altLang="en-US" sz="2000" dirty="0" smtClean="0"/>
              <a:t>그 </a:t>
            </a:r>
            <a:r>
              <a:rPr lang="ko-KR" altLang="en-US" sz="2000" dirty="0"/>
              <a:t>외에도 </a:t>
            </a:r>
            <a:r>
              <a:rPr lang="en-US" altLang="ko-KR" sz="2000" dirty="0"/>
              <a:t>I/O, </a:t>
            </a:r>
            <a:r>
              <a:rPr lang="ko-KR" altLang="en-US" sz="2000" dirty="0"/>
              <a:t>캐시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버스 등 다양한 기능을 </a:t>
            </a:r>
            <a:r>
              <a:rPr lang="ko-KR" altLang="en-US" sz="2000" dirty="0" smtClean="0"/>
              <a:t>제공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633984" y="2408363"/>
            <a:ext cx="9790176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/>
              <a:t>// </a:t>
            </a:r>
            <a:r>
              <a:rPr lang="ko-KR" altLang="en-US" sz="1100" b="1" dirty="0"/>
              <a:t>컬렉션 생성</a:t>
            </a:r>
            <a:r>
              <a:rPr lang="en-US" altLang="ko-KR" sz="1100" b="1" dirty="0"/>
              <a:t> </a:t>
            </a:r>
            <a:endParaRPr lang="en-US" altLang="ko-KR" sz="1100" b="1" dirty="0" smtClean="0"/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Map&lt;String, Map&lt;String, Integer&gt;&gt; </a:t>
            </a:r>
            <a:r>
              <a:rPr lang="en-US" altLang="ko-KR" sz="1100" dirty="0">
                <a:solidFill>
                  <a:srgbClr val="6A3E3E"/>
                </a:solidFill>
                <a:highlight>
                  <a:srgbClr val="E8F2FE"/>
                </a:highlight>
                <a:latin typeface="Monaco" charset="0"/>
              </a:rPr>
              <a:t>lookup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Maps.</a:t>
            </a:r>
            <a:r>
              <a:rPr lang="en-US" altLang="ko-KR" sz="1100" i="1" dirty="0" err="1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newHashMap</a:t>
            </a:r>
            <a:r>
              <a:rPr lang="en-US" altLang="ko-KR" sz="1100" i="1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();</a:t>
            </a:r>
            <a:endParaRPr lang="en-US" altLang="ko-KR" sz="1100" b="1" i="1" u="sng" dirty="0" smtClean="0">
              <a:solidFill>
                <a:srgbClr val="000000"/>
              </a:solidFill>
              <a:highlight>
                <a:srgbClr val="E8F2FE"/>
              </a:highlight>
              <a:latin typeface="Monaco" charset="0"/>
            </a:endParaRPr>
          </a:p>
          <a:p>
            <a:endParaRPr lang="en-US" altLang="ko-KR" sz="1100" b="1" i="1" u="sng" dirty="0" smtClean="0">
              <a:solidFill>
                <a:srgbClr val="000000"/>
              </a:solidFill>
              <a:highlight>
                <a:srgbClr val="E8F2FE"/>
              </a:highlight>
              <a:latin typeface="Monaco" charset="0"/>
            </a:endParaRPr>
          </a:p>
          <a:p>
            <a:r>
              <a:rPr lang="en-US" altLang="ko-KR" sz="1100" b="1" dirty="0" smtClean="0"/>
              <a:t>//</a:t>
            </a:r>
            <a:r>
              <a:rPr lang="ko-KR" altLang="en-US" sz="1100" b="1" dirty="0" smtClean="0"/>
              <a:t>멀티맵</a:t>
            </a:r>
            <a:endParaRPr lang="en-US" altLang="ko-KR" sz="1100" b="1" dirty="0" smtClean="0"/>
          </a:p>
          <a:p>
            <a:r>
              <a:rPr lang="en-US" altLang="ko-KR" sz="1100" dirty="0" err="1" smtClean="0">
                <a:solidFill>
                  <a:srgbClr val="000000"/>
                </a:solidFill>
                <a:latin typeface="Monaco" charset="0"/>
              </a:rPr>
              <a:t>Multimap</a:t>
            </a:r>
            <a:r>
              <a:rPr lang="en-US" altLang="ko-KR" sz="1100" dirty="0" smtClean="0">
                <a:solidFill>
                  <a:srgbClr val="000000"/>
                </a:solidFill>
                <a:latin typeface="Monaco" charset="0"/>
              </a:rPr>
              <a:t>&lt;String</a:t>
            </a:r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, Integer&gt; </a:t>
            </a:r>
            <a:r>
              <a:rPr lang="en-US" altLang="ko-KR" sz="1100" dirty="0">
                <a:solidFill>
                  <a:srgbClr val="6A3E3E"/>
                </a:solidFill>
                <a:latin typeface="Monaco" charset="0"/>
              </a:rPr>
              <a:t>scores</a:t>
            </a:r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Monaco" charset="0"/>
              </a:rPr>
              <a:t>HashMultimap.</a:t>
            </a:r>
            <a:r>
              <a:rPr lang="en-US" altLang="ko-KR" sz="1100" i="1" dirty="0" err="1">
                <a:solidFill>
                  <a:srgbClr val="000000"/>
                </a:solidFill>
                <a:latin typeface="Monaco" charset="0"/>
              </a:rPr>
              <a:t>create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altLang="ko-KR" sz="1100" dirty="0" err="1">
                <a:solidFill>
                  <a:srgbClr val="6A3E3E"/>
                </a:solidFill>
                <a:latin typeface="Monaco" charset="0"/>
              </a:rPr>
              <a:t>scores</a:t>
            </a:r>
            <a:r>
              <a:rPr lang="mr-IN" altLang="ko-KR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altLang="ko-KR" sz="1100" dirty="0" smtClean="0">
                <a:solidFill>
                  <a:srgbClr val="2A00FF"/>
                </a:solidFill>
                <a:latin typeface="Monaco" charset="0"/>
              </a:rPr>
              <a:t>”</a:t>
            </a:r>
            <a:r>
              <a:rPr lang="en-US" altLang="ko-KR" sz="1100" dirty="0" smtClean="0">
                <a:solidFill>
                  <a:srgbClr val="2A00FF"/>
                </a:solidFill>
                <a:latin typeface="Monaco" charset="0"/>
              </a:rPr>
              <a:t>Kwon</a:t>
            </a:r>
            <a:r>
              <a:rPr lang="mr-IN" altLang="ko-KR" sz="11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20);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altLang="ko-KR" sz="1100" dirty="0" err="1">
                <a:solidFill>
                  <a:srgbClr val="6A3E3E"/>
                </a:solidFill>
                <a:latin typeface="Monaco" charset="0"/>
              </a:rPr>
              <a:t>scores</a:t>
            </a:r>
            <a:r>
              <a:rPr lang="mr-IN" altLang="ko-KR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altLang="ko-KR" sz="11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ko-KR" sz="1100" dirty="0" smtClean="0">
                <a:solidFill>
                  <a:srgbClr val="2A00FF"/>
                </a:solidFill>
                <a:latin typeface="Monaco" charset="0"/>
              </a:rPr>
              <a:t>Kwon</a:t>
            </a:r>
            <a:r>
              <a:rPr lang="mr-IN" altLang="ko-KR" sz="11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10);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mr-IN" altLang="ko-KR" sz="1100" dirty="0" err="1">
                <a:solidFill>
                  <a:srgbClr val="6A3E3E"/>
                </a:solidFill>
                <a:latin typeface="Monaco" charset="0"/>
              </a:rPr>
              <a:t>scores</a:t>
            </a:r>
            <a:r>
              <a:rPr lang="mr-IN" altLang="ko-KR" sz="1100" dirty="0" err="1">
                <a:solidFill>
                  <a:srgbClr val="000000"/>
                </a:solidFill>
                <a:latin typeface="Monaco" charset="0"/>
              </a:rPr>
              <a:t>.put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altLang="ko-KR" sz="11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ko-KR" sz="1100" dirty="0" smtClean="0">
                <a:solidFill>
                  <a:srgbClr val="2A00FF"/>
                </a:solidFill>
                <a:latin typeface="Monaco" charset="0"/>
              </a:rPr>
              <a:t>Kwon</a:t>
            </a:r>
            <a:r>
              <a:rPr lang="mr-IN" altLang="ko-KR" sz="1100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15);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altLang="ko-KR" sz="1100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altLang="ko-KR" sz="1100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altLang="ko-KR" sz="1100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altLang="ko-KR" sz="11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sz="1100" b="1" i="1" dirty="0" err="1">
                <a:solidFill>
                  <a:srgbClr val="000000"/>
                </a:solidFill>
                <a:latin typeface="Monaco" charset="0"/>
              </a:rPr>
              <a:t>Collections.max</a:t>
            </a:r>
            <a:r>
              <a:rPr lang="en-US" altLang="ko-KR" sz="11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sz="1100" b="1" i="1" dirty="0" err="1">
                <a:solidFill>
                  <a:srgbClr val="6A3E3E"/>
                </a:solidFill>
                <a:latin typeface="Monaco" charset="0"/>
              </a:rPr>
              <a:t>scores</a:t>
            </a:r>
            <a:r>
              <a:rPr lang="en-US" altLang="ko-KR" sz="1100" b="1" i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ko-KR" sz="1100" dirty="0" smtClean="0">
                <a:solidFill>
                  <a:srgbClr val="2A00FF"/>
                </a:solidFill>
                <a:latin typeface="Monaco" charset="0"/>
              </a:rPr>
              <a:t>Kwon</a:t>
            </a:r>
            <a:r>
              <a:rPr lang="en-US" altLang="ko-KR" sz="1100" b="1" i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ko-KR" sz="1100" b="1" i="1" dirty="0" smtClean="0">
                <a:solidFill>
                  <a:srgbClr val="000000"/>
                </a:solidFill>
                <a:latin typeface="Monaco" charset="0"/>
              </a:rPr>
              <a:t>))); </a:t>
            </a:r>
            <a:r>
              <a:rPr lang="en-US" altLang="ko-KR" sz="1100" b="1" i="1" dirty="0">
                <a:solidFill>
                  <a:srgbClr val="3F7F5F"/>
                </a:solidFill>
                <a:latin typeface="Monaco" charset="0"/>
              </a:rPr>
              <a:t>// prints </a:t>
            </a:r>
            <a:r>
              <a:rPr lang="en-US" altLang="ko-KR" sz="1100" b="1" i="1" dirty="0" smtClean="0">
                <a:solidFill>
                  <a:srgbClr val="3F7F5F"/>
                </a:solidFill>
                <a:latin typeface="Monaco" charset="0"/>
              </a:rPr>
              <a:t>20</a:t>
            </a:r>
          </a:p>
          <a:p>
            <a:endParaRPr lang="en-US" altLang="ko-KR" sz="1100" b="1" i="1" u="sng" dirty="0">
              <a:solidFill>
                <a:srgbClr val="3F7F5F"/>
              </a:solidFill>
              <a:highlight>
                <a:srgbClr val="E8F2FE"/>
              </a:highlight>
              <a:latin typeface="Monaco" charset="0"/>
            </a:endParaRPr>
          </a:p>
          <a:p>
            <a:r>
              <a:rPr lang="en-US" altLang="ko-KR" sz="1100" b="1" u="sng" dirty="0" smtClean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//</a:t>
            </a:r>
            <a:r>
              <a:rPr lang="ko-KR" altLang="en-US" sz="1100" b="1" dirty="0"/>
              <a:t>제한된 함수형 스타일의 프로그래밍</a:t>
            </a:r>
            <a:endParaRPr lang="en-US" altLang="ko-KR" sz="1100" b="1" u="sng" dirty="0" smtClean="0">
              <a:solidFill>
                <a:srgbClr val="000000"/>
              </a:solidFill>
              <a:highlight>
                <a:srgbClr val="E8F2FE"/>
              </a:highlight>
              <a:latin typeface="Monaco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Collection&lt;?&gt; </a:t>
            </a:r>
            <a:r>
              <a:rPr lang="en-US" altLang="ko-KR" sz="1100" u="sng" dirty="0" err="1">
                <a:solidFill>
                  <a:srgbClr val="6A3E3E"/>
                </a:solidFill>
                <a:latin typeface="Monaco" charset="0"/>
              </a:rPr>
              <a:t>noNullsCollection</a:t>
            </a:r>
            <a:r>
              <a:rPr lang="en-US" altLang="ko-KR" sz="1100" u="sng" dirty="0">
                <a:solidFill>
                  <a:srgbClr val="000000"/>
                </a:solidFill>
                <a:latin typeface="Monaco" charset="0"/>
              </a:rPr>
              <a:t> = Collections2.</a:t>
            </a:r>
            <a:r>
              <a:rPr lang="en-US" altLang="ko-KR" sz="1100" i="1" u="sng" dirty="0">
                <a:solidFill>
                  <a:srgbClr val="000000"/>
                </a:solidFill>
                <a:latin typeface="Monaco" charset="0"/>
              </a:rPr>
              <a:t>filter(</a:t>
            </a:r>
            <a:r>
              <a:rPr lang="en-US" altLang="ko-KR" sz="1100" i="1" u="sng" dirty="0">
                <a:solidFill>
                  <a:srgbClr val="6A3E3E"/>
                </a:solidFill>
                <a:latin typeface="Monaco" charset="0"/>
              </a:rPr>
              <a:t>dishes</a:t>
            </a:r>
            <a:r>
              <a:rPr lang="en-US" altLang="ko-KR" sz="1100" i="1" u="sng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ko-KR" sz="1100" b="1" i="1" u="sng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ko-KR" sz="1100" b="1" i="1" u="sng" dirty="0">
                <a:solidFill>
                  <a:srgbClr val="000000"/>
                </a:solidFill>
                <a:latin typeface="Monaco" charset="0"/>
              </a:rPr>
              <a:t> Predicate&lt;Dish&gt;()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 apply(Dish </a:t>
            </a:r>
            <a:r>
              <a:rPr lang="en-US" altLang="ko-KR" sz="1100" b="1" dirty="0">
                <a:solidFill>
                  <a:srgbClr val="6A3E3E"/>
                </a:solidFill>
                <a:latin typeface="Monaco" charset="0"/>
              </a:rPr>
              <a:t>dish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1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Monaco" charset="0"/>
              </a:rPr>
              <a:t>dish</a:t>
            </a:r>
            <a:r>
              <a:rPr lang="en-US" altLang="ko-KR" sz="1100" b="1" dirty="0" err="1">
                <a:solidFill>
                  <a:srgbClr val="000000"/>
                </a:solidFill>
                <a:latin typeface="Monaco" charset="0"/>
              </a:rPr>
              <a:t>.getCalories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() &lt; 400 ? </a:t>
            </a:r>
            <a:r>
              <a:rPr lang="en-US" altLang="ko-KR" sz="1100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 : </a:t>
            </a:r>
            <a:r>
              <a:rPr lang="en-US" altLang="ko-KR" sz="1100" b="1" dirty="0">
                <a:solidFill>
                  <a:srgbClr val="7F0055"/>
                </a:solidFill>
                <a:latin typeface="Monaco" charset="0"/>
              </a:rPr>
              <a:t>false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100" dirty="0" smtClean="0">
                <a:solidFill>
                  <a:srgbClr val="000000"/>
                </a:solidFill>
                <a:latin typeface="Monaco" charset="0"/>
              </a:rPr>
              <a:t>}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});</a:t>
            </a:r>
            <a:endParaRPr lang="en-US" altLang="ko-KR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altLang="ko-KR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//</a:t>
            </a:r>
            <a:r>
              <a:rPr lang="en-US" altLang="ko-KR" sz="1100" b="1" dirty="0" err="1" smtClean="0">
                <a:solidFill>
                  <a:srgbClr val="000000"/>
                </a:solidFill>
                <a:latin typeface="Monaco" charset="0"/>
              </a:rPr>
              <a:t>ImmutableMap</a:t>
            </a:r>
            <a:endParaRPr lang="en-US" altLang="ko-KR" sz="1100" b="1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Monaco" charset="0"/>
              </a:rPr>
              <a:t>Map&lt;String</a:t>
            </a:r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, String&gt; </a:t>
            </a:r>
            <a:r>
              <a:rPr lang="en-US" altLang="ko-KR" sz="1100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Monaco" charset="0"/>
              </a:rPr>
              <a:t>ImmutableMap</a:t>
            </a:r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.&lt;String, String&gt;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builder()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 	 		        .</a:t>
            </a:r>
            <a:r>
              <a:rPr lang="mr-IN" altLang="ko-KR" sz="1100" dirty="0" err="1">
                <a:solidFill>
                  <a:srgbClr val="000000"/>
                </a:solidFill>
                <a:latin typeface="Monaco" charset="0"/>
              </a:rPr>
              <a:t>put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 err="1">
                <a:solidFill>
                  <a:srgbClr val="2A00FF"/>
                </a:solidFill>
                <a:latin typeface="Monaco" charset="0"/>
              </a:rPr>
              <a:t>name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 err="1">
                <a:solidFill>
                  <a:srgbClr val="2A00FF"/>
                </a:solidFill>
                <a:latin typeface="Monaco" charset="0"/>
              </a:rPr>
              <a:t>kwon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 	 		        .</a:t>
            </a:r>
            <a:r>
              <a:rPr lang="mr-IN" altLang="ko-KR" sz="1100" dirty="0" err="1">
                <a:solidFill>
                  <a:srgbClr val="000000"/>
                </a:solidFill>
                <a:latin typeface="Monaco" charset="0"/>
              </a:rPr>
              <a:t>put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 err="1">
                <a:solidFill>
                  <a:srgbClr val="2A00FF"/>
                </a:solidFill>
                <a:latin typeface="Monaco" charset="0"/>
              </a:rPr>
              <a:t>phone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"1223"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 	 		        .</a:t>
            </a:r>
            <a:r>
              <a:rPr lang="mr-IN" altLang="ko-KR" sz="1100" dirty="0" err="1">
                <a:solidFill>
                  <a:srgbClr val="000000"/>
                </a:solidFill>
                <a:latin typeface="Monaco" charset="0"/>
              </a:rPr>
              <a:t>put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 err="1">
                <a:solidFill>
                  <a:srgbClr val="2A00FF"/>
                </a:solidFill>
                <a:latin typeface="Monaco" charset="0"/>
              </a:rPr>
              <a:t>address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 err="1">
                <a:solidFill>
                  <a:srgbClr val="2A00FF"/>
                </a:solidFill>
                <a:latin typeface="Monaco" charset="0"/>
              </a:rPr>
              <a:t>namhansansung</a:t>
            </a:r>
            <a:r>
              <a:rPr lang="mr-IN" altLang="ko-KR" sz="1100" dirty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 	 		        .</a:t>
            </a:r>
            <a:r>
              <a:rPr lang="mr-IN" altLang="ko-KR" sz="1100" dirty="0" err="1">
                <a:solidFill>
                  <a:srgbClr val="000000"/>
                </a:solidFill>
                <a:latin typeface="Monaco" charset="0"/>
              </a:rPr>
              <a:t>build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();</a:t>
            </a:r>
            <a:endParaRPr lang="en-US" altLang="ko-KR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// Joiner</a:t>
            </a:r>
            <a:endParaRPr lang="mr-IN" altLang="ko-KR" sz="1100" b="1" dirty="0">
              <a:solidFill>
                <a:srgbClr val="000000"/>
              </a:solidFill>
              <a:latin typeface="Monaco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Monaco" charset="0"/>
              </a:rPr>
              <a:t>String </a:t>
            </a:r>
            <a:r>
              <a:rPr lang="en-US" altLang="ko-KR" sz="1100" dirty="0">
                <a:solidFill>
                  <a:srgbClr val="6A3E3E"/>
                </a:solidFill>
                <a:latin typeface="Monaco" charset="0"/>
              </a:rPr>
              <a:t>joined</a:t>
            </a:r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Monaco" charset="0"/>
              </a:rPr>
              <a:t>Joiner.</a:t>
            </a:r>
            <a:r>
              <a:rPr lang="en-US" altLang="ko-KR" sz="1100" i="1" dirty="0" err="1">
                <a:solidFill>
                  <a:srgbClr val="000000"/>
                </a:solidFill>
                <a:latin typeface="Monaco" charset="0"/>
              </a:rPr>
              <a:t>on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Monaco" charset="0"/>
              </a:rPr>
              <a:t>"&amp;"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).</a:t>
            </a:r>
            <a:r>
              <a:rPr lang="en-US" altLang="ko-KR" sz="1100" i="1" dirty="0" err="1">
                <a:solidFill>
                  <a:srgbClr val="000000"/>
                </a:solidFill>
                <a:latin typeface="Monaco" charset="0"/>
              </a:rPr>
              <a:t>withKeyValueSeparator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sz="1100" i="1" dirty="0">
                <a:solidFill>
                  <a:srgbClr val="2A00FF"/>
                </a:solidFill>
                <a:latin typeface="Monaco" charset="0"/>
              </a:rPr>
              <a:t>"="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).join(</a:t>
            </a:r>
            <a:r>
              <a:rPr lang="en-US" altLang="ko-KR" sz="1100" i="1" dirty="0">
                <a:solidFill>
                  <a:srgbClr val="6A3E3E"/>
                </a:solidFill>
                <a:latin typeface="Monaco" charset="0"/>
              </a:rPr>
              <a:t>map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);</a:t>
            </a:r>
            <a:endParaRPr lang="en-US" altLang="ko-KR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516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999441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Guava</a:t>
            </a:r>
            <a:endParaRPr kumimoji="1"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838200" y="1082691"/>
            <a:ext cx="979017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/>
              <a:t>// </a:t>
            </a:r>
            <a:r>
              <a:rPr lang="en-US" altLang="ko-KR" sz="1100" b="1" dirty="0" smtClean="0"/>
              <a:t>transform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List&lt;String&gt; </a:t>
            </a:r>
            <a:r>
              <a:rPr lang="en-US" altLang="ko-KR" sz="1100" dirty="0">
                <a:solidFill>
                  <a:srgbClr val="6A3E3E"/>
                </a:solidFill>
                <a:latin typeface="Monaco" charset="0"/>
              </a:rPr>
              <a:t>result</a:t>
            </a:r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Monaco" charset="0"/>
              </a:rPr>
              <a:t>Lists.</a:t>
            </a:r>
            <a:r>
              <a:rPr lang="en-US" altLang="ko-KR" sz="1100" i="1" dirty="0" err="1">
                <a:solidFill>
                  <a:srgbClr val="000000"/>
                </a:solidFill>
                <a:latin typeface="Monaco" charset="0"/>
              </a:rPr>
              <a:t>transform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sz="1100" i="1" dirty="0">
                <a:solidFill>
                  <a:srgbClr val="6A3E3E"/>
                </a:solidFill>
                <a:latin typeface="Monaco" charset="0"/>
              </a:rPr>
              <a:t>dishes</a:t>
            </a:r>
            <a:r>
              <a:rPr lang="en-US" altLang="ko-KR" sz="1100" i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ko-KR" sz="1100" b="1" i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ko-KR" sz="1100" b="1" i="1" dirty="0">
                <a:solidFill>
                  <a:srgbClr val="000000"/>
                </a:solidFill>
                <a:latin typeface="Monaco" charset="0"/>
              </a:rPr>
              <a:t> Function&lt;Dish, String&gt;() {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100" dirty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mr-IN" altLang="ko-KR" sz="1100" dirty="0" err="1">
                <a:solidFill>
                  <a:srgbClr val="646464"/>
                </a:solidFill>
                <a:latin typeface="Monaco" charset="0"/>
              </a:rPr>
              <a:t>Override</a:t>
            </a:r>
            <a:endParaRPr lang="mr-IN" altLang="ko-KR" sz="1100" dirty="0">
              <a:solidFill>
                <a:srgbClr val="646464"/>
              </a:solidFill>
              <a:latin typeface="Monaco" charset="0"/>
            </a:endParaRPr>
          </a:p>
          <a:p>
            <a:r>
              <a:rPr lang="en-US" altLang="ko-KR" sz="11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String apply(Dish </a:t>
            </a:r>
            <a:r>
              <a:rPr lang="en-US" altLang="ko-KR" sz="1100" b="1" dirty="0">
                <a:solidFill>
                  <a:srgbClr val="6A3E3E"/>
                </a:solidFill>
                <a:latin typeface="Monaco" charset="0"/>
              </a:rPr>
              <a:t>dish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                </a:t>
            </a:r>
            <a:r>
              <a:rPr lang="mr-IN" altLang="ko-KR" sz="1100" b="1" dirty="0" err="1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mr-IN" altLang="ko-KR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altLang="ko-KR" sz="1100" b="1" dirty="0" err="1">
                <a:solidFill>
                  <a:srgbClr val="6A3E3E"/>
                </a:solidFill>
                <a:latin typeface="Monaco" charset="0"/>
              </a:rPr>
              <a:t>dish</a:t>
            </a:r>
            <a:r>
              <a:rPr lang="mr-IN" altLang="ko-KR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altLang="ko-KR" sz="1100" b="1" dirty="0" err="1">
                <a:solidFill>
                  <a:srgbClr val="0000C0"/>
                </a:solidFill>
                <a:latin typeface="Monaco" charset="0"/>
              </a:rPr>
              <a:t>name</a:t>
            </a:r>
            <a:r>
              <a:rPr lang="mr-IN" altLang="ko-KR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            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}});</a:t>
            </a:r>
            <a:endParaRPr lang="en-US" altLang="ko-KR" sz="1100" dirty="0" smtClean="0">
              <a:solidFill>
                <a:srgbClr val="000000"/>
              </a:solidFill>
              <a:latin typeface="Monaco" charset="0"/>
            </a:endParaRPr>
          </a:p>
          <a:p>
            <a:endParaRPr lang="en-US" altLang="ko-KR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altLang="ko-KR" sz="1100" b="1" dirty="0" smtClean="0">
                <a:latin typeface="Monaco" charset="0"/>
              </a:rPr>
              <a:t>// </a:t>
            </a:r>
            <a:r>
              <a:rPr lang="en-US" altLang="ko-KR" sz="1100" b="1" dirty="0" err="1" smtClean="0">
                <a:latin typeface="Monaco" charset="0"/>
              </a:rPr>
              <a:t>removeIf</a:t>
            </a:r>
            <a:endParaRPr lang="en-US" altLang="ko-KR" sz="1100" b="1" dirty="0" smtClean="0">
              <a:latin typeface="Monaco" charset="0"/>
            </a:endParaRPr>
          </a:p>
          <a:p>
            <a:r>
              <a:rPr lang="en-US" altLang="ko-KR" sz="11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100" b="1" dirty="0" err="1">
                <a:solidFill>
                  <a:srgbClr val="6A3E3E"/>
                </a:solidFill>
                <a:latin typeface="Monaco" charset="0"/>
              </a:rPr>
              <a:t>removeResult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ko-KR" sz="1100" b="1" dirty="0" err="1">
                <a:solidFill>
                  <a:srgbClr val="000000"/>
                </a:solidFill>
                <a:latin typeface="Monaco" charset="0"/>
              </a:rPr>
              <a:t>Iterables.</a:t>
            </a:r>
            <a:r>
              <a:rPr lang="en-US" altLang="ko-KR" sz="1100" b="1" i="1" dirty="0" err="1">
                <a:solidFill>
                  <a:srgbClr val="000000"/>
                </a:solidFill>
                <a:latin typeface="Monaco" charset="0"/>
              </a:rPr>
              <a:t>removeIf</a:t>
            </a:r>
            <a:r>
              <a:rPr lang="en-US" altLang="ko-KR" sz="1100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sz="1100" b="1" i="1" dirty="0">
                <a:solidFill>
                  <a:srgbClr val="6A3E3E"/>
                </a:solidFill>
                <a:latin typeface="Monaco" charset="0"/>
              </a:rPr>
              <a:t>dishes</a:t>
            </a:r>
            <a:r>
              <a:rPr lang="en-US" altLang="ko-KR" sz="1100" b="1" i="1" dirty="0">
                <a:solidFill>
                  <a:srgbClr val="000000"/>
                </a:solidFill>
                <a:latin typeface="Monaco" charset="0"/>
              </a:rPr>
              <a:t>, </a:t>
            </a:r>
            <a:r>
              <a:rPr lang="en-US" altLang="ko-KR" sz="1100" b="1" i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ko-KR" sz="1100" b="1" i="1" dirty="0">
                <a:solidFill>
                  <a:srgbClr val="000000"/>
                </a:solidFill>
                <a:latin typeface="Monaco" charset="0"/>
              </a:rPr>
              <a:t> Predicate&lt;Dish&gt;()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	</a:t>
            </a:r>
            <a:r>
              <a:rPr lang="en-US" altLang="ko-KR" sz="1100" dirty="0" smtClean="0">
                <a:solidFill>
                  <a:srgbClr val="646464"/>
                </a:solidFill>
                <a:latin typeface="Monaco" charset="0"/>
              </a:rPr>
              <a:t>@</a:t>
            </a:r>
            <a:r>
              <a:rPr lang="en-US" altLang="ko-KR" sz="1100" dirty="0">
                <a:solidFill>
                  <a:srgbClr val="646464"/>
                </a:solidFill>
                <a:latin typeface="Monaco" charset="0"/>
              </a:rPr>
              <a:t>Override</a:t>
            </a:r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</a:t>
            </a:r>
            <a:endParaRPr lang="en-US" altLang="ko-KR" sz="1100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100" b="1" dirty="0" smtClean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 apply(Dish </a:t>
            </a:r>
            <a:r>
              <a:rPr lang="en-US" altLang="ko-KR" sz="1100" b="1" dirty="0">
                <a:solidFill>
                  <a:srgbClr val="6A3E3E"/>
                </a:solidFill>
                <a:latin typeface="Monaco" charset="0"/>
              </a:rPr>
              <a:t>input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	</a:t>
            </a:r>
            <a:r>
              <a:rPr lang="en-US" altLang="ko-KR" sz="11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100" b="1" dirty="0" smtClean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sz="1100" b="1" dirty="0" err="1">
                <a:solidFill>
                  <a:srgbClr val="6A3E3E"/>
                </a:solidFill>
                <a:latin typeface="Monaco" charset="0"/>
              </a:rPr>
              <a:t>input</a:t>
            </a:r>
            <a:r>
              <a:rPr lang="en-US" altLang="ko-KR" sz="1100" b="1" dirty="0" err="1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ko-KR" sz="1100" b="1" dirty="0" err="1">
                <a:solidFill>
                  <a:srgbClr val="0000C0"/>
                </a:solidFill>
                <a:latin typeface="Monaco" charset="0"/>
              </a:rPr>
              <a:t>calories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 &gt; 500)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		</a:t>
            </a:r>
            <a:r>
              <a:rPr lang="en-US" altLang="ko-KR" sz="11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1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Monaco" charset="0"/>
              </a:rPr>
              <a:t>true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Monaco" charset="0"/>
              </a:rPr>
              <a:t> 		</a:t>
            </a:r>
            <a:r>
              <a:rPr lang="en-US" altLang="ko-KR" sz="1100" b="1" dirty="0" smtClean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altLang="ko-KR" sz="1100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Monaco" charset="0"/>
              </a:rPr>
              <a:t>false</a:t>
            </a:r>
            <a:r>
              <a:rPr lang="en-US" altLang="ko-KR" sz="1100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mr-IN" altLang="ko-KR" sz="1100" dirty="0">
                <a:solidFill>
                  <a:srgbClr val="000000"/>
                </a:solidFill>
                <a:latin typeface="Monaco" charset="0"/>
              </a:rPr>
              <a:t> 		</a:t>
            </a:r>
            <a:r>
              <a:rPr lang="mr-IN" altLang="ko-KR" sz="1100" dirty="0" smtClean="0">
                <a:solidFill>
                  <a:srgbClr val="000000"/>
                </a:solidFill>
                <a:latin typeface="Monaco" charset="0"/>
              </a:rPr>
              <a:t>}});</a:t>
            </a:r>
            <a:endParaRPr lang="en-US" altLang="ko-KR" sz="1100" dirty="0">
              <a:solidFill>
                <a:srgbClr val="000000"/>
              </a:solidFill>
              <a:latin typeface="Monaco" charset="0"/>
            </a:endParaRPr>
          </a:p>
          <a:p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658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999441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Guava</a:t>
            </a:r>
            <a:r>
              <a:rPr kumimoji="1" lang="ko-KR" altLang="en-US" sz="3200" b="1" dirty="0" smtClean="0"/>
              <a:t>에서</a:t>
            </a:r>
            <a:r>
              <a:rPr kumimoji="1" lang="en-US" altLang="ko-KR" sz="3200" b="1" dirty="0" smtClean="0"/>
              <a:t> </a:t>
            </a:r>
            <a:r>
              <a:rPr kumimoji="1" lang="en-US" altLang="ko-KR" sz="3200" b="1" dirty="0"/>
              <a:t>Collection</a:t>
            </a:r>
            <a:r>
              <a:rPr kumimoji="1" lang="ko-KR" altLang="en-US" sz="3200" b="1" dirty="0"/>
              <a:t>을 다루는 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1" y="1083212"/>
            <a:ext cx="8402511" cy="41822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524" y="1664415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(1)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620336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(2)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713" y="4037726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(3)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92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16241"/>
            <a:ext cx="10515600" cy="101328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Java 8 </a:t>
            </a:r>
            <a:r>
              <a:rPr kumimoji="1" lang="ko-KR" altLang="en-US" sz="3200" b="1" dirty="0" smtClean="0"/>
              <a:t>에서 데이터를 다루는 방법</a:t>
            </a:r>
            <a:endParaRPr kumimoji="1" lang="ko-KR" altLang="en-US" sz="3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1" y="1120103"/>
            <a:ext cx="7133453" cy="487836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38" y="1120103"/>
            <a:ext cx="5963546" cy="1443499"/>
          </a:xfrm>
          <a:prstGeom prst="rect">
            <a:avLst/>
          </a:prstGeom>
        </p:spPr>
      </p:pic>
      <p:sp>
        <p:nvSpPr>
          <p:cNvPr id="2" name="오른쪽 화살표[R] 1"/>
          <p:cNvSpPr/>
          <p:nvPr/>
        </p:nvSpPr>
        <p:spPr>
          <a:xfrm>
            <a:off x="4946904" y="1503371"/>
            <a:ext cx="1481328" cy="960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04007" y="1564523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(1)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04007" y="1798765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(2)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4007" y="2033007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(3)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290" y="3130601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(1)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290" y="3975460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(2)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8290" y="4825156"/>
            <a:ext cx="46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smtClean="0">
                <a:solidFill>
                  <a:srgbClr val="FF0000"/>
                </a:solidFill>
              </a:rPr>
              <a:t>(3)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21150" y="3559283"/>
            <a:ext cx="30705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R" sz="5400" b="1" dirty="0" smtClean="0">
                <a:solidFill>
                  <a:srgbClr val="FF0000"/>
                </a:solidFill>
              </a:rPr>
              <a:t>Stream,</a:t>
            </a:r>
          </a:p>
          <a:p>
            <a:r>
              <a:rPr kumimoji="1" lang="en-US" altLang="ko-KR" sz="5400" b="1" dirty="0" smtClean="0">
                <a:solidFill>
                  <a:srgbClr val="FF0000"/>
                </a:solidFill>
              </a:rPr>
              <a:t>Lambda</a:t>
            </a:r>
            <a:endParaRPr lang="ko-KR" alt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14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7" grpId="0"/>
      <p:bldP spid="8" grpId="0"/>
      <p:bldP spid="9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838200" y="16241"/>
            <a:ext cx="10515600" cy="101328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Lambda</a:t>
            </a:r>
            <a:endParaRPr kumimoji="1" lang="ko-KR" altLang="en-US" sz="3200" b="1" dirty="0"/>
          </a:p>
        </p:txBody>
      </p:sp>
      <p:sp>
        <p:nvSpPr>
          <p:cNvPr id="7" name="직사각형 6"/>
          <p:cNvSpPr/>
          <p:nvPr/>
        </p:nvSpPr>
        <p:spPr>
          <a:xfrm>
            <a:off x="838200" y="958334"/>
            <a:ext cx="7930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62626"/>
                </a:solidFill>
                <a:latin typeface="NanumGothic" charset="-127"/>
                <a:ea typeface="NanumGothic" charset="-127"/>
              </a:rPr>
              <a:t>식별자 없이 실행 가능한 함수 </a:t>
            </a:r>
            <a:r>
              <a:rPr lang="ko-KR" altLang="en-US" dirty="0" smtClean="0">
                <a:solidFill>
                  <a:srgbClr val="262626"/>
                </a:solidFill>
                <a:latin typeface="NanumGothic" charset="-127"/>
                <a:ea typeface="NanumGothic" charset="-127"/>
              </a:rPr>
              <a:t>표현식</a:t>
            </a:r>
            <a:endParaRPr lang="en-US" altLang="ko-KR" dirty="0">
              <a:solidFill>
                <a:srgbClr val="262626"/>
              </a:solidFill>
              <a:latin typeface="NanumGothic" charset="-127"/>
              <a:ea typeface="NanumGothic" charset="-127"/>
            </a:endParaRPr>
          </a:p>
          <a:p>
            <a:r>
              <a:rPr lang="en-US" altLang="ko-KR" dirty="0"/>
              <a:t>( parameters ) -&gt; expression body</a:t>
            </a:r>
          </a:p>
          <a:p>
            <a:r>
              <a:rPr lang="en-US" altLang="ko-KR" dirty="0"/>
              <a:t>( parameters ) -&gt; { expression body }</a:t>
            </a:r>
          </a:p>
          <a:p>
            <a:r>
              <a:rPr lang="en-US" altLang="ko-KR" dirty="0"/>
              <a:t>() -&gt; { expression body }</a:t>
            </a:r>
          </a:p>
          <a:p>
            <a:r>
              <a:rPr lang="en-US" altLang="ko-KR" dirty="0"/>
              <a:t>() -&gt; expression </a:t>
            </a:r>
            <a:r>
              <a:rPr lang="en-US" altLang="ko-KR" dirty="0" smtClean="0"/>
              <a:t>body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52272" y="277063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262626"/>
                </a:solidFill>
                <a:latin typeface="NanumGothicCoding" charset="0"/>
              </a:rPr>
              <a:t>// Thread - traditional</a:t>
            </a:r>
          </a:p>
          <a:p>
            <a:r>
              <a:rPr lang="en-US" altLang="ko-KR" dirty="0">
                <a:solidFill>
                  <a:srgbClr val="262626"/>
                </a:solidFill>
                <a:latin typeface="NanumGothicCoding" charset="0"/>
              </a:rPr>
              <a:t>new Thread(new Runnable() </a:t>
            </a:r>
            <a:r>
              <a:rPr lang="en-US" altLang="ko-KR" dirty="0" smtClean="0">
                <a:solidFill>
                  <a:srgbClr val="262626"/>
                </a:solidFill>
                <a:latin typeface="NanumGothicCoding" charset="0"/>
              </a:rPr>
              <a:t>{</a:t>
            </a:r>
          </a:p>
          <a:p>
            <a:r>
              <a:rPr lang="en-US" altLang="ko-KR" dirty="0">
                <a:solidFill>
                  <a:srgbClr val="262626"/>
                </a:solidFill>
                <a:latin typeface="NanumGothicCoding" charset="0"/>
              </a:rPr>
              <a:t> </a:t>
            </a:r>
            <a:r>
              <a:rPr lang="en-US" altLang="ko-KR" dirty="0" smtClean="0">
                <a:solidFill>
                  <a:srgbClr val="262626"/>
                </a:solidFill>
                <a:latin typeface="NanumGothicCoding" charset="0"/>
              </a:rPr>
              <a:t>   @Override</a:t>
            </a:r>
          </a:p>
          <a:p>
            <a:r>
              <a:rPr lang="en-US" altLang="ko-KR" dirty="0">
                <a:solidFill>
                  <a:srgbClr val="262626"/>
                </a:solidFill>
                <a:latin typeface="NanumGothicCoding" charset="0"/>
              </a:rPr>
              <a:t> </a:t>
            </a:r>
            <a:r>
              <a:rPr lang="en-US" altLang="ko-KR" dirty="0" smtClean="0">
                <a:solidFill>
                  <a:srgbClr val="262626"/>
                </a:solidFill>
                <a:latin typeface="NanumGothicCoding" charset="0"/>
              </a:rPr>
              <a:t>   public </a:t>
            </a:r>
            <a:r>
              <a:rPr lang="en-US" altLang="ko-KR" dirty="0">
                <a:solidFill>
                  <a:srgbClr val="262626"/>
                </a:solidFill>
                <a:latin typeface="NanumGothicCoding" charset="0"/>
              </a:rPr>
              <a:t>void run() {</a:t>
            </a:r>
          </a:p>
          <a:p>
            <a:r>
              <a:rPr lang="en-US" altLang="ko-KR" dirty="0" smtClean="0">
                <a:solidFill>
                  <a:srgbClr val="262626"/>
                </a:solidFill>
                <a:latin typeface="NanumGothicCoding" charset="0"/>
              </a:rPr>
              <a:t>        </a:t>
            </a:r>
            <a:r>
              <a:rPr lang="en-US" altLang="ko-KR" dirty="0" err="1" smtClean="0">
                <a:solidFill>
                  <a:srgbClr val="262626"/>
                </a:solidFill>
                <a:latin typeface="NanumGothicCoding" charset="0"/>
              </a:rPr>
              <a:t>System.out.println</a:t>
            </a:r>
            <a:r>
              <a:rPr lang="en-US" altLang="ko-KR" dirty="0">
                <a:solidFill>
                  <a:srgbClr val="262626"/>
                </a:solidFill>
                <a:latin typeface="NanumGothicCoding" charset="0"/>
              </a:rPr>
              <a:t>("Hello World.");</a:t>
            </a:r>
          </a:p>
          <a:p>
            <a:r>
              <a:rPr lang="en-US" altLang="ko-KR" dirty="0" smtClean="0">
                <a:solidFill>
                  <a:srgbClr val="262626"/>
                </a:solidFill>
                <a:latin typeface="NanumGothicCoding" charset="0"/>
              </a:rPr>
              <a:t>    }</a:t>
            </a:r>
            <a:endParaRPr lang="en-US" altLang="ko-KR" dirty="0">
              <a:solidFill>
                <a:srgbClr val="262626"/>
              </a:solidFill>
              <a:latin typeface="NanumGothicCoding" charset="0"/>
            </a:endParaRPr>
          </a:p>
          <a:p>
            <a:r>
              <a:rPr lang="mr-IN" altLang="ko-KR" dirty="0">
                <a:solidFill>
                  <a:srgbClr val="262626"/>
                </a:solidFill>
                <a:latin typeface="NanumGothicCoding" charset="0"/>
              </a:rPr>
              <a:t>}).</a:t>
            </a:r>
            <a:r>
              <a:rPr lang="mr-IN" altLang="ko-KR" dirty="0" err="1">
                <a:solidFill>
                  <a:srgbClr val="262626"/>
                </a:solidFill>
                <a:latin typeface="NanumGothicCoding" charset="0"/>
              </a:rPr>
              <a:t>start</a:t>
            </a:r>
            <a:r>
              <a:rPr lang="mr-IN" altLang="ko-KR" dirty="0">
                <a:solidFill>
                  <a:srgbClr val="262626"/>
                </a:solidFill>
                <a:latin typeface="NanumGothicCoding" charset="0"/>
              </a:rPr>
              <a:t>();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65976" y="2148840"/>
            <a:ext cx="5074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// Thread - Lambda Expression</a:t>
            </a:r>
          </a:p>
          <a:p>
            <a:r>
              <a:rPr lang="en-US" altLang="ko-KR" dirty="0"/>
              <a:t>new Thread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    ()-&gt;{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("Hello World</a:t>
            </a:r>
            <a:r>
              <a:rPr lang="en-US" altLang="ko-KR" dirty="0" smtClean="0"/>
              <a:t>.");</a:t>
            </a:r>
            <a:r>
              <a:rPr lang="mr-IN" altLang="ko-KR" dirty="0" smtClean="0"/>
              <a:t>}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mr-IN" altLang="ko-KR" dirty="0" smtClean="0"/>
              <a:t>).</a:t>
            </a:r>
            <a:r>
              <a:rPr lang="mr-IN" altLang="ko-KR" dirty="0" err="1"/>
              <a:t>start</a:t>
            </a:r>
            <a:r>
              <a:rPr lang="mr-IN" altLang="ko-KR" dirty="0"/>
              <a:t>();</a:t>
            </a:r>
          </a:p>
          <a:p>
            <a:endParaRPr kumimoji="1" lang="ko-KR" altLang="en-US" dirty="0"/>
          </a:p>
        </p:txBody>
      </p:sp>
      <p:sp>
        <p:nvSpPr>
          <p:cNvPr id="10" name="오른쪽 화살표[R] 9"/>
          <p:cNvSpPr/>
          <p:nvPr/>
        </p:nvSpPr>
        <p:spPr>
          <a:xfrm>
            <a:off x="5129784" y="2957131"/>
            <a:ext cx="1106424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665976" y="3718500"/>
            <a:ext cx="507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new </a:t>
            </a:r>
            <a:r>
              <a:rPr lang="en-US" altLang="ko-KR" dirty="0"/>
              <a:t>Thread</a:t>
            </a:r>
            <a:r>
              <a:rPr lang="en-US" altLang="ko-KR" dirty="0" smtClean="0"/>
              <a:t>(</a:t>
            </a:r>
          </a:p>
          <a:p>
            <a:r>
              <a:rPr lang="en-US" altLang="ko-KR" dirty="0" smtClean="0"/>
              <a:t>    ()-&gt; </a:t>
            </a:r>
            <a:r>
              <a:rPr lang="en-US" altLang="ko-KR" dirty="0" err="1" smtClean="0"/>
              <a:t>System.out.println</a:t>
            </a:r>
            <a:r>
              <a:rPr lang="en-US" altLang="ko-KR" dirty="0"/>
              <a:t>("Hello World</a:t>
            </a:r>
            <a:r>
              <a:rPr lang="en-US" altLang="ko-KR" dirty="0" smtClean="0"/>
              <a:t>.")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mr-IN" altLang="ko-KR" dirty="0" smtClean="0"/>
              <a:t>).</a:t>
            </a:r>
            <a:r>
              <a:rPr lang="mr-IN" altLang="ko-KR" dirty="0" err="1"/>
              <a:t>start</a:t>
            </a:r>
            <a:r>
              <a:rPr lang="mr-IN" altLang="ko-KR" dirty="0"/>
              <a:t>();</a:t>
            </a:r>
          </a:p>
          <a:p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96000" y="694973"/>
            <a:ext cx="55443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altLang="ko-KR" sz="2400" b="1" dirty="0" smtClean="0">
                <a:solidFill>
                  <a:srgbClr val="FF0000"/>
                </a:solidFill>
              </a:rPr>
              <a:t>Lambda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를 사용하므로써 우리는 핵심 비즈니스에 집중 할 수 있게 되었다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30" y="4801957"/>
            <a:ext cx="5963546" cy="14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Collection</a:t>
            </a:r>
            <a:endParaRPr kumimoji="1" lang="ko-KR" altLang="en-US" b="1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어플리케이션은 필요한 데이터를 조회하고 조작을 통해 원하는 결과를 도출한다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컬렉션은 자바의 데이터를 다루는 기술이다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컬렉션은 여러 종류의 자료 구조와 이를 다루는 보편적인 방법과 특정한 방법을 제공한다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34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smtClean="0"/>
              <a:t>Stream API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연산의 선언적 처리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반복 구조 캡슐화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알고리즘 분리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제어 흐름의 추상화</a:t>
            </a:r>
            <a:endParaRPr kumimoji="1" lang="en-US" altLang="ko-KR" dirty="0" smtClean="0"/>
          </a:p>
          <a:p>
            <a:r>
              <a:rPr kumimoji="1" lang="ko-KR" altLang="en-US" dirty="0" smtClean="0"/>
              <a:t>함수형 방식 처리</a:t>
            </a:r>
            <a:endParaRPr kumimoji="1" lang="en-US" altLang="ko-KR" dirty="0" smtClean="0"/>
          </a:p>
          <a:p>
            <a:r>
              <a:rPr kumimoji="1" lang="ko-KR" altLang="en-US" dirty="0" smtClean="0"/>
              <a:t>지연 처리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대부분의 작업을 단일 반복 수행으로 처리</a:t>
            </a:r>
            <a:endParaRPr kumimoji="1" lang="en-US" altLang="ko-KR" dirty="0" smtClean="0"/>
          </a:p>
          <a:p>
            <a:r>
              <a:rPr kumimoji="1" lang="ko-KR" altLang="en-US" dirty="0" smtClean="0"/>
              <a:t>무한 연속 데이터 흐름 </a:t>
            </a:r>
            <a:r>
              <a:rPr kumimoji="1" lang="en-US" altLang="ko-KR" dirty="0" smtClean="0"/>
              <a:t>API</a:t>
            </a:r>
          </a:p>
          <a:p>
            <a:r>
              <a:rPr kumimoji="1" lang="ko-KR" altLang="en-US" dirty="0" smtClean="0"/>
              <a:t>다양한 데이터 원천 지원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컬렉션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생성 메서드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파일 </a:t>
            </a:r>
            <a:r>
              <a:rPr kumimoji="1" lang="en-US" altLang="ko-KR" dirty="0" smtClean="0"/>
              <a:t>I/O</a:t>
            </a:r>
            <a:r>
              <a:rPr kumimoji="1" lang="ko-KR" altLang="en-US" dirty="0" smtClean="0"/>
              <a:t> 등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38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smtClean="0"/>
              <a:t>Stream</a:t>
            </a:r>
            <a:r>
              <a:rPr kumimoji="1" lang="ko-KR" altLang="en-US" sz="4000" dirty="0" smtClean="0"/>
              <a:t>과 </a:t>
            </a:r>
            <a:r>
              <a:rPr kumimoji="1" lang="en-US" altLang="ko-KR" sz="4000" dirty="0" smtClean="0"/>
              <a:t>Collection</a:t>
            </a:r>
            <a:r>
              <a:rPr kumimoji="1" lang="ko-KR" altLang="en-US" sz="4000" dirty="0" smtClean="0"/>
              <a:t> 비교</a:t>
            </a:r>
            <a:endParaRPr kumimoji="1" lang="ko-KR" altLang="en-US" sz="4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ko-KR" dirty="0" smtClean="0"/>
              <a:t>Collection(</a:t>
            </a:r>
            <a:r>
              <a:rPr lang="en-US" altLang="ko-KR" dirty="0" smtClean="0">
                <a:solidFill>
                  <a:prstClr val="black"/>
                </a:solidFill>
                <a:latin typeface="TrebuchetMS" charset="0"/>
              </a:rPr>
              <a:t>DVD</a:t>
            </a:r>
            <a:r>
              <a:rPr lang="ko-KR" altLang="en-US" dirty="0" smtClean="0">
                <a:solidFill>
                  <a:prstClr val="black"/>
                </a:solidFill>
                <a:latin typeface="TrebuchetMS" charset="0"/>
              </a:rPr>
              <a:t>에 </a:t>
            </a:r>
            <a:r>
              <a:rPr lang="ko-KR" altLang="en-US" dirty="0">
                <a:solidFill>
                  <a:prstClr val="black"/>
                </a:solidFill>
                <a:latin typeface="TrebuchetMS" charset="0"/>
              </a:rPr>
              <a:t>저장된 </a:t>
            </a:r>
            <a:r>
              <a:rPr lang="ko-KR" altLang="en-US" dirty="0" smtClean="0">
                <a:solidFill>
                  <a:prstClr val="black"/>
                </a:solidFill>
                <a:latin typeface="TrebuchetMS" charset="0"/>
              </a:rPr>
              <a:t>영화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ko-KR" altLang="en-US" sz="2400" dirty="0" smtClean="0"/>
              <a:t>외부 반복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반복을 통해 생성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효율적이고 직접적인 요소 처리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유한 데이터 구조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반복적 재사용 가능</a:t>
            </a:r>
            <a:endParaRPr kumimoji="1" lang="ko-KR" altLang="en-US" sz="24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ko-KR" dirty="0" smtClean="0"/>
              <a:t>Stream(</a:t>
            </a:r>
            <a:r>
              <a:rPr lang="ko-KR" altLang="en-US" dirty="0" smtClean="0">
                <a:solidFill>
                  <a:prstClr val="black"/>
                </a:solidFill>
                <a:latin typeface="TrebuchetMS" charset="0"/>
              </a:rPr>
              <a:t>인터넷 스트리밍 영화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smtClean="0"/>
              <a:t>내부 반복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반복을 통한 연산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파이프</a:t>
            </a:r>
            <a:r>
              <a:rPr kumimoji="1" lang="en-US" altLang="ko-KR" sz="2400" dirty="0" smtClean="0"/>
              <a:t>-</a:t>
            </a:r>
            <a:r>
              <a:rPr kumimoji="1" lang="ko-KR" altLang="en-US" sz="2400" dirty="0" smtClean="0"/>
              <a:t>필터 기반 </a:t>
            </a:r>
            <a:r>
              <a:rPr kumimoji="1" lang="en-US" altLang="ko-KR" sz="2400" dirty="0" smtClean="0"/>
              <a:t>API</a:t>
            </a:r>
          </a:p>
          <a:p>
            <a:r>
              <a:rPr kumimoji="1" lang="ko-KR" altLang="en-US" sz="2400" dirty="0" smtClean="0"/>
              <a:t>무한 연속 흐름 데이터 구조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재사용 불가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68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4000" dirty="0" smtClean="0"/>
              <a:t>Stream API </a:t>
            </a:r>
            <a:r>
              <a:rPr kumimoji="1" lang="ko-KR" altLang="en-US" sz="4000" dirty="0" smtClean="0"/>
              <a:t>의 특정</a:t>
            </a:r>
            <a:endParaRPr kumimoji="1"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ko-KR" altLang="en-US" sz="2400" dirty="0" smtClean="0"/>
              <a:t>스트림은 데이터 보관이 아닌 데이터 처리에 집중한다</a:t>
            </a:r>
            <a:endParaRPr kumimoji="1" lang="en-US" altLang="ko-KR" sz="2400" dirty="0" smtClean="0"/>
          </a:p>
          <a:p>
            <a:r>
              <a:rPr kumimoji="1" lang="ko-KR" altLang="en-US" sz="2400" dirty="0" smtClean="0"/>
              <a:t>반복의 내재화</a:t>
            </a:r>
            <a:endParaRPr kumimoji="1" lang="en-US" altLang="ko-KR" sz="2400" dirty="0" smtClean="0"/>
          </a:p>
          <a:p>
            <a:pPr lvl="1"/>
            <a:r>
              <a:rPr kumimoji="1" lang="ko-KR" altLang="en-US" sz="2000" dirty="0" smtClean="0"/>
              <a:t>반복 구조 캡슐화</a:t>
            </a:r>
            <a:r>
              <a:rPr kumimoji="1" lang="en-US" altLang="ko-KR" sz="2000" dirty="0" smtClean="0"/>
              <a:t>(</a:t>
            </a:r>
            <a:r>
              <a:rPr kumimoji="1" lang="ko-KR" altLang="en-US" sz="2000" dirty="0" smtClean="0"/>
              <a:t>제어 흐름 추상화</a:t>
            </a:r>
            <a:r>
              <a:rPr kumimoji="1" lang="en-US" altLang="ko-KR" sz="2000" dirty="0" smtClean="0"/>
              <a:t>,</a:t>
            </a:r>
            <a:r>
              <a:rPr kumimoji="1" lang="ko-KR" altLang="en-US" sz="2000" dirty="0" smtClean="0"/>
              <a:t> 제어의 역전</a:t>
            </a:r>
            <a:r>
              <a:rPr kumimoji="1" lang="en-US" altLang="ko-KR" sz="2000" dirty="0" smtClean="0"/>
              <a:t>)</a:t>
            </a:r>
          </a:p>
          <a:p>
            <a:pPr lvl="1"/>
            <a:r>
              <a:rPr kumimoji="1" lang="ko-KR" altLang="en-US" sz="2000" dirty="0" smtClean="0"/>
              <a:t>최적화와 알고리즘 분리</a:t>
            </a:r>
            <a:endParaRPr kumimoji="1" lang="en-US" altLang="ko-KR" sz="2000" dirty="0" smtClean="0"/>
          </a:p>
          <a:p>
            <a:r>
              <a:rPr kumimoji="1" lang="ko-KR" altLang="en-US" sz="2400" dirty="0" smtClean="0"/>
              <a:t>지연 연산</a:t>
            </a:r>
            <a:endParaRPr kumimoji="1" lang="en-US" altLang="ko-KR" sz="2400" dirty="0" smtClean="0"/>
          </a:p>
          <a:p>
            <a:pPr lvl="1"/>
            <a:r>
              <a:rPr kumimoji="1" lang="ko-KR" altLang="en-US" sz="2000" dirty="0" smtClean="0"/>
              <a:t>스트림을 반환하는 필터</a:t>
            </a:r>
            <a:r>
              <a:rPr kumimoji="1" lang="en-US" altLang="ko-KR" sz="2000" dirty="0" smtClean="0"/>
              <a:t>-</a:t>
            </a:r>
            <a:r>
              <a:rPr kumimoji="1" lang="ko-KR" altLang="en-US" sz="2000" dirty="0" smtClean="0"/>
              <a:t>맵 </a:t>
            </a:r>
            <a:r>
              <a:rPr kumimoji="1" lang="en-US" altLang="ko-KR" sz="2000" dirty="0" smtClean="0"/>
              <a:t>API</a:t>
            </a:r>
            <a:r>
              <a:rPr kumimoji="1" lang="ko-KR" altLang="en-US" sz="2000" dirty="0" smtClean="0"/>
              <a:t>는 기본적으로 지연 연산</a:t>
            </a:r>
            <a:endParaRPr kumimoji="1" lang="en-US" altLang="ko-KR" sz="2000" dirty="0" smtClean="0"/>
          </a:p>
          <a:p>
            <a:pPr lvl="1"/>
            <a:r>
              <a:rPr kumimoji="1" lang="ko-KR" altLang="en-US" sz="2000" dirty="0" smtClean="0"/>
              <a:t>지연 연산을 통해 성능 최적화</a:t>
            </a:r>
            <a:r>
              <a:rPr kumimoji="1" lang="en-US" altLang="ko-KR" sz="2000" dirty="0" smtClean="0"/>
              <a:t>(</a:t>
            </a:r>
            <a:r>
              <a:rPr kumimoji="1" lang="ko-KR" altLang="en-US" sz="2000" dirty="0" smtClean="0"/>
              <a:t>무상태 중개 연산 및 반복 작업 최소화</a:t>
            </a:r>
            <a:r>
              <a:rPr kumimoji="1" lang="en-US" altLang="ko-KR" sz="2000" dirty="0" smtClean="0"/>
              <a:t>)</a:t>
            </a:r>
          </a:p>
          <a:p>
            <a:r>
              <a:rPr kumimoji="1" lang="ko-KR" altLang="en-US" sz="2400" dirty="0" smtClean="0"/>
              <a:t>병렬 처리</a:t>
            </a:r>
            <a:endParaRPr kumimoji="1" lang="en-US" altLang="ko-KR" sz="2400" dirty="0" smtClean="0"/>
          </a:p>
          <a:p>
            <a:pPr lvl="1"/>
            <a:r>
              <a:rPr kumimoji="1" lang="ko-KR" altLang="en-US" sz="2000" dirty="0" smtClean="0"/>
              <a:t>동일한 코드로 순차 또는 병렬 연산을 쉽게 처리</a:t>
            </a:r>
            <a:endParaRPr kumimoji="1" lang="en-US" altLang="ko-KR" sz="2000" dirty="0" smtClean="0"/>
          </a:p>
          <a:p>
            <a:pPr lvl="1"/>
            <a:r>
              <a:rPr kumimoji="1" lang="ko-KR" altLang="en-US" sz="2000" dirty="0" smtClean="0"/>
              <a:t>스레드에 안전하지 않은 컬렉션도 병렬처리 지원</a:t>
            </a:r>
            <a:endParaRPr kumimoji="1" lang="en-US" altLang="ko-KR" sz="2000" dirty="0" smtClean="0"/>
          </a:p>
          <a:p>
            <a:pPr lvl="1"/>
            <a:r>
              <a:rPr kumimoji="1" lang="ko-KR" altLang="en-US" sz="2000" dirty="0" smtClean="0"/>
              <a:t>단</a:t>
            </a:r>
            <a:r>
              <a:rPr kumimoji="1" lang="en-US" altLang="ko-KR" sz="2000" dirty="0" smtClean="0"/>
              <a:t>,</a:t>
            </a:r>
            <a:r>
              <a:rPr kumimoji="1" lang="ko-KR" altLang="en-US" sz="2000" dirty="0" smtClean="0"/>
              <a:t> 스트림 연산 중 데이터 원본을 변경하면 안된다</a:t>
            </a:r>
            <a:r>
              <a:rPr kumimoji="1" lang="en-US" altLang="ko-KR" sz="2000" dirty="0" smtClean="0"/>
              <a:t>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015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Stream </a:t>
            </a:r>
            <a:r>
              <a:rPr kumimoji="1" lang="ko-KR" altLang="en-US" dirty="0" smtClean="0"/>
              <a:t>사용 흐름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41715" y="1910753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List&lt;String&gt; </a:t>
            </a:r>
            <a:r>
              <a:rPr lang="en-US" altLang="ko-KR" sz="1400" dirty="0" err="1">
                <a:solidFill>
                  <a:srgbClr val="6A3E3E"/>
                </a:solidFill>
                <a:latin typeface="Monaco" charset="0"/>
              </a:rPr>
              <a:t>lowCaloricDishesName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 =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400" dirty="0" err="1" smtClean="0">
                <a:solidFill>
                  <a:srgbClr val="6A3E3E"/>
                </a:solidFill>
                <a:latin typeface="Monaco" charset="0"/>
              </a:rPr>
              <a:t>dishes</a:t>
            </a:r>
            <a:r>
              <a:rPr lang="en-US" altLang="ko-KR" sz="1400" dirty="0" err="1" smtClean="0">
                <a:solidFill>
                  <a:srgbClr val="000000"/>
                </a:solidFill>
                <a:latin typeface="Monaco" charset="0"/>
              </a:rPr>
              <a:t>.stream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r>
              <a:rPr lang="mr-IN" altLang="ko-KR" sz="1400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altLang="ko-KR" sz="14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altLang="ko-KR" sz="1400" dirty="0" err="1">
                <a:solidFill>
                  <a:srgbClr val="000000"/>
                </a:solidFill>
                <a:latin typeface="Monaco" charset="0"/>
              </a:rPr>
              <a:t>filter</a:t>
            </a:r>
            <a:r>
              <a:rPr lang="mr-IN" altLang="ko-KR" sz="1400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altLang="ko-KR" sz="1400" dirty="0" err="1">
                <a:solidFill>
                  <a:srgbClr val="6A3E3E"/>
                </a:solidFill>
                <a:latin typeface="Monaco" charset="0"/>
              </a:rPr>
              <a:t>d</a:t>
            </a:r>
            <a:r>
              <a:rPr lang="mr-IN" altLang="ko-KR" sz="1400" dirty="0">
                <a:solidFill>
                  <a:srgbClr val="000000"/>
                </a:solidFill>
                <a:latin typeface="Monaco" charset="0"/>
              </a:rPr>
              <a:t> -&gt; </a:t>
            </a:r>
            <a:r>
              <a:rPr lang="mr-IN" altLang="ko-KR" sz="1400" dirty="0" err="1">
                <a:solidFill>
                  <a:srgbClr val="6A3E3E"/>
                </a:solidFill>
                <a:latin typeface="Monaco" charset="0"/>
              </a:rPr>
              <a:t>d</a:t>
            </a:r>
            <a:r>
              <a:rPr lang="mr-IN" altLang="ko-KR" sz="1400" dirty="0" err="1">
                <a:solidFill>
                  <a:srgbClr val="000000"/>
                </a:solidFill>
                <a:latin typeface="Monaco" charset="0"/>
              </a:rPr>
              <a:t>.getCalories</a:t>
            </a:r>
            <a:r>
              <a:rPr lang="mr-IN" altLang="ko-KR" sz="1400" dirty="0">
                <a:solidFill>
                  <a:srgbClr val="000000"/>
                </a:solidFill>
                <a:latin typeface="Monaco" charset="0"/>
              </a:rPr>
              <a:t>() &lt; 400)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sorted(</a:t>
            </a:r>
            <a:r>
              <a:rPr lang="en-US" altLang="ko-KR" sz="1400" dirty="0" err="1">
                <a:solidFill>
                  <a:srgbClr val="000000"/>
                </a:solidFill>
                <a:latin typeface="Monaco" charset="0"/>
              </a:rPr>
              <a:t>Comparator.</a:t>
            </a:r>
            <a:r>
              <a:rPr lang="en-US" altLang="ko-KR" sz="1400" i="1" dirty="0" err="1">
                <a:solidFill>
                  <a:srgbClr val="000000"/>
                </a:solidFill>
                <a:latin typeface="Monaco" charset="0"/>
              </a:rPr>
              <a:t>comparing</a:t>
            </a:r>
            <a:r>
              <a:rPr lang="en-US" altLang="ko-KR" sz="1400" i="1" dirty="0">
                <a:solidFill>
                  <a:srgbClr val="000000"/>
                </a:solidFill>
                <a:latin typeface="Monaco" charset="0"/>
              </a:rPr>
              <a:t>(Dish::</a:t>
            </a:r>
            <a:r>
              <a:rPr lang="en-US" altLang="ko-KR" sz="1400" i="1" dirty="0" err="1">
                <a:solidFill>
                  <a:srgbClr val="000000"/>
                </a:solidFill>
                <a:latin typeface="Monaco" charset="0"/>
              </a:rPr>
              <a:t>getCalories</a:t>
            </a:r>
            <a:r>
              <a:rPr lang="en-US" altLang="ko-KR" sz="1400" i="1" dirty="0">
                <a:solidFill>
                  <a:srgbClr val="000000"/>
                </a:solidFill>
                <a:latin typeface="Monaco" charset="0"/>
              </a:rPr>
              <a:t>))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map(Dish::</a:t>
            </a:r>
            <a:r>
              <a:rPr lang="en-US" altLang="ko-KR" sz="1400" dirty="0" err="1">
                <a:solidFill>
                  <a:srgbClr val="000000"/>
                </a:solidFill>
                <a:latin typeface="Monaco" charset="0"/>
              </a:rPr>
              <a:t>getName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altLang="ko-KR" sz="1400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Monaco" charset="0"/>
              </a:rPr>
              <a:t>collect(</a:t>
            </a:r>
            <a:r>
              <a:rPr lang="en-US" altLang="ko-KR" sz="1400" dirty="0" err="1">
                <a:solidFill>
                  <a:srgbClr val="000000"/>
                </a:solidFill>
                <a:latin typeface="Monaco" charset="0"/>
              </a:rPr>
              <a:t>Collectors.</a:t>
            </a:r>
            <a:r>
              <a:rPr lang="en-US" altLang="ko-KR" sz="1400" i="1" dirty="0" err="1">
                <a:solidFill>
                  <a:srgbClr val="000000"/>
                </a:solidFill>
                <a:latin typeface="Monaco" charset="0"/>
              </a:rPr>
              <a:t>toList</a:t>
            </a:r>
            <a:r>
              <a:rPr lang="en-US" altLang="ko-KR" sz="1400" i="1" dirty="0">
                <a:solidFill>
                  <a:srgbClr val="000000"/>
                </a:solidFill>
                <a:latin typeface="Monaco" charset="0"/>
              </a:rPr>
              <a:t>());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467359" y="4528457"/>
            <a:ext cx="1088571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filter</a:t>
            </a:r>
            <a:endParaRPr kumimoji="1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50589" y="4528457"/>
            <a:ext cx="1088571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sorted</a:t>
            </a:r>
            <a:endParaRPr kumimoji="1"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33819" y="4528457"/>
            <a:ext cx="1088571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map</a:t>
            </a:r>
            <a:endParaRPr kumimoji="1"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117050" y="4528457"/>
            <a:ext cx="1088571" cy="4680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mtClean="0"/>
              <a:t>collect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5555930" y="4784272"/>
            <a:ext cx="794659" cy="0"/>
          </a:xfrm>
          <a:prstGeom prst="straightConnector1">
            <a:avLst/>
          </a:prstGeom>
          <a:ln w="603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439160" y="4784272"/>
            <a:ext cx="794659" cy="0"/>
          </a:xfrm>
          <a:prstGeom prst="straightConnector1">
            <a:avLst/>
          </a:prstGeom>
          <a:ln w="603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322390" y="4784272"/>
            <a:ext cx="794660" cy="0"/>
          </a:xfrm>
          <a:prstGeom prst="straightConnector1">
            <a:avLst/>
          </a:prstGeom>
          <a:ln w="603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432" y="4577834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dishes</a:t>
            </a:r>
            <a:endParaRPr kumimoji="1" lang="ko-KR" altLang="en-US" dirty="0"/>
          </a:p>
        </p:txBody>
      </p:sp>
      <p:cxnSp>
        <p:nvCxnSpPr>
          <p:cNvPr id="18" name="직선 화살표 연결선 17"/>
          <p:cNvCxnSpPr>
            <a:stCxn id="24" idx="3"/>
            <a:endCxn id="5" idx="1"/>
          </p:cNvCxnSpPr>
          <p:nvPr/>
        </p:nvCxnSpPr>
        <p:spPr>
          <a:xfrm>
            <a:off x="3672699" y="4762500"/>
            <a:ext cx="794660" cy="0"/>
          </a:xfrm>
          <a:prstGeom prst="straightConnector1">
            <a:avLst/>
          </a:prstGeom>
          <a:ln w="603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584128" y="4528457"/>
            <a:ext cx="1088571" cy="468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stream</a:t>
            </a:r>
            <a:endParaRPr kumimoji="1" lang="ko-KR" altLang="en-US" dirty="0"/>
          </a:p>
        </p:txBody>
      </p:sp>
      <p:cxnSp>
        <p:nvCxnSpPr>
          <p:cNvPr id="27" name="직선 화살표 연결선 26"/>
          <p:cNvCxnSpPr>
            <a:stCxn id="17" idx="3"/>
            <a:endCxn id="24" idx="1"/>
          </p:cNvCxnSpPr>
          <p:nvPr/>
        </p:nvCxnSpPr>
        <p:spPr>
          <a:xfrm>
            <a:off x="1669033" y="4762500"/>
            <a:ext cx="915095" cy="0"/>
          </a:xfrm>
          <a:prstGeom prst="straightConnector1">
            <a:avLst/>
          </a:prstGeom>
          <a:ln w="603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300748" y="3790334"/>
            <a:ext cx="1592826" cy="151908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dirty="0" smtClean="0">
                <a:ln>
                  <a:solidFill>
                    <a:sysClr val="windowText" lastClr="000000"/>
                  </a:solidFill>
                </a:ln>
              </a:rPr>
              <a:t>Stream </a:t>
            </a:r>
            <a:r>
              <a:rPr kumimoji="1" lang="ko-KR" altLang="en-US" dirty="0" smtClean="0">
                <a:ln>
                  <a:solidFill>
                    <a:sysClr val="windowText" lastClr="000000"/>
                  </a:solidFill>
                </a:ln>
              </a:rPr>
              <a:t>생성</a:t>
            </a:r>
            <a:endParaRPr kumimoji="1"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215232" y="3790333"/>
            <a:ext cx="5385968" cy="151908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>
                <a:ln>
                  <a:solidFill>
                    <a:sysClr val="windowText" lastClr="000000"/>
                  </a:solidFill>
                </a:ln>
              </a:rPr>
              <a:t>중개 연산</a:t>
            </a:r>
            <a:endParaRPr kumimoji="1"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733935" y="3790332"/>
            <a:ext cx="1725562" cy="151908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dirty="0" smtClean="0">
                <a:ln>
                  <a:solidFill>
                    <a:sysClr val="windowText" lastClr="000000"/>
                  </a:solidFill>
                </a:ln>
              </a:rPr>
              <a:t>최종 연산</a:t>
            </a:r>
            <a:endParaRPr kumimoji="1"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598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-36318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Stream </a:t>
            </a:r>
            <a:r>
              <a:rPr kumimoji="1" lang="ko-KR" altLang="en-US" dirty="0" smtClean="0"/>
              <a:t>생성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9727"/>
            <a:ext cx="10515600" cy="5163013"/>
          </a:xfrm>
        </p:spPr>
        <p:txBody>
          <a:bodyPr>
            <a:normAutofit fontScale="62500" lnSpcReduction="20000"/>
          </a:bodyPr>
          <a:lstStyle/>
          <a:p>
            <a:r>
              <a:rPr kumimoji="1" lang="ko-KR" altLang="en-US" dirty="0" smtClean="0"/>
              <a:t>값으로 스트림 만들기</a:t>
            </a: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Stream&lt;String&gt; stream = </a:t>
            </a:r>
            <a:r>
              <a:rPr kumimoji="1" lang="en-US" altLang="ko-KR" dirty="0" err="1" smtClean="0"/>
              <a:t>Stream.of</a:t>
            </a:r>
            <a:r>
              <a:rPr kumimoji="1" lang="en-US" altLang="ko-KR" dirty="0" smtClean="0"/>
              <a:t>(“AA”, “BB”, “CC”, “DD”);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배열로 스트림 만들기</a:t>
            </a: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[] numbers =  {2, 3, 4, 6, 7, 10, 21}</a:t>
            </a:r>
          </a:p>
          <a:p>
            <a:pPr marL="457200" lvl="1" indent="0">
              <a:buNone/>
            </a:pPr>
            <a:r>
              <a:rPr kumimoji="1" lang="en-US" altLang="ko-KR" dirty="0" err="1" smtClean="0"/>
              <a:t>int</a:t>
            </a:r>
            <a:r>
              <a:rPr kumimoji="1" lang="en-US" altLang="ko-KR" dirty="0" smtClean="0"/>
              <a:t> sum = </a:t>
            </a:r>
            <a:r>
              <a:rPr kumimoji="1" lang="en-US" altLang="ko-KR" dirty="0" err="1" smtClean="0"/>
              <a:t>Arrays.stream</a:t>
            </a:r>
            <a:r>
              <a:rPr kumimoji="1" lang="en-US" altLang="ko-KR" dirty="0" smtClean="0"/>
              <a:t>(numbers)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파일로 스트림 만들기</a:t>
            </a:r>
            <a:endParaRPr kumimoji="1" lang="en-US" altLang="ko-KR" dirty="0" smtClean="0"/>
          </a:p>
          <a:p>
            <a:pPr marL="457200" lvl="1" indent="0">
              <a:buNone/>
            </a:pPr>
            <a:r>
              <a:rPr kumimoji="1" lang="en-US" altLang="ko-KR" dirty="0" smtClean="0"/>
              <a:t>Stream&lt;String&gt; lines = </a:t>
            </a:r>
            <a:r>
              <a:rPr kumimoji="1" lang="en-US" altLang="ko-KR" dirty="0" err="1" smtClean="0"/>
              <a:t>Files.lines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Paths.get</a:t>
            </a:r>
            <a:r>
              <a:rPr kumimoji="1" lang="en-US" altLang="ko-KR" dirty="0" smtClean="0"/>
              <a:t>(“</a:t>
            </a:r>
            <a:r>
              <a:rPr kumimoji="1" lang="en-US" altLang="ko-KR" dirty="0" err="1" smtClean="0"/>
              <a:t>data.txt</a:t>
            </a:r>
            <a:r>
              <a:rPr kumimoji="1" lang="en-US" altLang="ko-KR" dirty="0" smtClean="0"/>
              <a:t>”), </a:t>
            </a:r>
            <a:r>
              <a:rPr kumimoji="1" lang="en-US" altLang="ko-KR" dirty="0" err="1" smtClean="0"/>
              <a:t>Charset.defaultCharset</a:t>
            </a:r>
            <a:r>
              <a:rPr kumimoji="1" lang="en-US" altLang="ko-KR" dirty="0" smtClean="0"/>
              <a:t>()){</a:t>
            </a:r>
            <a:br>
              <a:rPr kumimoji="1" lang="en-US" altLang="ko-KR" dirty="0" smtClean="0"/>
            </a:b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uniqueWords</a:t>
            </a:r>
            <a:r>
              <a:rPr kumimoji="1" lang="en-US" altLang="ko-KR" dirty="0" smtClean="0"/>
              <a:t>. = </a:t>
            </a:r>
            <a:r>
              <a:rPr kumimoji="1" lang="en-US" altLang="ko-KR" dirty="0" err="1" smtClean="0"/>
              <a:t>lines.flatMap</a:t>
            </a:r>
            <a:r>
              <a:rPr kumimoji="1" lang="en-US" altLang="ko-KR" dirty="0" smtClean="0"/>
              <a:t>(line -&gt; </a:t>
            </a:r>
            <a:r>
              <a:rPr kumimoji="1" lang="en-US" altLang="ko-KR" dirty="0" err="1" smtClean="0"/>
              <a:t>Arrays.stream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line.split</a:t>
            </a:r>
            <a:r>
              <a:rPr kumimoji="1" lang="en-US" altLang="ko-KR" dirty="0" smtClean="0"/>
              <a:t>(“ “)))</a:t>
            </a:r>
            <a:br>
              <a:rPr kumimoji="1" lang="en-US" altLang="ko-KR" dirty="0" smtClean="0"/>
            </a:br>
            <a:r>
              <a:rPr kumimoji="1" lang="en-US" altLang="ko-KR" dirty="0" smtClean="0"/>
              <a:t>		            .distinct()</a:t>
            </a:r>
            <a:br>
              <a:rPr kumimoji="1" lang="en-US" altLang="ko-KR" dirty="0" smtClean="0"/>
            </a:br>
            <a:r>
              <a:rPr kumimoji="1" lang="en-US" altLang="ko-KR" dirty="0" smtClean="0"/>
              <a:t>   		            .count()</a:t>
            </a:r>
            <a:br>
              <a:rPr kumimoji="1" lang="en-US" altLang="ko-KR" dirty="0" smtClean="0"/>
            </a:br>
            <a:r>
              <a:rPr kumimoji="1" lang="en-US" altLang="ko-KR" dirty="0" smtClean="0"/>
              <a:t>}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함수로 무한 스트림 만들기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 err="1" smtClean="0"/>
              <a:t>Stream.iterator</a:t>
            </a:r>
            <a:r>
              <a:rPr kumimoji="1" lang="en-US" altLang="ko-KR" dirty="0" smtClean="0"/>
              <a:t>(0, n -&gt; n+2)</a:t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Stream.generator</a:t>
            </a:r>
            <a:r>
              <a:rPr kumimoji="1" lang="en-US" altLang="ko-KR" dirty="0" smtClean="0"/>
              <a:t>(Math::random)</a:t>
            </a:r>
          </a:p>
          <a:p>
            <a:endParaRPr kumimoji="1" lang="en-US" altLang="ko-KR" dirty="0" smtClean="0"/>
          </a:p>
          <a:p>
            <a:r>
              <a:rPr kumimoji="1" lang="ko-KR" altLang="en-US" dirty="0" smtClean="0"/>
              <a:t>범위로 스트림 만들기</a:t>
            </a:r>
            <a:r>
              <a:rPr kumimoji="1" lang="en-US" altLang="ko-KR" dirty="0" smtClean="0"/>
              <a:t/>
            </a:r>
            <a:br>
              <a:rPr kumimoji="1" lang="en-US" altLang="ko-KR" dirty="0" smtClean="0"/>
            </a:br>
            <a:r>
              <a:rPr kumimoji="1" lang="en-US" altLang="ko-KR" dirty="0" err="1" smtClean="0"/>
              <a:t>LongStream</a:t>
            </a:r>
            <a:r>
              <a:rPr kumimoji="1" lang="en-US" altLang="ko-KR" dirty="0" smtClean="0"/>
              <a:t> stream = </a:t>
            </a:r>
            <a:r>
              <a:rPr kumimoji="1" lang="en-US" altLang="ko-KR" dirty="0" err="1" smtClean="0"/>
              <a:t>LongStream.rangeClosed</a:t>
            </a:r>
            <a:r>
              <a:rPr kumimoji="1" lang="en-US" altLang="ko-KR" dirty="0" smtClean="0"/>
              <a:t>(1, 10)</a:t>
            </a:r>
          </a:p>
        </p:txBody>
      </p:sp>
    </p:spTree>
    <p:extLst>
      <p:ext uri="{BB962C8B-B14F-4D97-AF65-F5344CB8AC3E}">
        <p14:creationId xmlns:p14="http://schemas.microsoft.com/office/powerpoint/2010/main" val="182287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Stream </a:t>
            </a:r>
            <a:r>
              <a:rPr kumimoji="1" lang="ko-KR" altLang="en-US" dirty="0" smtClean="0"/>
              <a:t>중개 연산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smtClean="0"/>
              <a:t>필터링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filter()</a:t>
            </a:r>
          </a:p>
          <a:p>
            <a:r>
              <a:rPr kumimoji="1" lang="ko-KR" altLang="en-US" dirty="0" smtClean="0"/>
              <a:t>변환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map()</a:t>
            </a:r>
          </a:p>
          <a:p>
            <a:r>
              <a:rPr kumimoji="1" lang="en-US" altLang="ko-KR" dirty="0" smtClean="0"/>
              <a:t>distinct</a:t>
            </a:r>
          </a:p>
          <a:p>
            <a:r>
              <a:rPr kumimoji="1" lang="en-US" altLang="ko-KR" dirty="0" smtClean="0"/>
              <a:t>limit</a:t>
            </a:r>
          </a:p>
          <a:p>
            <a:r>
              <a:rPr kumimoji="1" lang="en-US" altLang="ko-KR" dirty="0" err="1" smtClean="0"/>
              <a:t>flatMap</a:t>
            </a:r>
            <a:endParaRPr kumimoji="1" lang="en-US" altLang="ko-KR" dirty="0" smtClean="0"/>
          </a:p>
          <a:p>
            <a:r>
              <a:rPr kumimoji="1" lang="en-US" altLang="ko-KR" dirty="0" smtClean="0"/>
              <a:t>sorted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263482" y="1690687"/>
            <a:ext cx="6252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contacts.stream</a:t>
            </a:r>
            <a:r>
              <a:rPr lang="en-US" altLang="ko-KR" dirty="0"/>
              <a:t>()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r>
              <a:rPr lang="en-US" altLang="ko-KR" b="1" dirty="0">
                <a:solidFill>
                  <a:srgbClr val="FF0000"/>
                </a:solidFill>
              </a:rPr>
              <a:t>filter(c -&gt; "</a:t>
            </a:r>
            <a:r>
              <a:rPr lang="en-US" altLang="ko-KR" b="1" dirty="0" err="1">
                <a:solidFill>
                  <a:srgbClr val="FF0000"/>
                </a:solidFill>
              </a:rPr>
              <a:t>Florida".equals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c.getState</a:t>
            </a:r>
            <a:r>
              <a:rPr lang="en-US" altLang="ko-KR" b="1" dirty="0">
                <a:solidFill>
                  <a:srgbClr val="FF0000"/>
                </a:solidFill>
              </a:rPr>
              <a:t>()))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	.</a:t>
            </a:r>
            <a:r>
              <a:rPr lang="en-US" altLang="ko-KR" b="1" dirty="0">
                <a:solidFill>
                  <a:srgbClr val="FF0000"/>
                </a:solidFill>
              </a:rPr>
              <a:t>filter(c -&gt; </a:t>
            </a:r>
            <a:r>
              <a:rPr lang="en-US" altLang="ko-KR" b="1" dirty="0" err="1">
                <a:solidFill>
                  <a:srgbClr val="FF0000"/>
                </a:solidFill>
              </a:rPr>
              <a:t>Gender.Male</a:t>
            </a:r>
            <a:r>
              <a:rPr lang="en-US" altLang="ko-KR" b="1" dirty="0">
                <a:solidFill>
                  <a:srgbClr val="FF0000"/>
                </a:solidFill>
              </a:rPr>
              <a:t> == </a:t>
            </a:r>
            <a:r>
              <a:rPr lang="en-US" altLang="ko-KR" b="1" dirty="0" err="1">
                <a:solidFill>
                  <a:srgbClr val="FF0000"/>
                </a:solidFill>
              </a:rPr>
              <a:t>c.getGender</a:t>
            </a:r>
            <a:r>
              <a:rPr lang="en-US" altLang="ko-KR" b="1" dirty="0">
                <a:solidFill>
                  <a:srgbClr val="FF0000"/>
                </a:solidFill>
              </a:rPr>
              <a:t>())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	.</a:t>
            </a:r>
            <a:r>
              <a:rPr lang="en-US" altLang="ko-KR" dirty="0" err="1"/>
              <a:t>mapToInt</a:t>
            </a:r>
            <a:r>
              <a:rPr lang="en-US" altLang="ko-KR" dirty="0"/>
              <a:t>(c -&gt; </a:t>
            </a:r>
            <a:r>
              <a:rPr lang="en-US" altLang="ko-KR" dirty="0" err="1"/>
              <a:t>c.getAge</a:t>
            </a:r>
            <a:r>
              <a:rPr lang="en-US" altLang="ko-KR" dirty="0"/>
              <a:t>());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263482" y="3359410"/>
            <a:ext cx="756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List&lt;String&gt; words = </a:t>
            </a:r>
            <a:r>
              <a:rPr lang="en-US" altLang="ko-KR" dirty="0" err="1"/>
              <a:t>Arrays.asList</a:t>
            </a:r>
            <a:r>
              <a:rPr lang="en-US" altLang="ko-KR" dirty="0"/>
              <a:t>("Oracle", "Java", "Magazine"); </a:t>
            </a:r>
            <a:br>
              <a:rPr lang="en-US" altLang="ko-KR" dirty="0"/>
            </a:br>
            <a:r>
              <a:rPr lang="en-US" altLang="ko-KR" dirty="0"/>
              <a:t>List&lt;Integer&gt; </a:t>
            </a:r>
            <a:r>
              <a:rPr lang="en-US" altLang="ko-KR" dirty="0" err="1"/>
              <a:t>wordLengths</a:t>
            </a:r>
            <a:r>
              <a:rPr lang="en-US" altLang="ko-KR" dirty="0"/>
              <a:t> = </a:t>
            </a:r>
            <a:r>
              <a:rPr lang="en-US" altLang="ko-KR" dirty="0" err="1"/>
              <a:t>words.stream</a:t>
            </a:r>
            <a:r>
              <a:rPr lang="en-US" altLang="ko-KR" dirty="0"/>
              <a:t>() </a:t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b="1" dirty="0">
                <a:solidFill>
                  <a:srgbClr val="FF0000"/>
                </a:solidFill>
              </a:rPr>
              <a:t>.map(String::length)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dirty="0" smtClean="0"/>
              <a:t>				.</a:t>
            </a:r>
            <a:r>
              <a:rPr lang="en-US" altLang="ko-KR" dirty="0"/>
              <a:t>collect(</a:t>
            </a:r>
            <a:r>
              <a:rPr lang="en-US" altLang="ko-KR" dirty="0" err="1"/>
              <a:t>toList</a:t>
            </a:r>
            <a:r>
              <a:rPr lang="en-US" altLang="ko-KR" dirty="0"/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21227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최종 연산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2000" dirty="0" smtClean="0"/>
              <a:t>검색</a:t>
            </a:r>
            <a:endParaRPr kumimoji="1" lang="en-US" altLang="ko-KR" sz="2000" dirty="0" smtClean="0"/>
          </a:p>
          <a:p>
            <a:pPr lvl="1"/>
            <a:r>
              <a:rPr kumimoji="1" lang="en-US" altLang="ko-KR" sz="1800" dirty="0" err="1" smtClean="0"/>
              <a:t>findFirst</a:t>
            </a:r>
            <a:r>
              <a:rPr kumimoji="1" lang="en-US" altLang="ko-KR" sz="1800" dirty="0" smtClean="0"/>
              <a:t>(), </a:t>
            </a:r>
            <a:r>
              <a:rPr kumimoji="1" lang="en-US" altLang="ko-KR" sz="1800" dirty="0" err="1" smtClean="0"/>
              <a:t>findAny</a:t>
            </a:r>
            <a:r>
              <a:rPr kumimoji="1" lang="en-US" altLang="ko-KR" sz="1800" dirty="0" smtClean="0"/>
              <a:t>()</a:t>
            </a:r>
          </a:p>
          <a:p>
            <a:r>
              <a:rPr kumimoji="1" lang="ko-KR" altLang="en-US" sz="2000" dirty="0" smtClean="0"/>
              <a:t>매칭</a:t>
            </a:r>
            <a:r>
              <a:rPr kumimoji="1" lang="en-US" altLang="ko-KR" sz="2000" dirty="0" smtClean="0"/>
              <a:t>	</a:t>
            </a:r>
          </a:p>
          <a:p>
            <a:pPr lvl="1"/>
            <a:r>
              <a:rPr kumimoji="1" lang="en-US" altLang="ko-KR" sz="1800" dirty="0" err="1" smtClean="0"/>
              <a:t>allMatch</a:t>
            </a:r>
            <a:r>
              <a:rPr kumimoji="1" lang="en-US" altLang="ko-KR" sz="1800" dirty="0" smtClean="0"/>
              <a:t>(), </a:t>
            </a:r>
            <a:r>
              <a:rPr kumimoji="1" lang="en-US" altLang="ko-KR" sz="1800" dirty="0" err="1" smtClean="0"/>
              <a:t>noneMatch</a:t>
            </a:r>
            <a:r>
              <a:rPr kumimoji="1" lang="en-US" altLang="ko-KR" sz="1800" dirty="0" smtClean="0"/>
              <a:t>()</a:t>
            </a:r>
          </a:p>
          <a:p>
            <a:r>
              <a:rPr kumimoji="1" lang="ko-KR" altLang="en-US" sz="2000" dirty="0" smtClean="0"/>
              <a:t>리듀싱</a:t>
            </a:r>
            <a:endParaRPr kumimoji="1" lang="en-US" altLang="ko-KR" sz="2000" dirty="0"/>
          </a:p>
          <a:p>
            <a:pPr lvl="1"/>
            <a:r>
              <a:rPr kumimoji="1" lang="en-US" altLang="ko-KR" sz="1800" dirty="0" smtClean="0"/>
              <a:t>reduce()</a:t>
            </a:r>
          </a:p>
          <a:p>
            <a:r>
              <a:rPr kumimoji="1" lang="ko-KR" altLang="en-US" sz="2000" dirty="0" smtClean="0"/>
              <a:t>소비</a:t>
            </a:r>
            <a:endParaRPr kumimoji="1" lang="en-US" altLang="ko-KR" sz="2000" dirty="0" smtClean="0"/>
          </a:p>
          <a:p>
            <a:pPr lvl="1"/>
            <a:r>
              <a:rPr kumimoji="1" lang="en-US" altLang="ko-KR" sz="1800" dirty="0" err="1" smtClean="0"/>
              <a:t>forEach</a:t>
            </a:r>
            <a:endParaRPr kumimoji="1" lang="en-US" altLang="ko-KR" sz="1800" dirty="0" smtClean="0"/>
          </a:p>
          <a:p>
            <a:r>
              <a:rPr kumimoji="1" lang="en-US" altLang="ko-KR" sz="2000" dirty="0" smtClean="0"/>
              <a:t>Collector</a:t>
            </a:r>
          </a:p>
          <a:p>
            <a:pPr lvl="1"/>
            <a:r>
              <a:rPr kumimoji="1" lang="en-US" altLang="ko-KR" sz="1800" dirty="0" smtClean="0"/>
              <a:t>collect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97190" y="1123363"/>
            <a:ext cx="64565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expensive = </a:t>
            </a:r>
            <a:r>
              <a:rPr lang="en-US" altLang="ko-KR" sz="1600" dirty="0" err="1"/>
              <a:t>transactions.stream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allMatch</a:t>
            </a:r>
            <a:r>
              <a:rPr lang="en-US" altLang="ko-KR" sz="1600" b="1" dirty="0">
                <a:solidFill>
                  <a:srgbClr val="FF0000"/>
                </a:solidFill>
              </a:rPr>
              <a:t>(t -&gt; </a:t>
            </a:r>
            <a:r>
              <a:rPr lang="en-US" altLang="ko-KR" sz="1600" b="1" dirty="0" err="1">
                <a:solidFill>
                  <a:srgbClr val="FF0000"/>
                </a:solidFill>
              </a:rPr>
              <a:t>t.getValue</a:t>
            </a:r>
            <a:r>
              <a:rPr lang="en-US" altLang="ko-KR" sz="1600" b="1" dirty="0">
                <a:solidFill>
                  <a:srgbClr val="FF0000"/>
                </a:solidFill>
              </a:rPr>
              <a:t>() &gt; 100);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</a:rPr>
            </a:b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Optional&lt;Transaction&gt; = </a:t>
            </a:r>
            <a:r>
              <a:rPr lang="en-US" altLang="ko-KR" sz="1600" dirty="0" err="1"/>
              <a:t>transactions.stream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.</a:t>
            </a:r>
            <a:r>
              <a:rPr lang="en-US" altLang="ko-KR" sz="1600" dirty="0"/>
              <a:t>filter(t -&gt; </a:t>
            </a:r>
            <a:r>
              <a:rPr lang="en-US" altLang="ko-KR" sz="1600" dirty="0" err="1"/>
              <a:t>t.getType</a:t>
            </a:r>
            <a:r>
              <a:rPr lang="en-US" altLang="ko-KR" sz="1600" dirty="0"/>
              <a:t>() == </a:t>
            </a:r>
            <a:r>
              <a:rPr lang="en-US" altLang="ko-KR" sz="1600" dirty="0" err="1"/>
              <a:t>Transaction.GROCERY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findAny</a:t>
            </a:r>
            <a:r>
              <a:rPr lang="en-US" altLang="ko-KR" sz="1600" b="1" dirty="0">
                <a:solidFill>
                  <a:srgbClr val="FF0000"/>
                </a:solidFill>
              </a:rPr>
              <a:t>();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/>
          </a:p>
          <a:p>
            <a:r>
              <a:rPr lang="en-US" altLang="ko-KR" sz="1600" dirty="0" err="1" smtClean="0"/>
              <a:t>transactions.stream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.</a:t>
            </a:r>
            <a:r>
              <a:rPr lang="en-US" altLang="ko-KR" sz="1600" dirty="0"/>
              <a:t>filter(t -&gt; </a:t>
            </a:r>
            <a:r>
              <a:rPr lang="en-US" altLang="ko-KR" sz="1600" dirty="0" err="1"/>
              <a:t>t.getType</a:t>
            </a:r>
            <a:r>
              <a:rPr lang="en-US" altLang="ko-KR" sz="1600" dirty="0"/>
              <a:t>() == </a:t>
            </a:r>
            <a:r>
              <a:rPr lang="en-US" altLang="ko-KR" sz="1600" dirty="0" err="1"/>
              <a:t>Transaction.GROCERY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r>
              <a:rPr lang="en-US" altLang="ko-KR" sz="1600" b="1" dirty="0" err="1">
                <a:solidFill>
                  <a:srgbClr val="FF0000"/>
                </a:solidFill>
              </a:rPr>
              <a:t>findAny</a:t>
            </a:r>
            <a:r>
              <a:rPr lang="en-US" altLang="ko-KR" sz="1600" b="1" dirty="0">
                <a:solidFill>
                  <a:srgbClr val="FF0000"/>
                </a:solidFill>
              </a:rPr>
              <a:t>()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97190" y="394519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/>
              <a:t>int</a:t>
            </a:r>
            <a:r>
              <a:rPr lang="en-US" altLang="ko-KR" sz="1600" dirty="0"/>
              <a:t> sum = 0;</a:t>
            </a:r>
            <a:br>
              <a:rPr lang="en-US" altLang="ko-KR" sz="1600" dirty="0"/>
            </a:br>
            <a:r>
              <a:rPr lang="en-US" altLang="ko-KR" sz="1600" dirty="0"/>
              <a:t>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 : numbers) { sum += x; } 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sum = </a:t>
            </a:r>
            <a:r>
              <a:rPr lang="en-US" altLang="ko-KR" sz="1600" dirty="0" err="1"/>
              <a:t>numbers.stream</a:t>
            </a:r>
            <a:r>
              <a:rPr lang="en-US" altLang="ko-KR" sz="1600" dirty="0" smtClean="0"/>
              <a:t>()</a:t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.</a:t>
            </a:r>
            <a:r>
              <a:rPr lang="en-US" altLang="ko-KR" sz="1600" b="1" dirty="0"/>
              <a:t>reduce(0, (a, b) -&gt; a + b); 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endParaRPr lang="en-US" altLang="ko-KR" sz="1600" b="1" dirty="0"/>
          </a:p>
          <a:p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product = </a:t>
            </a:r>
            <a:r>
              <a:rPr lang="en-US" altLang="ko-KR" sz="1600" dirty="0" err="1"/>
              <a:t>numbers.stream</a:t>
            </a:r>
            <a:r>
              <a:rPr lang="en-US" altLang="ko-KR" sz="1600" dirty="0" smtClean="0"/>
              <a:t>()</a:t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.</a:t>
            </a:r>
            <a:r>
              <a:rPr lang="en-US" altLang="ko-KR" sz="1600" b="1" dirty="0"/>
              <a:t>reduce(1, (a, b) -&gt; a * b</a:t>
            </a:r>
            <a:r>
              <a:rPr lang="en-US" altLang="ko-KR" sz="1600" b="1" dirty="0" smtClean="0"/>
              <a:t>);</a:t>
            </a:r>
            <a:br>
              <a:rPr lang="en-US" altLang="ko-KR" sz="1600" b="1" dirty="0" smtClean="0"/>
            </a:b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product = </a:t>
            </a:r>
            <a:r>
              <a:rPr lang="en-US" altLang="ko-KR" sz="1600" dirty="0" err="1"/>
              <a:t>numbers.stream</a:t>
            </a:r>
            <a:r>
              <a:rPr lang="en-US" altLang="ko-KR" sz="1600" dirty="0" smtClean="0"/>
              <a:t>()</a:t>
            </a:r>
            <a:br>
              <a:rPr lang="en-US" altLang="ko-KR" sz="1600" dirty="0" smtClean="0"/>
            </a:br>
            <a:r>
              <a:rPr lang="en-US" altLang="ko-KR" sz="1600" dirty="0" smtClean="0"/>
              <a:t>	</a:t>
            </a:r>
            <a:r>
              <a:rPr lang="en-US" altLang="ko-KR" sz="1600" b="1" dirty="0" smtClean="0"/>
              <a:t>.reduce(1</a:t>
            </a:r>
            <a:r>
              <a:rPr lang="en-US" altLang="ko-KR" sz="1600" b="1" dirty="0"/>
              <a:t>, Integer::max); </a:t>
            </a:r>
          </a:p>
        </p:txBody>
      </p:sp>
    </p:spTree>
    <p:extLst>
      <p:ext uri="{BB962C8B-B14F-4D97-AF65-F5344CB8AC3E}">
        <p14:creationId xmlns:p14="http://schemas.microsoft.com/office/powerpoint/2010/main" val="49485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1297"/>
            <a:ext cx="10515600" cy="1325563"/>
          </a:xfrm>
        </p:spPr>
        <p:txBody>
          <a:bodyPr/>
          <a:lstStyle/>
          <a:p>
            <a:r>
              <a:rPr kumimoji="1" lang="en-US" altLang="ko-KR" dirty="0" smtClean="0"/>
              <a:t>Java8 - Default Method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9515" y="1356860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2400" dirty="0" smtClean="0"/>
              <a:t>기존에 인터페이스로 스펙이 정립되고 그 스펙에 따라 활발한 구현이 완료가 된 상태에서 스펙에 새로운 메서드를 추가할 수 없었다</a:t>
            </a:r>
            <a:r>
              <a:rPr kumimoji="1" lang="en-US" altLang="ko-KR" sz="2400" dirty="0" smtClean="0"/>
              <a:t>.</a:t>
            </a:r>
          </a:p>
          <a:p>
            <a:r>
              <a:rPr kumimoji="1" lang="ko-KR" altLang="en-US" sz="2400" dirty="0" smtClean="0"/>
              <a:t> </a:t>
            </a:r>
            <a:r>
              <a:rPr kumimoji="1" lang="en-US" altLang="ko-KR" sz="2400" dirty="0" smtClean="0"/>
              <a:t>Default Method</a:t>
            </a:r>
            <a:r>
              <a:rPr kumimoji="1" lang="ko-KR" altLang="en-US" sz="2400" dirty="0" smtClean="0"/>
              <a:t>를 인터페이스에 추가하여 기존 소스에 영향을 주지 않으면서 새로운 메서드를 추가할 수 있게 되었다</a:t>
            </a:r>
            <a:r>
              <a:rPr kumimoji="1" lang="en-US" altLang="ko-KR" sz="2400" dirty="0" smtClean="0"/>
              <a:t>.</a:t>
            </a:r>
          </a:p>
          <a:p>
            <a:r>
              <a:rPr kumimoji="1" lang="ko-KR" altLang="en-US" sz="2400" dirty="0" smtClean="0"/>
              <a:t>상속의 충돌 시</a:t>
            </a:r>
            <a:endParaRPr kumimoji="1" lang="en-US" altLang="ko-KR" sz="2400" dirty="0" smtClean="0"/>
          </a:p>
          <a:p>
            <a:pPr lvl="1"/>
            <a:r>
              <a:rPr kumimoji="1" lang="ko-KR" altLang="en-US" sz="2000" dirty="0" smtClean="0"/>
              <a:t>구현 체의 메소드가 우선 시 됨</a:t>
            </a:r>
            <a:endParaRPr kumimoji="1" lang="en-US" altLang="ko-KR" sz="2000" dirty="0" smtClean="0"/>
          </a:p>
          <a:p>
            <a:pPr lvl="1"/>
            <a:r>
              <a:rPr kumimoji="1" lang="en-US" altLang="ko-KR" sz="2000" dirty="0" smtClean="0"/>
              <a:t>Sub interface</a:t>
            </a:r>
            <a:r>
              <a:rPr kumimoji="1" lang="ko-KR" altLang="en-US" sz="2000" dirty="0" smtClean="0"/>
              <a:t>가 디폴트 메소드를 재정의한다면 </a:t>
            </a:r>
            <a:r>
              <a:rPr kumimoji="1" lang="en-US" altLang="ko-KR" sz="2000" dirty="0" smtClean="0"/>
              <a:t>sub interface</a:t>
            </a:r>
            <a:r>
              <a:rPr kumimoji="1" lang="ko-KR" altLang="en-US" sz="2000" dirty="0" smtClean="0"/>
              <a:t>가 우선시 됨</a:t>
            </a:r>
            <a:endParaRPr kumimoji="1" lang="en-US" altLang="ko-KR" sz="2000" dirty="0" smtClean="0"/>
          </a:p>
          <a:p>
            <a:pPr lvl="1"/>
            <a:r>
              <a:rPr kumimoji="1" lang="ko-KR" altLang="en-US" sz="2000" dirty="0" smtClean="0"/>
              <a:t>양쪽 인터페이스에 동일 </a:t>
            </a:r>
            <a:r>
              <a:rPr kumimoji="1" lang="en-US" altLang="ko-KR" sz="2000" dirty="0" smtClean="0"/>
              <a:t>Default Method</a:t>
            </a:r>
            <a:r>
              <a:rPr kumimoji="1" lang="ko-KR" altLang="en-US" sz="2000" dirty="0" smtClean="0"/>
              <a:t>가 있다면 반드시 하나를 선택해야 함</a:t>
            </a:r>
            <a:endParaRPr kumimoji="1" lang="en-US" altLang="ko-KR" sz="2000" dirty="0" smtClean="0"/>
          </a:p>
          <a:p>
            <a:pPr lvl="1"/>
            <a:endParaRPr kumimoji="1"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640112" y="4692535"/>
            <a:ext cx="92746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interface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Iterator&lt;E&gt; 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altLang="ko-KR" b="1" dirty="0" err="1" smtClean="0">
                <a:solidFill>
                  <a:srgbClr val="7F0055"/>
                </a:solidFill>
                <a:latin typeface="Monaco" charset="0"/>
              </a:rPr>
              <a:t>boolean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Monaco" charset="0"/>
              </a:rPr>
              <a:t>hasNext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();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mr-IN" altLang="ko-KR" dirty="0" err="1" smtClean="0">
                <a:solidFill>
                  <a:srgbClr val="000000"/>
                </a:solidFill>
                <a:latin typeface="Monaco" charset="0"/>
              </a:rPr>
              <a:t>E</a:t>
            </a:r>
            <a:r>
              <a:rPr lang="mr-IN" altLang="ko-KR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mr-IN" altLang="ko-KR" dirty="0" err="1">
                <a:solidFill>
                  <a:srgbClr val="000000"/>
                </a:solidFill>
                <a:latin typeface="Monaco" charset="0"/>
              </a:rPr>
              <a:t>next</a:t>
            </a:r>
            <a:r>
              <a:rPr lang="mr-IN" altLang="ko-KR" dirty="0" smtClean="0">
                <a:solidFill>
                  <a:srgbClr val="000000"/>
                </a:solidFill>
                <a:latin typeface="Monaco" charset="0"/>
              </a:rPr>
              <a:t>();</a:t>
            </a:r>
            <a:endParaRPr lang="en-US" altLang="ko-KR" dirty="0" smtClean="0">
              <a:solidFill>
                <a:srgbClr val="000000"/>
              </a:solidFill>
              <a:latin typeface="Monaco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en-US" altLang="ko-KR" b="1" dirty="0" smtClean="0">
                <a:solidFill>
                  <a:srgbClr val="7F0055"/>
                </a:solidFill>
                <a:latin typeface="Monaco" charset="0"/>
              </a:rPr>
              <a:t>default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remove() 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{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       </a:t>
            </a:r>
            <a:r>
              <a:rPr lang="en-US" altLang="ko-KR" b="1" dirty="0" smtClean="0">
                <a:solidFill>
                  <a:srgbClr val="7F0055"/>
                </a:solidFill>
                <a:latin typeface="Monaco" charset="0"/>
              </a:rPr>
              <a:t>throw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Monaco" charset="0"/>
              </a:rPr>
              <a:t>UnsupportedOperationException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b="1" dirty="0">
                <a:solidFill>
                  <a:srgbClr val="2A00FF"/>
                </a:solidFill>
                <a:latin typeface="Monaco" charset="0"/>
              </a:rPr>
              <a:t>"remove</a:t>
            </a:r>
            <a:r>
              <a:rPr lang="en-US" altLang="ko-KR" b="1" dirty="0" smtClean="0">
                <a:solidFill>
                  <a:srgbClr val="2A00FF"/>
                </a:solidFill>
                <a:latin typeface="Monaco" charset="0"/>
              </a:rPr>
              <a:t>"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);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 smtClean="0">
                <a:solidFill>
                  <a:srgbClr val="000000"/>
                </a:solidFill>
                <a:latin typeface="Monaco" charset="0"/>
              </a:rPr>
              <a:t>   </a:t>
            </a:r>
            <a:r>
              <a:rPr lang="mr-IN" altLang="ko-KR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mr-IN" altLang="ko-KR" dirty="0">
              <a:solidFill>
                <a:srgbClr val="000000"/>
              </a:solidFill>
              <a:latin typeface="Monaco" charset="0"/>
            </a:endParaRPr>
          </a:p>
          <a:p>
            <a:r>
              <a:rPr lang="mr-IN" altLang="ko-KR" dirty="0" smtClean="0">
                <a:solidFill>
                  <a:srgbClr val="000000"/>
                </a:solidFill>
                <a:latin typeface="Monaco" charset="0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hlinkClick r:id="rId3"/>
          </p:cNvPr>
          <p:cNvSpPr txBox="1"/>
          <p:nvPr/>
        </p:nvSpPr>
        <p:spPr>
          <a:xfrm>
            <a:off x="10460137" y="50941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mtClean="0"/>
              <a:t>Map API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9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33814"/>
            <a:ext cx="5600816" cy="26397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7386"/>
            <a:ext cx="5583749" cy="22914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92" y="4317993"/>
            <a:ext cx="5298908" cy="2474688"/>
          </a:xfrm>
          <a:prstGeom prst="rect">
            <a:avLst/>
          </a:prstGeom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/>
          </a:bodyPr>
          <a:lstStyle/>
          <a:p>
            <a:r>
              <a:rPr kumimoji="1" lang="ko-KR" altLang="en-US" sz="3200" dirty="0" smtClean="0"/>
              <a:t>처리하려는 대상이 값이 없는 </a:t>
            </a:r>
            <a:r>
              <a:rPr kumimoji="1" lang="en-US" altLang="ko-KR" sz="3200" dirty="0" smtClean="0"/>
              <a:t>null</a:t>
            </a:r>
            <a:r>
              <a:rPr kumimoji="1" lang="ko-KR" altLang="en-US" sz="3200" dirty="0" smtClean="0"/>
              <a:t> 인 경우 처리</a:t>
            </a:r>
            <a:endParaRPr kumimoji="1"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7104444" y="1171054"/>
            <a:ext cx="2698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rgbClr val="262626"/>
                </a:solidFill>
                <a:latin typeface="NanumGothic" charset="-127"/>
                <a:ea typeface="NanumGothic" charset="-127"/>
              </a:rPr>
              <a:t>Deep doubt</a:t>
            </a:r>
            <a:r>
              <a:rPr lang="ko-KR" altLang="en-US" sz="2000" b="1" dirty="0" smtClean="0">
                <a:solidFill>
                  <a:srgbClr val="262626"/>
                </a:solidFill>
                <a:latin typeface="NanumGothic" charset="-127"/>
                <a:ea typeface="NanumGothic" charset="-127"/>
              </a:rPr>
              <a:t> 깊은 의심</a:t>
            </a:r>
            <a:endParaRPr lang="en-US" altLang="ko-KR" sz="2000" b="1" dirty="0">
              <a:solidFill>
                <a:srgbClr val="262626"/>
              </a:solidFill>
              <a:latin typeface="NanumGothic" charset="-127"/>
              <a:ea typeface="NanumGothic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24004" y="3916093"/>
            <a:ext cx="1459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mtClean="0">
                <a:solidFill>
                  <a:srgbClr val="262626"/>
                </a:solidFill>
                <a:latin typeface="NanumGothic" charset="-127"/>
                <a:ea typeface="NanumGothic" charset="-127"/>
              </a:rPr>
              <a:t>다양한 출구</a:t>
            </a:r>
            <a:endParaRPr lang="en-US" altLang="ko-KR" sz="2000" b="1" dirty="0">
              <a:solidFill>
                <a:srgbClr val="262626"/>
              </a:solidFill>
              <a:latin typeface="NanumGothic" charset="-127"/>
              <a:ea typeface="Nanum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5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38200" y="45811"/>
            <a:ext cx="10515600" cy="970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 smtClean="0"/>
              <a:t>Optional&lt;T&gt;</a:t>
            </a:r>
            <a:endParaRPr kumimoji="1"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129437"/>
            <a:ext cx="10221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2400" dirty="0" smtClean="0"/>
              <a:t>Java8</a:t>
            </a:r>
            <a:r>
              <a:rPr kumimoji="1" lang="ko-KR" altLang="en-US" sz="2400" dirty="0" smtClean="0"/>
              <a:t>에서 추가된 클래스</a:t>
            </a:r>
            <a:endParaRPr kumimoji="1" lang="en-US" altLang="ko-KR" sz="2400" dirty="0" smtClean="0"/>
          </a:p>
          <a:p>
            <a:pPr marL="285750" indent="-285750">
              <a:buFontTx/>
              <a:buChar char="-"/>
            </a:pPr>
            <a:r>
              <a:rPr kumimoji="1" lang="ko-KR" altLang="en-US" sz="2400" dirty="0" smtClean="0"/>
              <a:t>연산 후 반환값이 있으나 없으나 사용 가능</a:t>
            </a:r>
            <a:endParaRPr kumimoji="1" lang="en-US" altLang="ko-KR" sz="2400" dirty="0" smtClean="0"/>
          </a:p>
          <a:p>
            <a:pPr marL="285750" indent="-285750">
              <a:buFontTx/>
              <a:buChar char="-"/>
            </a:pPr>
            <a:r>
              <a:rPr kumimoji="1" lang="ko-KR" altLang="en-US" sz="2400" dirty="0" smtClean="0"/>
              <a:t>반환값이 객체 </a:t>
            </a:r>
            <a:r>
              <a:rPr kumimoji="1" lang="en-US" altLang="ko-KR" sz="2400" dirty="0" smtClean="0"/>
              <a:t>or null</a:t>
            </a:r>
            <a:r>
              <a:rPr kumimoji="1" lang="ko-KR" altLang="en-US" sz="2400" dirty="0" smtClean="0"/>
              <a:t> 보다 안전하다</a:t>
            </a:r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553029" y="4748911"/>
            <a:ext cx="95213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6A3E3E"/>
                </a:solidFill>
                <a:latin typeface="Monaco" charset="0"/>
              </a:rPr>
              <a:t>dishes</a:t>
            </a:r>
            <a:r>
              <a:rPr lang="en-US" altLang="ko-KR" dirty="0" err="1">
                <a:solidFill>
                  <a:srgbClr val="000000"/>
                </a:solidFill>
                <a:latin typeface="Monaco" charset="0"/>
              </a:rPr>
              <a:t>.stream</a:t>
            </a:r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r>
              <a:rPr lang="mr-IN" altLang="ko-KR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mr-IN" altLang="ko-KR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mr-IN" altLang="ko-KR" dirty="0" err="1">
                <a:solidFill>
                  <a:srgbClr val="000000"/>
                </a:solidFill>
                <a:latin typeface="Monaco" charset="0"/>
              </a:rPr>
              <a:t>filter</a:t>
            </a:r>
            <a:r>
              <a:rPr lang="mr-IN" altLang="ko-KR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mr-IN" altLang="ko-KR" dirty="0" err="1">
                <a:solidFill>
                  <a:srgbClr val="6A3E3E"/>
                </a:solidFill>
                <a:latin typeface="Monaco" charset="0"/>
              </a:rPr>
              <a:t>d</a:t>
            </a:r>
            <a:r>
              <a:rPr lang="mr-IN" altLang="ko-KR" dirty="0">
                <a:solidFill>
                  <a:srgbClr val="000000"/>
                </a:solidFill>
                <a:latin typeface="Monaco" charset="0"/>
              </a:rPr>
              <a:t> -&gt; </a:t>
            </a:r>
            <a:r>
              <a:rPr lang="mr-IN" altLang="ko-KR" dirty="0" err="1">
                <a:solidFill>
                  <a:srgbClr val="6A3E3E"/>
                </a:solidFill>
                <a:latin typeface="Monaco" charset="0"/>
              </a:rPr>
              <a:t>d</a:t>
            </a:r>
            <a:r>
              <a:rPr lang="mr-IN" altLang="ko-KR" dirty="0" err="1">
                <a:solidFill>
                  <a:srgbClr val="000000"/>
                </a:solidFill>
                <a:latin typeface="Monaco" charset="0"/>
              </a:rPr>
              <a:t>.getCalories</a:t>
            </a:r>
            <a:r>
              <a:rPr lang="mr-IN" altLang="ko-KR" dirty="0">
                <a:solidFill>
                  <a:srgbClr val="000000"/>
                </a:solidFill>
                <a:latin typeface="Monaco" charset="0"/>
              </a:rPr>
              <a:t>() &lt; 400)</a:t>
            </a:r>
          </a:p>
          <a:p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sorted(</a:t>
            </a:r>
            <a:r>
              <a:rPr lang="en-US" altLang="ko-KR" dirty="0" err="1">
                <a:solidFill>
                  <a:srgbClr val="000000"/>
                </a:solidFill>
                <a:latin typeface="Monaco" charset="0"/>
              </a:rPr>
              <a:t>Comparator.</a:t>
            </a:r>
            <a:r>
              <a:rPr lang="en-US" altLang="ko-KR" i="1" dirty="0" err="1">
                <a:solidFill>
                  <a:srgbClr val="000000"/>
                </a:solidFill>
                <a:latin typeface="Monaco" charset="0"/>
              </a:rPr>
              <a:t>comparing</a:t>
            </a:r>
            <a:r>
              <a:rPr lang="en-US" altLang="ko-KR" i="1" dirty="0">
                <a:solidFill>
                  <a:srgbClr val="000000"/>
                </a:solidFill>
                <a:latin typeface="Monaco" charset="0"/>
              </a:rPr>
              <a:t>(Dish::</a:t>
            </a:r>
            <a:r>
              <a:rPr lang="en-US" altLang="ko-KR" i="1" dirty="0" err="1">
                <a:solidFill>
                  <a:srgbClr val="000000"/>
                </a:solidFill>
                <a:latin typeface="Monaco" charset="0"/>
              </a:rPr>
              <a:t>getCalories</a:t>
            </a:r>
            <a:r>
              <a:rPr lang="en-US" altLang="ko-KR" i="1" dirty="0">
                <a:solidFill>
                  <a:srgbClr val="000000"/>
                </a:solidFill>
                <a:latin typeface="Monaco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Monaco" charset="0"/>
              </a:rPr>
              <a:t>findFirst</a:t>
            </a:r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	</a:t>
            </a:r>
            <a:r>
              <a:rPr lang="en-US" altLang="ko-KR" dirty="0" smtClean="0">
                <a:solidFill>
                  <a:srgbClr val="000000"/>
                </a:solidFill>
                <a:latin typeface="Monaco" charset="0"/>
              </a:rPr>
              <a:t>.</a:t>
            </a:r>
            <a:r>
              <a:rPr lang="en-US" altLang="ko-KR" dirty="0" err="1">
                <a:solidFill>
                  <a:srgbClr val="000000"/>
                </a:solidFill>
                <a:latin typeface="Monaco" charset="0"/>
              </a:rPr>
              <a:t>ifPresent</a:t>
            </a:r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dirty="0">
                <a:solidFill>
                  <a:srgbClr val="6A3E3E"/>
                </a:solidFill>
                <a:latin typeface="Monaco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 -&gt; </a:t>
            </a:r>
            <a:r>
              <a:rPr lang="en-US" altLang="ko-KR" dirty="0" err="1">
                <a:solidFill>
                  <a:srgbClr val="000000"/>
                </a:solidFill>
                <a:latin typeface="Monaco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Monaco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Monaco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Monaco" charset="0"/>
              </a:rPr>
              <a:t>d</a:t>
            </a:r>
            <a:r>
              <a:rPr lang="en-US" altLang="ko-KR" b="1" i="1" dirty="0" err="1">
                <a:solidFill>
                  <a:srgbClr val="000000"/>
                </a:solidFill>
                <a:latin typeface="Monaco" charset="0"/>
              </a:rPr>
              <a:t>.getName</a:t>
            </a:r>
            <a:r>
              <a:rPr lang="en-US" altLang="ko-KR" b="1" i="1" dirty="0">
                <a:solidFill>
                  <a:srgbClr val="000000"/>
                </a:solidFill>
                <a:latin typeface="Monaco" charset="0"/>
              </a:rPr>
              <a:t>()));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553029" y="2572495"/>
            <a:ext cx="95068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Car getCarInsuranceName3(Optional&lt;Person&gt; </a:t>
            </a:r>
            <a:r>
              <a:rPr lang="en-US" altLang="ko-KR" b="1" dirty="0">
                <a:solidFill>
                  <a:srgbClr val="6A3E3E"/>
                </a:solidFill>
                <a:latin typeface="Monaco" charset="0"/>
              </a:rPr>
              <a:t>person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		Optional&lt;Car&gt; </a:t>
            </a:r>
            <a:r>
              <a:rPr lang="en-US" altLang="ko-KR" dirty="0">
                <a:solidFill>
                  <a:srgbClr val="6A3E3E"/>
                </a:solidFill>
                <a:latin typeface="Monaco" charset="0"/>
              </a:rPr>
              <a:t>car</a:t>
            </a:r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if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b="1" dirty="0" err="1">
                <a:solidFill>
                  <a:srgbClr val="6A3E3E"/>
                </a:solidFill>
                <a:latin typeface="Monaco" charset="0"/>
              </a:rPr>
              <a:t>person</a:t>
            </a:r>
            <a:r>
              <a:rPr lang="en-US" altLang="ko-KR" b="1" dirty="0" err="1">
                <a:solidFill>
                  <a:srgbClr val="000000"/>
                </a:solidFill>
                <a:latin typeface="Monaco" charset="0"/>
              </a:rPr>
              <a:t>.isPresent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			</a:t>
            </a:r>
            <a:r>
              <a:rPr lang="en-US" altLang="ko-KR" dirty="0">
                <a:solidFill>
                  <a:srgbClr val="6A3E3E"/>
                </a:solidFill>
                <a:latin typeface="Monaco" charset="0"/>
              </a:rPr>
              <a:t>car</a:t>
            </a:r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Monaco" charset="0"/>
              </a:rPr>
              <a:t>Optional.</a:t>
            </a:r>
            <a:r>
              <a:rPr lang="en-US" altLang="ko-KR" i="1" dirty="0" err="1">
                <a:solidFill>
                  <a:srgbClr val="000000"/>
                </a:solidFill>
                <a:latin typeface="Monaco" charset="0"/>
              </a:rPr>
              <a:t>of</a:t>
            </a:r>
            <a:r>
              <a:rPr lang="en-US" altLang="ko-KR" i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i="1" dirty="0" err="1">
                <a:solidFill>
                  <a:srgbClr val="6A3E3E"/>
                </a:solidFill>
                <a:latin typeface="Monaco" charset="0"/>
              </a:rPr>
              <a:t>person</a:t>
            </a:r>
            <a:r>
              <a:rPr lang="en-US" altLang="ko-KR" i="1" dirty="0" err="1">
                <a:solidFill>
                  <a:srgbClr val="000000"/>
                </a:solidFill>
                <a:latin typeface="Monaco" charset="0"/>
              </a:rPr>
              <a:t>.get</a:t>
            </a:r>
            <a:r>
              <a:rPr lang="en-US" altLang="ko-KR" i="1" dirty="0">
                <a:solidFill>
                  <a:srgbClr val="000000"/>
                </a:solidFill>
                <a:latin typeface="Monaco" charset="0"/>
              </a:rPr>
              <a:t>().</a:t>
            </a:r>
            <a:r>
              <a:rPr lang="en-US" altLang="ko-KR" i="1" dirty="0" err="1">
                <a:solidFill>
                  <a:srgbClr val="000000"/>
                </a:solidFill>
                <a:latin typeface="Monaco" charset="0"/>
              </a:rPr>
              <a:t>getCar</a:t>
            </a:r>
            <a:r>
              <a:rPr lang="en-US" altLang="ko-KR" i="1" dirty="0">
                <a:solidFill>
                  <a:srgbClr val="000000"/>
                </a:solidFill>
                <a:latin typeface="Monaco" charset="0"/>
              </a:rPr>
              <a:t>());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		</a:t>
            </a:r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Monaco" charset="0"/>
              </a:rPr>
              <a:t>car</a:t>
            </a:r>
            <a:r>
              <a:rPr lang="en-US" altLang="ko-KR" b="1" dirty="0" err="1">
                <a:solidFill>
                  <a:srgbClr val="000000"/>
                </a:solidFill>
                <a:latin typeface="Monaco" charset="0"/>
              </a:rPr>
              <a:t>.orElse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Monaco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Monaco" charset="0"/>
              </a:rPr>
              <a:t> Car());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Monaco" charset="0"/>
              </a:rPr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087" y="1312833"/>
            <a:ext cx="95606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dirty="0" smtClean="0"/>
              <a:t>문제</a:t>
            </a:r>
            <a:r>
              <a:rPr kumimoji="1" lang="en-US" altLang="ko-KR" sz="2000" b="1" dirty="0" smtClean="0"/>
              <a:t>.</a:t>
            </a:r>
          </a:p>
          <a:p>
            <a:endParaRPr kumimoji="1" lang="en-US" altLang="ko-KR" sz="2000" b="1" dirty="0" smtClean="0"/>
          </a:p>
          <a:p>
            <a:r>
              <a:rPr kumimoji="1" lang="ko-KR" altLang="en-US" dirty="0" smtClean="0"/>
              <a:t>홈페이지에 오늘 접속한 사람들의 아이디 목록을 뽑아내세요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접속이력은 아래의 형식의 내용으로 파일로 떨어져 있고 이 파일을 읽어서 처리하는 프로그램을 만드세요</a:t>
            </a:r>
            <a:r>
              <a:rPr kumimoji="1" lang="en-US" altLang="ko-KR" dirty="0" smtClean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smtClean="0"/>
              <a:t>일시</a:t>
            </a:r>
            <a:r>
              <a:rPr kumimoji="1" lang="en-US" altLang="ko-KR" dirty="0" smtClean="0"/>
              <a:t>_</a:t>
            </a:r>
            <a:r>
              <a:rPr kumimoji="1" lang="ko-KR" altLang="en-US" dirty="0" smtClean="0"/>
              <a:t>접속자</a:t>
            </a:r>
            <a:r>
              <a:rPr kumimoji="1" lang="en-US" altLang="ko-KR" dirty="0" smtClean="0"/>
              <a:t>IP_</a:t>
            </a:r>
            <a:r>
              <a:rPr kumimoji="1" lang="ko-KR" altLang="en-US" dirty="0" smtClean="0"/>
              <a:t>접속자 아이디</a:t>
            </a:r>
            <a:r>
              <a:rPr kumimoji="1" lang="en-US" altLang="ko-KR" dirty="0" smtClean="0"/>
              <a:t>_</a:t>
            </a:r>
            <a:r>
              <a:rPr kumimoji="1" lang="ko-KR" altLang="en-US" dirty="0" smtClean="0"/>
              <a:t>접속 </a:t>
            </a:r>
            <a:r>
              <a:rPr kumimoji="1" lang="en-US" altLang="ko-KR" dirty="0" smtClean="0"/>
              <a:t>URL</a:t>
            </a:r>
          </a:p>
          <a:p>
            <a:r>
              <a:rPr kumimoji="1" lang="en-US" altLang="ko-KR" dirty="0" smtClean="0"/>
              <a:t>2017-04-01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10:01:22_192.168.1.1_kkk1234_http://</a:t>
            </a:r>
            <a:r>
              <a:rPr kumimoji="1" lang="en-US" altLang="ko-KR" dirty="0" err="1" smtClean="0"/>
              <a:t>OOOOOO.com</a:t>
            </a:r>
            <a:r>
              <a:rPr kumimoji="1" lang="en-US" altLang="ko-KR" dirty="0" smtClean="0"/>
              <a:t>/login</a:t>
            </a:r>
          </a:p>
          <a:p>
            <a:r>
              <a:rPr kumimoji="1" lang="en-US" altLang="ko-KR" dirty="0"/>
              <a:t>2017-04-01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10:01:23_192.168.1.1_ewa2341_http://</a:t>
            </a:r>
            <a:r>
              <a:rPr kumimoji="1" lang="en-US" altLang="ko-KR" dirty="0" err="1"/>
              <a:t>OOOOOO.com</a:t>
            </a:r>
            <a:r>
              <a:rPr kumimoji="1" lang="en-US" altLang="ko-KR" dirty="0"/>
              <a:t>/login</a:t>
            </a:r>
            <a:endParaRPr kumimoji="1" lang="ko-KR" altLang="en-US" dirty="0"/>
          </a:p>
          <a:p>
            <a:r>
              <a:rPr kumimoji="1" lang="en-US" altLang="ko-KR" dirty="0"/>
              <a:t>2017-04-01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10:01:24_192.168.1.1_kkk1234_http</a:t>
            </a:r>
            <a:r>
              <a:rPr kumimoji="1" lang="en-US" altLang="ko-KR" dirty="0"/>
              <a:t>://</a:t>
            </a:r>
            <a:r>
              <a:rPr kumimoji="1" lang="en-US" altLang="ko-KR" dirty="0" err="1"/>
              <a:t>OOOOOO.com</a:t>
            </a:r>
            <a:r>
              <a:rPr kumimoji="1" lang="en-US" altLang="ko-KR" dirty="0"/>
              <a:t>/login</a:t>
            </a:r>
            <a:endParaRPr kumimoji="1" lang="ko-KR" altLang="en-US" dirty="0"/>
          </a:p>
          <a:p>
            <a:r>
              <a:rPr kumimoji="1" lang="en-US" altLang="ko-KR" dirty="0"/>
              <a:t>2017-04-01</a:t>
            </a:r>
            <a:r>
              <a:rPr kumimoji="1" lang="ko-KR" altLang="en-US" dirty="0"/>
              <a:t> </a:t>
            </a:r>
            <a:r>
              <a:rPr kumimoji="1" lang="en-US" altLang="ko-KR" dirty="0" smtClean="0"/>
              <a:t>10:01:25_192.168.1.1_abc1231_http</a:t>
            </a:r>
            <a:r>
              <a:rPr kumimoji="1" lang="en-US" altLang="ko-KR" dirty="0"/>
              <a:t>://</a:t>
            </a:r>
            <a:r>
              <a:rPr kumimoji="1" lang="en-US" altLang="ko-KR" dirty="0" err="1"/>
              <a:t>OOOOOO.com</a:t>
            </a:r>
            <a:r>
              <a:rPr kumimoji="1" lang="en-US" altLang="ko-KR" dirty="0"/>
              <a:t>/login</a:t>
            </a:r>
            <a:endParaRPr kumimoji="1" lang="ko-KR" altLang="en-US" dirty="0"/>
          </a:p>
          <a:p>
            <a:r>
              <a:rPr kumimoji="1" lang="en-US" altLang="ko-KR" dirty="0" smtClean="0"/>
              <a:t>2017-04-01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10:01:26_192.168.1.1_abc1231_http</a:t>
            </a:r>
            <a:r>
              <a:rPr kumimoji="1" lang="en-US" altLang="ko-KR" dirty="0"/>
              <a:t>://</a:t>
            </a:r>
            <a:r>
              <a:rPr kumimoji="1" lang="en-US" altLang="ko-KR" dirty="0" err="1"/>
              <a:t>OOOOOO.com</a:t>
            </a:r>
            <a:r>
              <a:rPr kumimoji="1" lang="en-US" altLang="ko-KR" dirty="0"/>
              <a:t>/login</a:t>
            </a:r>
            <a:endParaRPr kumimoji="1" lang="ko-KR" altLang="en-US" dirty="0"/>
          </a:p>
          <a:p>
            <a:endParaRPr kumimoji="1" lang="ko-KR" altLang="en-US" sz="2000" dirty="0"/>
          </a:p>
        </p:txBody>
      </p:sp>
      <p:sp>
        <p:nvSpPr>
          <p:cNvPr id="6" name="오른쪽 중괄호[R] 5"/>
          <p:cNvSpPr/>
          <p:nvPr/>
        </p:nvSpPr>
        <p:spPr>
          <a:xfrm>
            <a:off x="8924081" y="3020993"/>
            <a:ext cx="370390" cy="21644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14404" y="4672073"/>
            <a:ext cx="677108" cy="900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R" sz="3200" smtClean="0"/>
              <a:t>.........</a:t>
            </a:r>
            <a:endParaRPr kumimoji="1"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294471" y="39185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100</a:t>
            </a:r>
            <a:r>
              <a:rPr kumimoji="1" lang="ko-KR" altLang="en-US" dirty="0" smtClean="0"/>
              <a:t>만 라인</a:t>
            </a:r>
            <a:endParaRPr kumimoji="1"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844772" y="3360226"/>
            <a:ext cx="949124" cy="2257063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002780" y="6310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33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Java8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Collection API - </a:t>
            </a:r>
            <a:r>
              <a:rPr kumimoji="1" lang="en-US" altLang="ko-KR" dirty="0" err="1" smtClean="0"/>
              <a:t>Iterable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4829" cy="2857887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void </a:t>
            </a:r>
            <a:r>
              <a:rPr lang="en-US" altLang="ko-KR" sz="2000" b="1" dirty="0" err="1"/>
              <a:t>forEach</a:t>
            </a:r>
            <a:r>
              <a:rPr lang="en-US" altLang="ko-KR" sz="2000" b="1" dirty="0"/>
              <a:t>(Consumer&lt;? super T&gt; action</a:t>
            </a:r>
            <a:r>
              <a:rPr lang="en-US" altLang="ko-KR" sz="2000" b="1" dirty="0" smtClean="0"/>
              <a:t>)</a:t>
            </a:r>
            <a:r>
              <a:rPr kumimoji="1" lang="en-US" altLang="ko-KR" sz="2000" dirty="0"/>
              <a:t/>
            </a:r>
            <a:br>
              <a:rPr kumimoji="1" lang="en-US" altLang="ko-KR" sz="2000" dirty="0"/>
            </a:br>
            <a:r>
              <a:rPr lang="ko-KR" altLang="en-US" sz="1800" dirty="0"/>
              <a:t>더 이상 </a:t>
            </a:r>
            <a:r>
              <a:rPr lang="en-US" altLang="ko-KR" sz="1800" dirty="0"/>
              <a:t>for</a:t>
            </a:r>
            <a:r>
              <a:rPr lang="ko-KR" altLang="en-US" sz="1800" dirty="0"/>
              <a:t>문으로 </a:t>
            </a:r>
            <a:r>
              <a:rPr lang="en-US" altLang="ko-KR" sz="1800" dirty="0"/>
              <a:t>index </a:t>
            </a:r>
            <a:r>
              <a:rPr lang="ko-KR" altLang="en-US" sz="1800" dirty="0"/>
              <a:t>등의 변수 관리를 하지 않고 내부 반복으로 처리가 </a:t>
            </a:r>
            <a:r>
              <a:rPr lang="ko-KR" altLang="en-US" sz="1800" dirty="0" smtClean="0"/>
              <a:t>가능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List&lt;Double&gt; temperature = </a:t>
            </a:r>
            <a:r>
              <a:rPr lang="en-US" altLang="ko-KR" sz="1800" dirty="0">
                <a:solidFill>
                  <a:srgbClr val="A71D5D"/>
                </a:solidFill>
              </a:rPr>
              <a:t>new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ArrayList</a:t>
            </a:r>
            <a:r>
              <a:rPr lang="en-US" altLang="ko-KR" sz="1800" dirty="0"/>
              <a:t>&lt;Double&lt;(</a:t>
            </a:r>
            <a:r>
              <a:rPr lang="en-US" altLang="ko-KR" sz="1800" dirty="0" err="1"/>
              <a:t>Arrays.asList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A71D5D"/>
                </a:solidFill>
              </a:rPr>
              <a:t>new</a:t>
            </a:r>
            <a:r>
              <a:rPr lang="en-US" altLang="ko-KR" sz="1800" dirty="0"/>
              <a:t> Double[] { 20.0, 22.0, 22.5 }));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b="1" dirty="0" err="1" smtClean="0">
                <a:solidFill>
                  <a:srgbClr val="FF0000"/>
                </a:solidFill>
              </a:rPr>
              <a:t>temperature.forEach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(s </a:t>
            </a:r>
            <a:r>
              <a:rPr lang="en-US" altLang="ko-KR" sz="1800" b="1" dirty="0">
                <a:solidFill>
                  <a:srgbClr val="FF0000"/>
                </a:solidFill>
              </a:rPr>
              <a:t>-&gt; </a:t>
            </a:r>
            <a:r>
              <a:rPr lang="en-US" altLang="ko-KR" sz="1800" b="1" dirty="0" err="1">
                <a:solidFill>
                  <a:srgbClr val="FF0000"/>
                </a:solidFill>
              </a:rPr>
              <a:t>System.out.println</a:t>
            </a:r>
            <a:r>
              <a:rPr lang="en-US" altLang="ko-KR" sz="1800" b="1" dirty="0">
                <a:solidFill>
                  <a:srgbClr val="FF0000"/>
                </a:solidFill>
              </a:rPr>
              <a:t>(s));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/>
            </a:r>
            <a:br>
              <a:rPr lang="en-US" altLang="ko-KR" sz="1800" b="1" dirty="0" smtClean="0">
                <a:solidFill>
                  <a:srgbClr val="FF0000"/>
                </a:solidFill>
              </a:rPr>
            </a:br>
            <a:r>
              <a:rPr lang="en-US" altLang="ko-KR" sz="1800" b="1" dirty="0" err="1" smtClean="0">
                <a:solidFill>
                  <a:srgbClr val="FF0000"/>
                </a:solidFill>
              </a:rPr>
              <a:t>temperature.forEach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System.out</a:t>
            </a:r>
            <a:r>
              <a:rPr lang="en-US" altLang="ko-KR" sz="1800" b="1" dirty="0">
                <a:solidFill>
                  <a:srgbClr val="FF0000"/>
                </a:solidFill>
              </a:rPr>
              <a:t>::</a:t>
            </a:r>
            <a:r>
              <a:rPr lang="en-US" altLang="ko-KR" sz="1800" b="1" dirty="0" err="1">
                <a:solidFill>
                  <a:srgbClr val="FF0000"/>
                </a:solidFill>
              </a:rPr>
              <a:t>println</a:t>
            </a:r>
            <a:r>
              <a:rPr lang="en-US" altLang="ko-KR" sz="1800" b="1" dirty="0">
                <a:solidFill>
                  <a:srgbClr val="FF0000"/>
                </a:solidFill>
              </a:rPr>
              <a:t>);</a:t>
            </a:r>
            <a:endParaRPr lang="ko-KR" altLang="en-US" sz="1800" b="1" dirty="0">
              <a:solidFill>
                <a:srgbClr val="FF0000"/>
              </a:solidFill>
            </a:endParaRPr>
          </a:p>
          <a:p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313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Java8 Collection </a:t>
            </a:r>
            <a:r>
              <a:rPr kumimoji="1" lang="en-US" altLang="ko-KR"/>
              <a:t>API </a:t>
            </a:r>
            <a:r>
              <a:rPr kumimoji="1" lang="en-US" altLang="ko-KR"/>
              <a:t>-</a:t>
            </a:r>
            <a:r>
              <a:rPr kumimoji="1" lang="en-US" altLang="ko-KR" smtClean="0"/>
              <a:t> Co</a:t>
            </a:r>
            <a:r>
              <a:rPr kumimoji="1" lang="en-US" altLang="ko-KR" smtClean="0"/>
              <a:t>ll</a:t>
            </a:r>
            <a:r>
              <a:rPr kumimoji="1" lang="en-US" altLang="ko-KR" smtClean="0"/>
              <a:t>ection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7928"/>
            <a:ext cx="10515600" cy="4351338"/>
          </a:xfrm>
        </p:spPr>
        <p:txBody>
          <a:bodyPr/>
          <a:lstStyle/>
          <a:p>
            <a:r>
              <a:rPr lang="en-US" altLang="ko-KR" sz="2400" b="1" dirty="0" err="1"/>
              <a:t>boolean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removeIf</a:t>
            </a:r>
            <a:r>
              <a:rPr lang="en-US" altLang="ko-KR" sz="2400" b="1" dirty="0"/>
              <a:t>(Predicate&lt;? super E&gt; filter</a:t>
            </a:r>
            <a:r>
              <a:rPr lang="en-US" altLang="ko-KR" sz="2400" b="1" dirty="0" smtClean="0"/>
              <a:t>) </a:t>
            </a:r>
            <a:br>
              <a:rPr lang="en-US" altLang="ko-KR" sz="2400" b="1" dirty="0" smtClean="0"/>
            </a:br>
            <a:r>
              <a:rPr lang="ko-KR" altLang="en-US" sz="1800" dirty="0"/>
              <a:t>필터 조건에 일치하는 인자를 </a:t>
            </a:r>
            <a:r>
              <a:rPr lang="ko-KR" altLang="en-US" sz="1800" dirty="0" smtClean="0"/>
              <a:t>삭제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List&lt;Integer</a:t>
            </a:r>
            <a:r>
              <a:rPr lang="en-US" altLang="ko-KR" sz="1800" dirty="0"/>
              <a:t>&gt; list = </a:t>
            </a:r>
            <a:r>
              <a:rPr lang="en-US" altLang="ko-KR" sz="1800" dirty="0" err="1"/>
              <a:t>IntStream.range</a:t>
            </a:r>
            <a:r>
              <a:rPr lang="en-US" altLang="ko-KR" sz="1800" dirty="0"/>
              <a:t>(0, 10).boxed().collect(</a:t>
            </a:r>
            <a:r>
              <a:rPr lang="en-US" altLang="ko-KR" sz="1800" dirty="0" err="1"/>
              <a:t>Collectors.toList</a:t>
            </a:r>
            <a:r>
              <a:rPr lang="en-US" altLang="ko-KR" sz="1800" dirty="0"/>
              <a:t>());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b="1" dirty="0" err="1" smtClean="0">
                <a:solidFill>
                  <a:srgbClr val="FF0000"/>
                </a:solidFill>
              </a:rPr>
              <a:t>list.removeIf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(integer </a:t>
            </a:r>
            <a:r>
              <a:rPr lang="en-US" altLang="ko-KR" sz="1800" b="1" dirty="0">
                <a:solidFill>
                  <a:srgbClr val="FF0000"/>
                </a:solidFill>
              </a:rPr>
              <a:t>-&gt; integer % 2 == 0);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(list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 </a:t>
            </a:r>
            <a:r>
              <a:rPr lang="en-US" altLang="ko-KR" sz="1800" dirty="0"/>
              <a:t>result : [1, 3, 5, 7, 9</a:t>
            </a:r>
            <a:r>
              <a:rPr lang="en-US" altLang="ko-KR" sz="1800" dirty="0" smtClean="0"/>
              <a:t>]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b="1" dirty="0"/>
              <a:t>public void </a:t>
            </a:r>
            <a:r>
              <a:rPr lang="en-US" altLang="ko-KR" sz="2000" b="1" dirty="0" err="1"/>
              <a:t>replaceAll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UnaryOperator</a:t>
            </a:r>
            <a:r>
              <a:rPr lang="en-US" altLang="ko-KR" sz="2000" b="1" dirty="0"/>
              <a:t>&lt;E&gt; operator</a:t>
            </a:r>
            <a:r>
              <a:rPr lang="en-US" altLang="ko-KR" sz="2000" b="1" dirty="0" smtClean="0"/>
              <a:t>)</a:t>
            </a:r>
            <a:br>
              <a:rPr lang="en-US" altLang="ko-KR" sz="2000" b="1" dirty="0" smtClean="0"/>
            </a:br>
            <a:r>
              <a:rPr lang="ko-KR" altLang="en-US" sz="1800" dirty="0"/>
              <a:t>모든 인자를 </a:t>
            </a:r>
            <a:r>
              <a:rPr lang="en-US" altLang="ko-KR" sz="1800" dirty="0"/>
              <a:t>operator</a:t>
            </a:r>
            <a:r>
              <a:rPr lang="ko-KR" altLang="en-US" sz="1800" dirty="0"/>
              <a:t>에 따라서 </a:t>
            </a:r>
            <a:r>
              <a:rPr lang="ko-KR" altLang="en-US" sz="1800" dirty="0" smtClean="0"/>
              <a:t>바꿔줌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600" dirty="0" smtClean="0"/>
              <a:t>List&lt;Integer</a:t>
            </a:r>
            <a:r>
              <a:rPr lang="en-US" altLang="ko-KR" sz="1600" dirty="0"/>
              <a:t>&gt; list = </a:t>
            </a:r>
            <a:r>
              <a:rPr lang="en-US" altLang="ko-KR" sz="1600" dirty="0" err="1"/>
              <a:t>IntStream.range</a:t>
            </a:r>
            <a:r>
              <a:rPr lang="en-US" altLang="ko-KR" sz="1600" dirty="0"/>
              <a:t>(0, 10).boxed().collect(</a:t>
            </a:r>
            <a:r>
              <a:rPr lang="en-US" altLang="ko-KR" sz="1600" dirty="0" err="1"/>
              <a:t>Collectors.toList</a:t>
            </a:r>
            <a:r>
              <a:rPr lang="en-US" altLang="ko-KR" sz="1600" dirty="0"/>
              <a:t>());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err="1" smtClean="0">
                <a:solidFill>
                  <a:srgbClr val="FF0000"/>
                </a:solidFill>
              </a:rPr>
              <a:t>list.replaceAll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(integer </a:t>
            </a:r>
            <a:r>
              <a:rPr lang="en-US" altLang="ko-KR" sz="1600" b="1" dirty="0">
                <a:solidFill>
                  <a:srgbClr val="FF0000"/>
                </a:solidFill>
              </a:rPr>
              <a:t>-&gt; integer * integer);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/>
            </a:r>
            <a:br>
              <a:rPr lang="en-US" altLang="ko-KR" sz="1600" b="1" dirty="0" smtClean="0">
                <a:solidFill>
                  <a:srgbClr val="FF0000"/>
                </a:solidFill>
              </a:rPr>
            </a:br>
            <a:r>
              <a:rPr lang="en-US" altLang="ko-KR" sz="1600" dirty="0" err="1" smtClean="0"/>
              <a:t>System.out.println</a:t>
            </a:r>
            <a:r>
              <a:rPr lang="en-US" altLang="ko-KR" sz="1600" dirty="0" smtClean="0"/>
              <a:t>(list</a:t>
            </a:r>
            <a:r>
              <a:rPr lang="en-US" altLang="ko-KR" sz="1600" dirty="0"/>
              <a:t>);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// </a:t>
            </a:r>
            <a:r>
              <a:rPr lang="en-US" altLang="ko-KR" sz="1600" dirty="0"/>
              <a:t>result : [0, 1, 4, 9, 16, 25, 36, 49, 64, 81]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1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Java8 Collection API </a:t>
            </a:r>
            <a:r>
              <a:rPr kumimoji="1" lang="mr-IN" altLang="ko-KR" dirty="0" smtClean="0"/>
              <a:t>–</a:t>
            </a:r>
            <a:r>
              <a:rPr kumimoji="1" lang="en-US" altLang="ko-KR" dirty="0" smtClean="0"/>
              <a:t> List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void sort(Comparator&lt;? super E&gt; c</a:t>
            </a:r>
            <a:r>
              <a:rPr lang="en-US" altLang="ko-KR" b="1" dirty="0" smtClean="0"/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List&lt;Integer</a:t>
            </a:r>
            <a:r>
              <a:rPr lang="en-US" altLang="ko-KR" sz="2000" dirty="0"/>
              <a:t>&gt; list = </a:t>
            </a:r>
            <a:r>
              <a:rPr lang="en-US" altLang="ko-KR" sz="2000" dirty="0" err="1"/>
              <a:t>IntStream.range</a:t>
            </a:r>
            <a:r>
              <a:rPr lang="en-US" altLang="ko-KR" sz="2000" dirty="0"/>
              <a:t>(0, 10).boxed().collect(</a:t>
            </a:r>
            <a:r>
              <a:rPr lang="en-US" altLang="ko-KR" sz="2000" dirty="0" err="1"/>
              <a:t>Collectors.toList</a:t>
            </a:r>
            <a:r>
              <a:rPr lang="en-US" altLang="ko-KR" sz="2000" dirty="0"/>
              <a:t>());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b="1" dirty="0" err="1" smtClean="0">
                <a:solidFill>
                  <a:srgbClr val="FF0000"/>
                </a:solidFill>
              </a:rPr>
              <a:t>list.sort</a:t>
            </a:r>
            <a:r>
              <a:rPr lang="en-US" altLang="ko-KR" sz="2000" b="1" dirty="0">
                <a:solidFill>
                  <a:srgbClr val="FF0000"/>
                </a:solidFill>
              </a:rPr>
              <a:t>((o1, o2) -&gt; o2 - o1);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/>
            </a:r>
            <a:br>
              <a:rPr lang="en-US" altLang="ko-KR" sz="2000" b="1" dirty="0" smtClean="0">
                <a:solidFill>
                  <a:srgbClr val="FF0000"/>
                </a:solidFill>
              </a:rPr>
            </a:br>
            <a:r>
              <a:rPr lang="en-US" altLang="ko-KR" sz="2000" dirty="0" err="1" smtClean="0"/>
              <a:t>System.out.println</a:t>
            </a:r>
            <a:r>
              <a:rPr lang="en-US" altLang="ko-KR" sz="2000" dirty="0" smtClean="0"/>
              <a:t>(list</a:t>
            </a:r>
            <a:r>
              <a:rPr lang="en-US" altLang="ko-KR" sz="2000" dirty="0"/>
              <a:t>);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// </a:t>
            </a:r>
            <a:r>
              <a:rPr lang="en-US" altLang="ko-KR" sz="2000" dirty="0"/>
              <a:t>result : [9, 8, 7, 6, 5, 4, 3, 2, 1, 0]</a:t>
            </a:r>
            <a:endParaRPr kumimoji="1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8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Java8 Collection API </a:t>
            </a:r>
            <a:r>
              <a:rPr kumimoji="1" lang="mr-IN" altLang="ko-KR" dirty="0"/>
              <a:t>–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Map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void </a:t>
            </a:r>
            <a:r>
              <a:rPr lang="en-US" altLang="ko-KR" sz="2000" b="1" dirty="0" err="1"/>
              <a:t>forEach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BiConsumer</a:t>
            </a:r>
            <a:r>
              <a:rPr lang="en-US" altLang="ko-KR" sz="2000" b="1" dirty="0"/>
              <a:t>&lt;? super K, ? super V&gt; action</a:t>
            </a:r>
            <a:r>
              <a:rPr lang="en-US" altLang="ko-KR" sz="2000" b="1" dirty="0" smtClean="0"/>
              <a:t>)</a:t>
            </a:r>
          </a:p>
          <a:p>
            <a:pPr marL="0" indent="0">
              <a:buNone/>
            </a:pPr>
            <a:r>
              <a:rPr lang="is-IS" altLang="ko-KR" sz="1800" dirty="0"/>
              <a:t>map.put("A", 5); </a:t>
            </a:r>
            <a:r>
              <a:rPr lang="is-IS" altLang="ko-KR" sz="1800" dirty="0" smtClean="0"/>
              <a:t>map.put</a:t>
            </a:r>
            <a:r>
              <a:rPr lang="is-IS" altLang="ko-KR" sz="1800" dirty="0"/>
              <a:t>("B", 6); map.put("C", 7); </a:t>
            </a:r>
            <a:r>
              <a:rPr lang="is-IS" altLang="ko-KR" sz="1800" dirty="0" smtClean="0"/>
              <a:t/>
            </a:r>
            <a:br>
              <a:rPr lang="is-IS" altLang="ko-KR" sz="1800" dirty="0" smtClean="0"/>
            </a:br>
            <a:r>
              <a:rPr lang="is-IS" altLang="ko-KR" sz="1800" b="1" dirty="0" smtClean="0">
                <a:solidFill>
                  <a:srgbClr val="FF0000"/>
                </a:solidFill>
              </a:rPr>
              <a:t>map.forEach</a:t>
            </a:r>
            <a:r>
              <a:rPr lang="is-IS" altLang="ko-KR" sz="1800" b="1" dirty="0">
                <a:solidFill>
                  <a:srgbClr val="FF0000"/>
                </a:solidFill>
              </a:rPr>
              <a:t>((key, value) -&gt; {     </a:t>
            </a:r>
            <a:r>
              <a:rPr lang="is-IS" altLang="ko-KR" sz="1800" b="1" dirty="0" smtClean="0">
                <a:solidFill>
                  <a:srgbClr val="FF0000"/>
                </a:solidFill>
              </a:rPr>
              <a:t>System.out.println(String.format</a:t>
            </a:r>
            <a:r>
              <a:rPr lang="is-IS" altLang="ko-KR" sz="1800" b="1" dirty="0">
                <a:solidFill>
                  <a:srgbClr val="FF0000"/>
                </a:solidFill>
              </a:rPr>
              <a:t>("%s, %d", key, value)); }); </a:t>
            </a:r>
            <a:r>
              <a:rPr lang="is-IS" altLang="ko-KR" sz="1800" dirty="0" smtClean="0"/>
              <a:t/>
            </a:r>
            <a:br>
              <a:rPr lang="is-IS" altLang="ko-KR" sz="1800" dirty="0" smtClean="0"/>
            </a:br>
            <a:r>
              <a:rPr lang="is-IS" altLang="ko-KR" sz="1800" dirty="0" smtClean="0"/>
              <a:t>//</a:t>
            </a:r>
            <a:r>
              <a:rPr lang="is-IS" altLang="ko-KR" sz="1800" dirty="0"/>
              <a:t>result : A, 5  </a:t>
            </a:r>
            <a:r>
              <a:rPr lang="is-IS" altLang="ko-KR" sz="1800" dirty="0" smtClean="0"/>
              <a:t>B</a:t>
            </a:r>
            <a:r>
              <a:rPr lang="is-IS" altLang="ko-KR" sz="1800" dirty="0"/>
              <a:t>, 6 </a:t>
            </a:r>
            <a:r>
              <a:rPr lang="is-IS" altLang="ko-KR" sz="1800" dirty="0" smtClean="0"/>
              <a:t>C</a:t>
            </a:r>
            <a:r>
              <a:rPr lang="is-IS" altLang="ko-KR" sz="1800" dirty="0"/>
              <a:t>, </a:t>
            </a:r>
            <a:r>
              <a:rPr lang="is-IS" altLang="ko-KR" sz="1800" dirty="0" smtClean="0"/>
              <a:t>7</a:t>
            </a:r>
          </a:p>
          <a:p>
            <a:pPr marL="0" indent="0">
              <a:buNone/>
            </a:pPr>
            <a:endParaRPr kumimoji="1" lang="is-IS" altLang="ko-KR" sz="2000" dirty="0"/>
          </a:p>
          <a:p>
            <a:pPr marL="0" indent="0">
              <a:buNone/>
            </a:pPr>
            <a:r>
              <a:rPr lang="en-US" altLang="ko-KR" sz="2000" b="1" dirty="0"/>
              <a:t>V compute(K key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</a:t>
            </a:r>
            <a:r>
              <a:rPr lang="en-US" altLang="ko-KR" sz="2000" b="1" dirty="0" err="1" smtClean="0"/>
              <a:t>BiFunction</a:t>
            </a:r>
            <a:r>
              <a:rPr lang="en-US" altLang="ko-KR" sz="2000" b="1" dirty="0"/>
              <a:t>&lt;? super K, ? super V, ? extends V&gt; </a:t>
            </a:r>
            <a:r>
              <a:rPr lang="en-US" altLang="ko-KR" sz="2000" b="1" dirty="0" err="1"/>
              <a:t>remappingFunction</a:t>
            </a:r>
            <a:r>
              <a:rPr lang="en-US" altLang="ko-KR" sz="2000" b="1" dirty="0" smtClean="0"/>
              <a:t>)</a:t>
            </a:r>
            <a:br>
              <a:rPr lang="en-US" altLang="ko-KR" sz="2000" b="1" dirty="0" smtClean="0"/>
            </a:br>
            <a:r>
              <a:rPr lang="ko-KR" altLang="en-US" sz="1800" dirty="0"/>
              <a:t>키값에 대해서 어떻게 연산할지 정의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dirty="0" err="1"/>
              <a:t>map.put</a:t>
            </a:r>
            <a:r>
              <a:rPr lang="en-US" altLang="ko-KR" sz="1800" dirty="0"/>
              <a:t>("A", 1); </a:t>
            </a:r>
            <a:br>
              <a:rPr lang="en-US" altLang="ko-KR" sz="1800" dirty="0"/>
            </a:br>
            <a:r>
              <a:rPr lang="en-US" altLang="ko-KR" sz="1800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map.compute</a:t>
            </a:r>
            <a:r>
              <a:rPr lang="en-US" altLang="ko-KR" sz="1800" b="1" dirty="0">
                <a:solidFill>
                  <a:srgbClr val="FF0000"/>
                </a:solidFill>
              </a:rPr>
              <a:t>("A", (s, integer) -&gt; integer+1</a:t>
            </a:r>
            <a:r>
              <a:rPr lang="en-US" altLang="ko-KR" sz="1800" dirty="0"/>
              <a:t>));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 </a:t>
            </a:r>
            <a:r>
              <a:rPr lang="en-US" altLang="ko-KR" sz="1800" dirty="0"/>
              <a:t>result : 2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(map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 </a:t>
            </a:r>
            <a:r>
              <a:rPr lang="en-US" altLang="ko-KR" sz="1800" dirty="0"/>
              <a:t>{A=2}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153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049" y="364814"/>
            <a:ext cx="10515600" cy="5891019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/>
              <a:t>V </a:t>
            </a:r>
            <a:r>
              <a:rPr lang="en-US" altLang="ko-KR" sz="2000" b="1" dirty="0" err="1"/>
              <a:t>computeIfAbsent</a:t>
            </a:r>
            <a:r>
              <a:rPr lang="en-US" altLang="ko-KR" sz="2000" b="1" dirty="0"/>
              <a:t>(K key, Function&lt;? super K, ? extends V&gt; </a:t>
            </a:r>
            <a:r>
              <a:rPr lang="en-US" altLang="ko-KR" sz="2000" b="1" dirty="0" err="1" smtClean="0"/>
              <a:t>mappingFunction</a:t>
            </a:r>
            <a:r>
              <a:rPr lang="en-US" altLang="ko-KR" sz="2000" b="1" dirty="0" smtClean="0"/>
              <a:t>)</a:t>
            </a:r>
            <a:br>
              <a:rPr lang="en-US" altLang="ko-KR" sz="2000" b="1" dirty="0" smtClean="0"/>
            </a:br>
            <a:r>
              <a:rPr lang="ko-KR" altLang="en-US" sz="1800" dirty="0"/>
              <a:t>키에 해당하는 값이 존재하지 않을 때에만 넘겨준 람다식을 사용</a:t>
            </a:r>
            <a:endParaRPr kumimoji="1"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/>
              <a:t>map.put</a:t>
            </a:r>
            <a:r>
              <a:rPr lang="en-US" altLang="ko-KR" sz="1800" dirty="0"/>
              <a:t>("A", 5);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b="1" dirty="0" err="1" smtClean="0">
                <a:solidFill>
                  <a:srgbClr val="FF0000"/>
                </a:solidFill>
              </a:rPr>
              <a:t>map.computeIfAbsent</a:t>
            </a:r>
            <a:r>
              <a:rPr lang="en-US" altLang="ko-KR" sz="1800" b="1" dirty="0">
                <a:solidFill>
                  <a:srgbClr val="FF0000"/>
                </a:solidFill>
              </a:rPr>
              <a:t>("A", key -&gt; 10);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/>
            </a:r>
            <a:br>
              <a:rPr lang="en-US" altLang="ko-KR" sz="1800" b="1" dirty="0" smtClean="0">
                <a:solidFill>
                  <a:srgbClr val="FF0000"/>
                </a:solidFill>
              </a:rPr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map.get</a:t>
            </a:r>
            <a:r>
              <a:rPr lang="en-US" altLang="ko-KR" sz="1800" dirty="0"/>
              <a:t>("A"));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 </a:t>
            </a:r>
            <a:r>
              <a:rPr lang="en-US" altLang="ko-KR" sz="1800" dirty="0"/>
              <a:t>result : </a:t>
            </a:r>
            <a:r>
              <a:rPr lang="en-US" altLang="ko-KR" sz="1800" dirty="0" smtClean="0"/>
              <a:t>5</a:t>
            </a:r>
          </a:p>
          <a:p>
            <a:pPr marL="0" indent="0">
              <a:buNone/>
            </a:pPr>
            <a:endParaRPr lang="en-US" altLang="ko-KR" sz="1800" b="1" dirty="0"/>
          </a:p>
          <a:p>
            <a:pPr marL="0" indent="0">
              <a:buNone/>
            </a:pPr>
            <a:r>
              <a:rPr lang="en-US" altLang="ko-KR" sz="1800" b="1" dirty="0"/>
              <a:t>V </a:t>
            </a:r>
            <a:r>
              <a:rPr lang="en-US" altLang="ko-KR" sz="1800" b="1" dirty="0" err="1"/>
              <a:t>computeIfPresent</a:t>
            </a:r>
            <a:r>
              <a:rPr lang="en-US" altLang="ko-KR" sz="1800" b="1" dirty="0"/>
              <a:t>(K key, </a:t>
            </a:r>
            <a:r>
              <a:rPr lang="en-US" altLang="ko-KR" sz="1800" b="1" dirty="0" err="1"/>
              <a:t>BiFunction</a:t>
            </a:r>
            <a:r>
              <a:rPr lang="en-US" altLang="ko-KR" sz="1800" b="1" dirty="0"/>
              <a:t>&lt;? super K, ? super V, ? extends V&gt; </a:t>
            </a:r>
            <a:r>
              <a:rPr lang="en-US" altLang="ko-KR" sz="1800" b="1" dirty="0" err="1" smtClean="0"/>
              <a:t>remappingFunction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ko-KR" altLang="en-US" sz="1800" dirty="0"/>
              <a:t>존재할 경우에만 전달한 람다를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/>
              <a:t>map.put</a:t>
            </a:r>
            <a:r>
              <a:rPr lang="en-US" altLang="ko-KR" sz="1800" dirty="0"/>
              <a:t>("A", 5);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map.computeIfPresent</a:t>
            </a:r>
            <a:r>
              <a:rPr lang="en-US" altLang="ko-KR" sz="1800" b="1" dirty="0">
                <a:solidFill>
                  <a:srgbClr val="FF0000"/>
                </a:solidFill>
              </a:rPr>
              <a:t>("A", (s, number) -&gt; number*number)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 </a:t>
            </a:r>
            <a:r>
              <a:rPr lang="en-US" altLang="ko-KR" sz="1800" dirty="0"/>
              <a:t>result : 25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map.computeIfPresent</a:t>
            </a:r>
            <a:r>
              <a:rPr lang="en-US" altLang="ko-KR" sz="1800" b="1" dirty="0">
                <a:solidFill>
                  <a:srgbClr val="FF0000"/>
                </a:solidFill>
              </a:rPr>
              <a:t>("B", (s, number) -&gt; 10)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 </a:t>
            </a:r>
            <a:r>
              <a:rPr lang="en-US" altLang="ko-KR" sz="1800" dirty="0"/>
              <a:t>result : </a:t>
            </a:r>
            <a:r>
              <a:rPr lang="en-US" altLang="ko-KR" sz="1800" dirty="0" smtClean="0"/>
              <a:t>null</a:t>
            </a:r>
          </a:p>
          <a:p>
            <a:pPr marL="0" indent="0">
              <a:buNone/>
            </a:pPr>
            <a:endParaRPr lang="en-US" altLang="ko-KR" sz="1800" b="1" dirty="0"/>
          </a:p>
          <a:p>
            <a:r>
              <a:rPr lang="en-US" altLang="ko-KR" sz="1800" b="1" dirty="0" err="1"/>
              <a:t>boolean</a:t>
            </a:r>
            <a:r>
              <a:rPr lang="en-US" altLang="ko-KR" sz="1800" b="1" dirty="0"/>
              <a:t> remove(Object key, Object value)</a:t>
            </a:r>
            <a:br>
              <a:rPr lang="en-US" altLang="ko-KR" sz="1800" b="1" dirty="0"/>
            </a:br>
            <a:r>
              <a:rPr lang="en-US" altLang="ko-KR" sz="1800" dirty="0"/>
              <a:t>key</a:t>
            </a:r>
            <a:r>
              <a:rPr lang="ko-KR" altLang="en-US" sz="1800" dirty="0"/>
              <a:t>와 </a:t>
            </a:r>
            <a:r>
              <a:rPr lang="en-US" altLang="ko-KR" sz="1800" dirty="0"/>
              <a:t>value</a:t>
            </a:r>
            <a:r>
              <a:rPr lang="ko-KR" altLang="en-US" sz="1800" dirty="0"/>
              <a:t>가 둘다 일치할 경우에만 삭제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err="1"/>
              <a:t>map.put</a:t>
            </a:r>
            <a:r>
              <a:rPr lang="en-US" altLang="ko-KR" sz="1800" dirty="0"/>
              <a:t>("A", 5); </a:t>
            </a:r>
            <a:br>
              <a:rPr lang="en-US" altLang="ko-KR" sz="1800" dirty="0"/>
            </a:br>
            <a:r>
              <a:rPr lang="en-US" altLang="ko-KR" sz="1800" dirty="0" err="1"/>
              <a:t>System.out.println</a:t>
            </a:r>
            <a:r>
              <a:rPr lang="en-US" altLang="ko-KR" sz="1800" dirty="0"/>
              <a:t>(</a:t>
            </a:r>
            <a:r>
              <a:rPr lang="en-US" altLang="ko-KR" sz="1800" b="1" dirty="0" err="1">
                <a:solidFill>
                  <a:srgbClr val="FF0000"/>
                </a:solidFill>
              </a:rPr>
              <a:t>map.remove</a:t>
            </a:r>
            <a:r>
              <a:rPr lang="en-US" altLang="ko-KR" sz="1800" b="1" dirty="0">
                <a:solidFill>
                  <a:srgbClr val="FF0000"/>
                </a:solidFill>
              </a:rPr>
              <a:t>("A", 1)</a:t>
            </a:r>
            <a:r>
              <a:rPr lang="en-US" altLang="ko-KR" sz="1800" dirty="0"/>
              <a:t>); </a:t>
            </a:r>
            <a:br>
              <a:rPr lang="en-US" altLang="ko-KR" sz="1800" dirty="0"/>
            </a:br>
            <a:r>
              <a:rPr lang="en-US" altLang="ko-KR" sz="1800" dirty="0" err="1"/>
              <a:t>System.out.println</a:t>
            </a:r>
            <a:r>
              <a:rPr lang="en-US" altLang="ko-KR" sz="1800" dirty="0"/>
              <a:t>(map); </a:t>
            </a:r>
            <a:br>
              <a:rPr lang="en-US" altLang="ko-KR" sz="1800" dirty="0"/>
            </a:br>
            <a:r>
              <a:rPr lang="en-US" altLang="ko-KR" sz="1800" dirty="0"/>
              <a:t>//result : false     {A=5}</a:t>
            </a:r>
            <a:endParaRPr kumimoji="1" lang="ko-KR" altLang="en-US" sz="1800" dirty="0"/>
          </a:p>
          <a:p>
            <a:pPr marL="0" indent="0">
              <a:buNone/>
            </a:pP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8829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4746" y="802888"/>
            <a:ext cx="10515600" cy="5787483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V </a:t>
            </a:r>
            <a:r>
              <a:rPr lang="en-US" altLang="ko-KR" sz="2000" b="1" dirty="0" err="1"/>
              <a:t>getOrDefault</a:t>
            </a:r>
            <a:r>
              <a:rPr lang="en-US" altLang="ko-KR" sz="2000" b="1" dirty="0"/>
              <a:t>(Object key, V </a:t>
            </a:r>
            <a:r>
              <a:rPr lang="en-US" altLang="ko-KR" sz="2000" b="1" dirty="0" err="1"/>
              <a:t>defaultValue</a:t>
            </a:r>
            <a:r>
              <a:rPr lang="en-US" altLang="ko-KR" sz="2000" b="1" dirty="0" smtClean="0"/>
              <a:t>)</a:t>
            </a:r>
            <a:br>
              <a:rPr lang="en-US" altLang="ko-KR" sz="2000" b="1" dirty="0" smtClean="0"/>
            </a:br>
            <a:r>
              <a:rPr lang="ko-KR" altLang="en-US" sz="1800" dirty="0"/>
              <a:t>메서드 명 그대로 가지고 오거나 없으면 설정한 기본 값을 </a:t>
            </a:r>
            <a:r>
              <a:rPr lang="ko-KR" altLang="en-US" sz="1800" dirty="0" smtClean="0"/>
              <a:t>반환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</a:t>
            </a:r>
            <a:r>
              <a:rPr lang="mr-IN" altLang="ko-KR" sz="1800" dirty="0" smtClean="0"/>
              <a:t>/ </a:t>
            </a:r>
            <a:r>
              <a:rPr lang="mr-IN" altLang="ko-KR" sz="1800" dirty="0"/>
              <a:t>C</a:t>
            </a:r>
            <a:r>
              <a:rPr lang="ko-KR" altLang="mr-IN" sz="1800" dirty="0"/>
              <a:t>가 설정되지 않았음</a:t>
            </a:r>
            <a:r>
              <a:rPr lang="mr-IN" altLang="ko-KR" sz="1800" dirty="0"/>
              <a:t>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mr-IN" altLang="ko-KR" sz="1800" b="1" dirty="0" err="1" smtClean="0">
                <a:solidFill>
                  <a:srgbClr val="FF0000"/>
                </a:solidFill>
              </a:rPr>
              <a:t>map.getOrDefault</a:t>
            </a:r>
            <a:r>
              <a:rPr lang="mr-IN" altLang="ko-KR" sz="1800" b="1" dirty="0">
                <a:solidFill>
                  <a:srgbClr val="FF0000"/>
                </a:solidFill>
              </a:rPr>
              <a:t>("C", 77);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/>
            </a:r>
            <a:br>
              <a:rPr lang="en-US" altLang="ko-KR" sz="1800" b="1" dirty="0" smtClean="0">
                <a:solidFill>
                  <a:srgbClr val="FF0000"/>
                </a:solidFill>
              </a:rPr>
            </a:br>
            <a:r>
              <a:rPr lang="mr-IN" altLang="ko-KR" sz="1800" dirty="0" smtClean="0"/>
              <a:t>// </a:t>
            </a:r>
            <a:r>
              <a:rPr lang="mr-IN" altLang="ko-KR" sz="1800" dirty="0" err="1"/>
              <a:t>result</a:t>
            </a:r>
            <a:r>
              <a:rPr lang="mr-IN" altLang="ko-KR" sz="1800" dirty="0"/>
              <a:t> : </a:t>
            </a:r>
            <a:r>
              <a:rPr lang="mr-IN" altLang="ko-KR" sz="1800" dirty="0" smtClean="0"/>
              <a:t>77</a:t>
            </a:r>
            <a:endParaRPr lang="en-US" altLang="ko-KR" sz="1800" dirty="0" smtClean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r>
              <a:rPr lang="en-US" altLang="ko-KR" sz="1800" b="1" dirty="0"/>
              <a:t>V merge(K key, V value, </a:t>
            </a:r>
            <a:r>
              <a:rPr lang="en-US" altLang="ko-KR" sz="1800" b="1" dirty="0" err="1"/>
              <a:t>BiFunction</a:t>
            </a:r>
            <a:r>
              <a:rPr lang="en-US" altLang="ko-KR" sz="1800" b="1" dirty="0"/>
              <a:t>&lt;? super V, ? super V, ? extends V&gt; </a:t>
            </a:r>
            <a:r>
              <a:rPr lang="en-US" altLang="ko-KR" sz="1800" b="1" dirty="0" err="1" smtClean="0"/>
              <a:t>remappingFunction</a:t>
            </a:r>
            <a:r>
              <a:rPr lang="en-US" altLang="ko-KR" sz="1800" b="1" dirty="0" smtClean="0"/>
              <a:t/>
            </a:r>
            <a:br>
              <a:rPr lang="en-US" altLang="ko-KR" sz="1800" b="1" dirty="0" smtClean="0"/>
            </a:br>
            <a:r>
              <a:rPr lang="ko-KR" altLang="en-US" sz="1800" dirty="0"/>
              <a:t>키와 값을 주고 람다식으로 기존 값과 새로준 </a:t>
            </a:r>
            <a:r>
              <a:rPr lang="en-US" altLang="ko-KR" sz="1800" dirty="0"/>
              <a:t>value</a:t>
            </a:r>
            <a:r>
              <a:rPr lang="ko-KR" altLang="en-US" sz="1800" dirty="0"/>
              <a:t>값을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소비하는 </a:t>
            </a:r>
            <a:r>
              <a:rPr lang="en-US" altLang="ko-KR" sz="1800" dirty="0" err="1"/>
              <a:t>BiFunction</a:t>
            </a:r>
            <a:r>
              <a:rPr lang="ko-KR" altLang="en-US" sz="1800" dirty="0"/>
              <a:t>을 인자로 받는다 </a:t>
            </a:r>
          </a:p>
          <a:p>
            <a:pPr marL="0" indent="0">
              <a:buNone/>
            </a:pPr>
            <a:r>
              <a:rPr lang="en-US" altLang="ko-KR" sz="1800" dirty="0" err="1"/>
              <a:t>map.put</a:t>
            </a:r>
            <a:r>
              <a:rPr lang="en-US" altLang="ko-KR" sz="1800" dirty="0"/>
              <a:t>("A", 5);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map.merge</a:t>
            </a:r>
            <a:r>
              <a:rPr lang="en-US" altLang="ko-KR" sz="1800" b="1" dirty="0">
                <a:solidFill>
                  <a:srgbClr val="FF0000"/>
                </a:solidFill>
              </a:rPr>
              <a:t>("A", 10, Integer::sum)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 </a:t>
            </a:r>
            <a:r>
              <a:rPr lang="en-US" altLang="ko-KR" sz="1800" dirty="0"/>
              <a:t>result : </a:t>
            </a:r>
            <a:r>
              <a:rPr lang="en-US" altLang="ko-KR" sz="1800" dirty="0" smtClean="0"/>
              <a:t>15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V </a:t>
            </a:r>
            <a:r>
              <a:rPr lang="en-US" altLang="ko-KR" sz="1800" b="1" dirty="0" err="1"/>
              <a:t>putIfAbsent</a:t>
            </a:r>
            <a:r>
              <a:rPr lang="en-US" altLang="ko-KR" sz="1800" b="1" dirty="0"/>
              <a:t>(K key, </a:t>
            </a:r>
            <a:r>
              <a:rPr lang="en-US" altLang="ko-KR" sz="1800" b="1" dirty="0" smtClean="0"/>
              <a:t>V </a:t>
            </a:r>
            <a:r>
              <a:rPr lang="en-US" altLang="ko-KR" sz="1800" b="1" dirty="0"/>
              <a:t>value</a:t>
            </a:r>
            <a:r>
              <a:rPr lang="en-US" altLang="ko-KR" sz="1800" b="1" dirty="0" smtClean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없을 경우에만 값을 </a:t>
            </a:r>
            <a:r>
              <a:rPr lang="ko-KR" altLang="en-US" sz="1800" dirty="0" smtClean="0"/>
              <a:t>넣는다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err="1"/>
              <a:t>map.put</a:t>
            </a:r>
            <a:r>
              <a:rPr lang="en-US" altLang="ko-KR" sz="1800" dirty="0"/>
              <a:t>("A", 5);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map.putIfAbsent</a:t>
            </a:r>
            <a:r>
              <a:rPr lang="en-US" altLang="ko-KR" sz="1800" b="1" dirty="0">
                <a:solidFill>
                  <a:srgbClr val="FF0000"/>
                </a:solidFill>
              </a:rPr>
              <a:t>("A", 1)</a:t>
            </a:r>
            <a:r>
              <a:rPr lang="en-US" altLang="ko-KR" sz="1800" dirty="0"/>
              <a:t>);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7591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80585"/>
            <a:ext cx="10515600" cy="5396378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/>
              <a:t>V replace(K key, V </a:t>
            </a:r>
            <a:r>
              <a:rPr lang="en-US" altLang="ko-KR" sz="2000" b="1" dirty="0" err="1"/>
              <a:t>newValue</a:t>
            </a:r>
            <a:r>
              <a:rPr lang="en-US" altLang="ko-KR" sz="2000" b="1" dirty="0" smtClean="0"/>
              <a:t>)</a:t>
            </a:r>
            <a:br>
              <a:rPr lang="en-US" altLang="ko-KR" sz="2000" b="1" dirty="0" smtClean="0"/>
            </a:br>
            <a:r>
              <a:rPr lang="ko-KR" altLang="en-US" sz="1800" dirty="0" smtClean="0"/>
              <a:t>지정된 </a:t>
            </a:r>
            <a:r>
              <a:rPr lang="ko-KR" altLang="en-US" sz="1800" dirty="0"/>
              <a:t>키의 값을 새로운 값으로 </a:t>
            </a:r>
            <a:r>
              <a:rPr lang="ko-KR" altLang="en-US" sz="1800" dirty="0" smtClean="0"/>
              <a:t>교체</a:t>
            </a:r>
            <a:r>
              <a:rPr lang="en-US" altLang="ko-KR" sz="1800" dirty="0" smtClean="0"/>
              <a:t>.</a:t>
            </a:r>
            <a:r>
              <a:rPr lang="ko-KR" altLang="en-US" sz="1800" dirty="0"/>
              <a:t> 반환 값으로는 기존 값을 </a:t>
            </a:r>
            <a:r>
              <a:rPr lang="ko-KR" altLang="en-US" sz="1800" dirty="0" smtClean="0"/>
              <a:t>반환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pl-PL" altLang="ko-KR" sz="1800" dirty="0" err="1" smtClean="0"/>
              <a:t>map.put</a:t>
            </a:r>
            <a:r>
              <a:rPr lang="pl-PL" altLang="ko-KR" sz="1800" dirty="0" smtClean="0"/>
              <a:t>("A", 5); </a:t>
            </a:r>
            <a:br>
              <a:rPr lang="pl-PL" altLang="ko-KR" sz="1800" dirty="0" smtClean="0"/>
            </a:br>
            <a:r>
              <a:rPr lang="pl-PL" altLang="ko-KR" sz="1800" dirty="0" err="1" smtClean="0"/>
              <a:t>System.out.println</a:t>
            </a:r>
            <a:r>
              <a:rPr lang="pl-PL" altLang="ko-KR" sz="1800" dirty="0" smtClean="0"/>
              <a:t>(</a:t>
            </a:r>
            <a:r>
              <a:rPr lang="pl-PL" altLang="ko-KR" sz="1800" b="1" dirty="0" err="1" smtClean="0">
                <a:solidFill>
                  <a:srgbClr val="FF0000"/>
                </a:solidFill>
              </a:rPr>
              <a:t>map.replace</a:t>
            </a:r>
            <a:r>
              <a:rPr lang="pl-PL" altLang="ko-KR" sz="1800" b="1" dirty="0" smtClean="0">
                <a:solidFill>
                  <a:srgbClr val="FF0000"/>
                </a:solidFill>
              </a:rPr>
              <a:t>("A", 1)</a:t>
            </a:r>
            <a:r>
              <a:rPr lang="pl-PL" altLang="ko-KR" sz="1800" dirty="0" smtClean="0"/>
              <a:t>); </a:t>
            </a:r>
            <a:br>
              <a:rPr lang="pl-PL" altLang="ko-KR" sz="1800" dirty="0" smtClean="0"/>
            </a:br>
            <a:r>
              <a:rPr lang="pl-PL" altLang="ko-KR" sz="1800" dirty="0" err="1" smtClean="0"/>
              <a:t>System.out.println</a:t>
            </a:r>
            <a:r>
              <a:rPr lang="pl-PL" altLang="ko-KR" sz="1800" dirty="0" smtClean="0"/>
              <a:t>(map); </a:t>
            </a:r>
            <a:br>
              <a:rPr lang="pl-PL" altLang="ko-KR" sz="1800" dirty="0" smtClean="0"/>
            </a:br>
            <a:r>
              <a:rPr lang="pl-PL" altLang="ko-KR" sz="1800" dirty="0" smtClean="0"/>
              <a:t>//</a:t>
            </a:r>
            <a:r>
              <a:rPr lang="pl-PL" altLang="ko-KR" sz="1800" dirty="0" err="1" smtClean="0"/>
              <a:t>result</a:t>
            </a:r>
            <a:r>
              <a:rPr lang="pl-PL" altLang="ko-KR" sz="1800" dirty="0" smtClean="0"/>
              <a:t> : 5       {A=1}</a:t>
            </a:r>
          </a:p>
          <a:p>
            <a:r>
              <a:rPr lang="pl-PL" altLang="ko-KR" sz="2000" b="1" dirty="0" err="1"/>
              <a:t>boolean</a:t>
            </a:r>
            <a:r>
              <a:rPr lang="pl-PL" altLang="ko-KR" sz="2000" b="1" dirty="0"/>
              <a:t> </a:t>
            </a:r>
            <a:r>
              <a:rPr lang="pl-PL" altLang="ko-KR" sz="2000" b="1" dirty="0" err="1"/>
              <a:t>replace</a:t>
            </a:r>
            <a:r>
              <a:rPr lang="pl-PL" altLang="ko-KR" sz="2000" b="1" dirty="0"/>
              <a:t>(K </a:t>
            </a:r>
            <a:r>
              <a:rPr lang="pl-PL" altLang="ko-KR" sz="2000" b="1" dirty="0" err="1"/>
              <a:t>key</a:t>
            </a:r>
            <a:r>
              <a:rPr lang="pl-PL" altLang="ko-KR" sz="2000" b="1" dirty="0"/>
              <a:t>, V </a:t>
            </a:r>
            <a:r>
              <a:rPr lang="pl-PL" altLang="ko-KR" sz="2000" b="1" dirty="0" err="1"/>
              <a:t>oldValue</a:t>
            </a:r>
            <a:r>
              <a:rPr lang="pl-PL" altLang="ko-KR" sz="2000" b="1" dirty="0"/>
              <a:t>, V </a:t>
            </a:r>
            <a:r>
              <a:rPr lang="pl-PL" altLang="ko-KR" sz="2000" b="1" dirty="0" err="1"/>
              <a:t>newValue</a:t>
            </a:r>
            <a:r>
              <a:rPr lang="pl-PL" altLang="ko-KR" sz="2000" b="1" dirty="0" smtClean="0"/>
              <a:t>)</a:t>
            </a:r>
            <a:br>
              <a:rPr lang="pl-PL" altLang="ko-KR" sz="2000" b="1" dirty="0" smtClean="0"/>
            </a:br>
            <a:r>
              <a:rPr lang="en-US" altLang="ko-KR" sz="1800" dirty="0" err="1"/>
              <a:t>o</a:t>
            </a:r>
            <a:r>
              <a:rPr lang="en-US" altLang="ko-KR" sz="1800" dirty="0" err="1" smtClean="0"/>
              <a:t>ldValue</a:t>
            </a:r>
            <a:r>
              <a:rPr lang="ko-KR" altLang="en-US" sz="1800" dirty="0"/>
              <a:t>가 맞지 않으면 교체되지 않으며 </a:t>
            </a:r>
            <a:r>
              <a:rPr lang="en-US" altLang="ko-KR" sz="1800" dirty="0"/>
              <a:t>false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반환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/>
              <a:t>map.put</a:t>
            </a:r>
            <a:r>
              <a:rPr lang="en-US" altLang="ko-KR" sz="1800" dirty="0"/>
              <a:t>("A", 5);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</a:t>
            </a:r>
            <a:r>
              <a:rPr lang="en-US" altLang="ko-KR" sz="1800" b="1" dirty="0" err="1" smtClean="0">
                <a:solidFill>
                  <a:srgbClr val="FF0000"/>
                </a:solidFill>
              </a:rPr>
              <a:t>map.replace</a:t>
            </a:r>
            <a:r>
              <a:rPr lang="en-US" altLang="ko-KR" sz="1800" b="1" dirty="0">
                <a:solidFill>
                  <a:srgbClr val="FF0000"/>
                </a:solidFill>
              </a:rPr>
              <a:t>("A", 1, 10)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(map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</a:t>
            </a:r>
            <a:r>
              <a:rPr lang="en-US" altLang="ko-KR" sz="1800" dirty="0"/>
              <a:t>result : false            {A=5</a:t>
            </a:r>
            <a:r>
              <a:rPr lang="en-US" altLang="ko-KR" sz="1800" dirty="0" smtClean="0"/>
              <a:t>}</a:t>
            </a:r>
          </a:p>
          <a:p>
            <a:r>
              <a:rPr lang="en-US" altLang="ko-KR" sz="2000" b="1" dirty="0"/>
              <a:t>void </a:t>
            </a:r>
            <a:r>
              <a:rPr lang="en-US" altLang="ko-KR" sz="2000" b="1" dirty="0" err="1"/>
              <a:t>replaceAll</a:t>
            </a:r>
            <a:r>
              <a:rPr lang="en-US" altLang="ko-KR" sz="2000" b="1" dirty="0"/>
              <a:t> (</a:t>
            </a:r>
            <a:r>
              <a:rPr lang="en-US" altLang="ko-KR" sz="2000" b="1" dirty="0" err="1"/>
              <a:t>BiFunction</a:t>
            </a:r>
            <a:r>
              <a:rPr lang="en-US" altLang="ko-KR" sz="2000" b="1" dirty="0"/>
              <a:t>&lt;? super K, ? super V, ? extends V&gt; function</a:t>
            </a:r>
            <a:r>
              <a:rPr lang="en-US" altLang="ko-KR" sz="2000" b="1" dirty="0" smtClean="0"/>
              <a:t>)</a:t>
            </a:r>
            <a:br>
              <a:rPr lang="en-US" altLang="ko-KR" sz="2000" b="1" dirty="0" smtClean="0"/>
            </a:br>
            <a:r>
              <a:rPr lang="ko-KR" altLang="en-US" sz="1800" dirty="0"/>
              <a:t>인자로 기존의 키와 값이 주어지는 </a:t>
            </a:r>
            <a:r>
              <a:rPr lang="en-US" altLang="ko-KR" sz="1800" dirty="0" err="1" smtClean="0"/>
              <a:t>BiFunction</a:t>
            </a:r>
            <a:r>
              <a:rPr lang="ko-KR" altLang="en-US" sz="1800" dirty="0" smtClean="0"/>
              <a:t>을 인자로 가짐</a:t>
            </a:r>
            <a:r>
              <a:rPr lang="en-US" altLang="ko-KR" sz="1800" dirty="0" smtClean="0"/>
              <a:t>. </a:t>
            </a:r>
            <a:r>
              <a:rPr lang="ko-KR" altLang="en-US" sz="1800" dirty="0"/>
              <a:t>이 함수의 반환 값이 기존 값을 교체한다</a:t>
            </a:r>
            <a:r>
              <a:rPr lang="en-US" altLang="ko-KR" sz="1800" dirty="0"/>
              <a:t>.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/>
              <a:t>map.put</a:t>
            </a:r>
            <a:r>
              <a:rPr lang="en-US" altLang="ko-KR" sz="1800" dirty="0"/>
              <a:t>("A", 5);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b="1" dirty="0" err="1" smtClean="0">
                <a:solidFill>
                  <a:srgbClr val="FF0000"/>
                </a:solidFill>
              </a:rPr>
              <a:t>map.replaceAll</a:t>
            </a:r>
            <a:r>
              <a:rPr lang="en-US" altLang="ko-KR" sz="1800" b="1" dirty="0">
                <a:solidFill>
                  <a:srgbClr val="FF0000"/>
                </a:solidFill>
              </a:rPr>
              <a:t>((s, </a:t>
            </a:r>
            <a:r>
              <a:rPr lang="en-US" altLang="ko-KR" sz="1800" b="1" dirty="0" err="1">
                <a:solidFill>
                  <a:srgbClr val="FF0000"/>
                </a:solidFill>
              </a:rPr>
              <a:t>num</a:t>
            </a:r>
            <a:r>
              <a:rPr lang="en-US" altLang="ko-KR" sz="1800" b="1" dirty="0">
                <a:solidFill>
                  <a:srgbClr val="FF0000"/>
                </a:solidFill>
              </a:rPr>
              <a:t>) -&gt; </a:t>
            </a:r>
            <a:r>
              <a:rPr lang="en-US" altLang="ko-KR" sz="1800" b="1" dirty="0" err="1">
                <a:solidFill>
                  <a:srgbClr val="FF0000"/>
                </a:solidFill>
              </a:rPr>
              <a:t>num</a:t>
            </a:r>
            <a:r>
              <a:rPr lang="en-US" altLang="ko-KR" sz="1800" b="1" dirty="0">
                <a:solidFill>
                  <a:srgbClr val="FF0000"/>
                </a:solidFill>
              </a:rPr>
              <a:t>*</a:t>
            </a:r>
            <a:r>
              <a:rPr lang="en-US" altLang="ko-KR" sz="1800" b="1" dirty="0" err="1">
                <a:solidFill>
                  <a:srgbClr val="FF0000"/>
                </a:solidFill>
              </a:rPr>
              <a:t>num</a:t>
            </a:r>
            <a:r>
              <a:rPr lang="en-US" altLang="ko-KR" sz="1800" b="1" dirty="0">
                <a:solidFill>
                  <a:srgbClr val="FF0000"/>
                </a:solidFill>
              </a:rPr>
              <a:t>);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/>
            </a:r>
            <a:br>
              <a:rPr lang="en-US" altLang="ko-KR" sz="1800" b="1" dirty="0" smtClean="0">
                <a:solidFill>
                  <a:srgbClr val="FF0000"/>
                </a:solidFill>
              </a:rPr>
            </a:br>
            <a:r>
              <a:rPr lang="en-US" altLang="ko-KR" sz="1800" dirty="0" err="1" smtClean="0"/>
              <a:t>System.out.println</a:t>
            </a:r>
            <a:r>
              <a:rPr lang="en-US" altLang="ko-KR" sz="1800" dirty="0" smtClean="0"/>
              <a:t>(map</a:t>
            </a:r>
            <a:r>
              <a:rPr lang="en-US" altLang="ko-KR" sz="1800" dirty="0"/>
              <a:t>);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//</a:t>
            </a:r>
            <a:r>
              <a:rPr lang="en-US" altLang="ko-KR" sz="1800" dirty="0"/>
              <a:t>result : {A=25}</a:t>
            </a:r>
          </a:p>
        </p:txBody>
      </p:sp>
    </p:spTree>
    <p:extLst>
      <p:ext uri="{BB962C8B-B14F-4D97-AF65-F5344CB8AC3E}">
        <p14:creationId xmlns:p14="http://schemas.microsoft.com/office/powerpoint/2010/main" val="8721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4287" y="1865482"/>
            <a:ext cx="5540416" cy="4524315"/>
          </a:xfrm>
          <a:prstGeom prst="rect">
            <a:avLst/>
          </a:prstGeom>
          <a:ln cmpd="sng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List&lt;String&gt; all = </a:t>
            </a:r>
            <a:r>
              <a:rPr lang="en-US" altLang="ko-KR" dirty="0" err="1"/>
              <a:t>Arrays.</a:t>
            </a:r>
            <a:r>
              <a:rPr lang="en-US" altLang="ko-KR" i="1" dirty="0" err="1"/>
              <a:t>asList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"kkk1234"</a:t>
            </a:r>
            <a:r>
              <a:rPr lang="en-US" altLang="ko-KR" dirty="0">
                <a:solidFill>
                  <a:srgbClr val="CC7832"/>
                </a:solidFill>
              </a:rPr>
              <a:t>,</a:t>
            </a:r>
            <a:r>
              <a:rPr lang="en-US" altLang="ko-KR" dirty="0">
                <a:solidFill>
                  <a:srgbClr val="6A8759"/>
                </a:solidFill>
              </a:rPr>
              <a:t>"ewa2341"</a:t>
            </a:r>
            <a:r>
              <a:rPr lang="en-US" altLang="ko-KR" dirty="0">
                <a:solidFill>
                  <a:srgbClr val="CC7832"/>
                </a:solidFill>
              </a:rPr>
              <a:t>,</a:t>
            </a:r>
            <a:r>
              <a:rPr lang="en-US" altLang="ko-KR" dirty="0">
                <a:solidFill>
                  <a:srgbClr val="6A8759"/>
                </a:solidFill>
              </a:rPr>
              <a:t>"kkk1234"</a:t>
            </a:r>
            <a:r>
              <a:rPr lang="en-US" altLang="ko-KR" dirty="0">
                <a:solidFill>
                  <a:srgbClr val="CC7832"/>
                </a:solidFill>
              </a:rPr>
              <a:t>,</a:t>
            </a:r>
            <a:r>
              <a:rPr lang="en-US" altLang="ko-KR" dirty="0">
                <a:solidFill>
                  <a:srgbClr val="6A8759"/>
                </a:solidFill>
              </a:rPr>
              <a:t>"abc1231"</a:t>
            </a:r>
            <a:r>
              <a:rPr lang="en-US" altLang="ko-KR" dirty="0">
                <a:solidFill>
                  <a:srgbClr val="CC7832"/>
                </a:solidFill>
              </a:rPr>
              <a:t>,</a:t>
            </a:r>
            <a:r>
              <a:rPr lang="en-US" altLang="ko-KR" dirty="0">
                <a:solidFill>
                  <a:srgbClr val="6A8759"/>
                </a:solidFill>
              </a:rPr>
              <a:t>"abc1231"</a:t>
            </a:r>
            <a:r>
              <a:rPr lang="en-US" altLang="ko-KR" dirty="0">
                <a:solidFill>
                  <a:srgbClr val="CC7832"/>
                </a:solidFill>
              </a:rPr>
              <a:t>,</a:t>
            </a:r>
            <a:r>
              <a:rPr lang="en-US" altLang="ko-KR" dirty="0">
                <a:solidFill>
                  <a:srgbClr val="6A8759"/>
                </a:solidFill>
              </a:rPr>
              <a:t>"adb2341"</a:t>
            </a:r>
            <a:r>
              <a:rPr lang="en-US" altLang="ko-KR" dirty="0">
                <a:solidFill>
                  <a:srgbClr val="CC7832"/>
                </a:solidFill>
              </a:rPr>
              <a:t>,</a:t>
            </a:r>
            <a:r>
              <a:rPr lang="en-US" altLang="ko-KR" dirty="0">
                <a:solidFill>
                  <a:srgbClr val="6A8759"/>
                </a:solidFill>
              </a:rPr>
              <a:t>"ewa2341</a:t>
            </a:r>
            <a:r>
              <a:rPr lang="en-US" altLang="ko-KR" dirty="0" smtClean="0">
                <a:solidFill>
                  <a:srgbClr val="6A8759"/>
                </a:solidFill>
              </a:rPr>
              <a:t>"</a:t>
            </a:r>
            <a:r>
              <a:rPr lang="en-US" altLang="ko-KR" dirty="0" smtClean="0"/>
              <a:t>)</a:t>
            </a:r>
            <a:r>
              <a:rPr lang="en-US" altLang="ko-KR" dirty="0" smtClean="0">
                <a:solidFill>
                  <a:srgbClr val="CC7832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CC7832"/>
                </a:solidFill>
              </a:rPr>
              <a:t/>
            </a:r>
            <a:br>
              <a:rPr lang="en-US" altLang="ko-KR" dirty="0">
                <a:solidFill>
                  <a:srgbClr val="CC7832"/>
                </a:solidFill>
              </a:rPr>
            </a:br>
            <a:r>
              <a:rPr lang="en-US" altLang="ko-KR" dirty="0"/>
              <a:t>List&lt;String&gt; </a:t>
            </a:r>
            <a:r>
              <a:rPr lang="en-US" altLang="ko-KR" dirty="0" err="1"/>
              <a:t>visitorList</a:t>
            </a:r>
            <a:r>
              <a:rPr lang="en-US" altLang="ko-KR" dirty="0"/>
              <a:t> =  </a:t>
            </a:r>
            <a:r>
              <a:rPr lang="en-US" altLang="ko-KR" dirty="0">
                <a:solidFill>
                  <a:srgbClr val="CC7832"/>
                </a:solidFill>
              </a:rPr>
              <a:t>new </a:t>
            </a:r>
            <a:r>
              <a:rPr lang="en-US" altLang="ko-KR" dirty="0" err="1"/>
              <a:t>ArrayList</a:t>
            </a:r>
            <a:r>
              <a:rPr lang="en-US" altLang="ko-KR" dirty="0"/>
              <a:t>&lt;&gt;()</a:t>
            </a:r>
            <a:r>
              <a:rPr lang="en-US" altLang="ko-KR" dirty="0">
                <a:solidFill>
                  <a:srgbClr val="CC7832"/>
                </a:solidFill>
              </a:rPr>
              <a:t>;</a:t>
            </a:r>
            <a:br>
              <a:rPr lang="en-US" altLang="ko-KR" dirty="0">
                <a:solidFill>
                  <a:srgbClr val="CC7832"/>
                </a:solidFill>
              </a:rPr>
            </a:br>
            <a:r>
              <a:rPr lang="en-US" altLang="ko-KR" dirty="0">
                <a:solidFill>
                  <a:srgbClr val="CC7832"/>
                </a:solidFill>
              </a:rPr>
              <a:t>for</a:t>
            </a:r>
            <a:r>
              <a:rPr lang="en-US" altLang="ko-KR" dirty="0"/>
              <a:t>(String id : all){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CC7832"/>
                </a:solidFill>
              </a:rPr>
              <a:t>boolean</a:t>
            </a:r>
            <a:r>
              <a:rPr lang="en-US" altLang="ko-KR" dirty="0">
                <a:solidFill>
                  <a:srgbClr val="CC7832"/>
                </a:solidFill>
              </a:rPr>
              <a:t> </a:t>
            </a:r>
            <a:r>
              <a:rPr lang="en-US" altLang="ko-KR" dirty="0"/>
              <a:t>exists = </a:t>
            </a:r>
            <a:r>
              <a:rPr lang="en-US" altLang="ko-KR" dirty="0">
                <a:solidFill>
                  <a:srgbClr val="CC7832"/>
                </a:solidFill>
              </a:rPr>
              <a:t>false;</a:t>
            </a:r>
            <a:br>
              <a:rPr lang="en-US" altLang="ko-KR" dirty="0">
                <a:solidFill>
                  <a:srgbClr val="CC7832"/>
                </a:solidFill>
              </a:rPr>
            </a:br>
            <a:r>
              <a:rPr lang="en-US" altLang="ko-KR" dirty="0">
                <a:solidFill>
                  <a:srgbClr val="CC7832"/>
                </a:solidFill>
              </a:rPr>
              <a:t>    for</a:t>
            </a:r>
            <a:r>
              <a:rPr lang="en-US" altLang="ko-KR" dirty="0"/>
              <a:t>(String visitor : </a:t>
            </a:r>
            <a:r>
              <a:rPr lang="en-US" altLang="ko-KR" dirty="0" err="1"/>
              <a:t>visitorList</a:t>
            </a:r>
            <a:r>
              <a:rPr lang="en-US" altLang="ko-KR" dirty="0"/>
              <a:t>){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>
                <a:solidFill>
                  <a:srgbClr val="CC7832"/>
                </a:solidFill>
              </a:rPr>
              <a:t>if</a:t>
            </a:r>
            <a:r>
              <a:rPr lang="en-US" altLang="ko-KR" dirty="0"/>
              <a:t>(</a:t>
            </a:r>
            <a:r>
              <a:rPr lang="en-US" altLang="ko-KR" dirty="0" err="1"/>
              <a:t>id.equals</a:t>
            </a:r>
            <a:r>
              <a:rPr lang="en-US" altLang="ko-KR" dirty="0"/>
              <a:t>(visitor)){</a:t>
            </a:r>
            <a:br>
              <a:rPr lang="en-US" altLang="ko-KR" dirty="0"/>
            </a:br>
            <a:r>
              <a:rPr lang="en-US" altLang="ko-KR" dirty="0"/>
              <a:t>            exists = </a:t>
            </a:r>
            <a:r>
              <a:rPr lang="en-US" altLang="ko-KR" dirty="0">
                <a:solidFill>
                  <a:srgbClr val="CC7832"/>
                </a:solidFill>
              </a:rPr>
              <a:t>true;</a:t>
            </a:r>
            <a:br>
              <a:rPr lang="en-US" altLang="ko-KR" dirty="0">
                <a:solidFill>
                  <a:srgbClr val="CC7832"/>
                </a:solidFill>
              </a:rPr>
            </a:br>
            <a:r>
              <a:rPr lang="en-US" altLang="ko-KR" dirty="0">
                <a:solidFill>
                  <a:srgbClr val="CC7832"/>
                </a:solidFill>
              </a:rPr>
              <a:t>            </a:t>
            </a:r>
            <a:r>
              <a:rPr lang="en-US" altLang="ko-KR" dirty="0" smtClean="0">
                <a:solidFill>
                  <a:srgbClr val="CC7832"/>
                </a:solidFill>
              </a:rPr>
              <a:t>break;</a:t>
            </a:r>
            <a:r>
              <a:rPr lang="en-US" altLang="ko-KR" dirty="0">
                <a:solidFill>
                  <a:srgbClr val="CC7832"/>
                </a:solidFill>
              </a:rPr>
              <a:t/>
            </a:r>
            <a:br>
              <a:rPr lang="en-US" altLang="ko-KR" dirty="0">
                <a:solidFill>
                  <a:srgbClr val="CC7832"/>
                </a:solidFill>
              </a:rPr>
            </a:br>
            <a:r>
              <a:rPr lang="en-US" altLang="ko-KR" dirty="0">
                <a:solidFill>
                  <a:srgbClr val="CC7832"/>
                </a:solidFill>
              </a:rPr>
              <a:t>        </a:t>
            </a: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    }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CC7832"/>
                </a:solidFill>
              </a:rPr>
              <a:t>if</a:t>
            </a:r>
            <a:r>
              <a:rPr lang="en-US" altLang="ko-KR" dirty="0"/>
              <a:t>(!exists) 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visitorList.add</a:t>
            </a:r>
            <a:r>
              <a:rPr lang="en-US" altLang="ko-KR" dirty="0"/>
              <a:t>(id)</a:t>
            </a:r>
            <a:r>
              <a:rPr lang="en-US" altLang="ko-KR" dirty="0">
                <a:solidFill>
                  <a:srgbClr val="CC7832"/>
                </a:solidFill>
              </a:rPr>
              <a:t>;</a:t>
            </a:r>
            <a:br>
              <a:rPr lang="en-US" altLang="ko-KR" dirty="0">
                <a:solidFill>
                  <a:srgbClr val="CC7832"/>
                </a:solidFill>
              </a:rPr>
            </a:b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24454" y="1865482"/>
            <a:ext cx="5258765" cy="2031325"/>
          </a:xfrm>
          <a:prstGeom prst="rect">
            <a:avLst/>
          </a:prstGeom>
          <a:ln cmpd="sng">
            <a:solidFill>
              <a:schemeClr val="tx1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List&lt;String&gt; all = </a:t>
            </a:r>
            <a:r>
              <a:rPr lang="en-US" altLang="ko-KR" dirty="0" err="1"/>
              <a:t>Arrays.</a:t>
            </a:r>
            <a:r>
              <a:rPr lang="en-US" altLang="ko-KR" i="1" dirty="0" err="1"/>
              <a:t>asList</a:t>
            </a:r>
            <a:r>
              <a:rPr lang="en-US" altLang="ko-KR" dirty="0"/>
              <a:t>("kkk1234","ewa2341","kkk1234","abc1231","abc1231","adb2341","ewa2341");</a:t>
            </a:r>
            <a:br>
              <a:rPr lang="en-US" altLang="ko-KR" dirty="0"/>
            </a:br>
            <a:endParaRPr lang="en-US" altLang="ko-KR" dirty="0" smtClean="0"/>
          </a:p>
          <a:p>
            <a:r>
              <a:rPr lang="en-US" altLang="ko-KR" dirty="0" smtClean="0"/>
              <a:t>Set&lt;String</a:t>
            </a:r>
            <a:r>
              <a:rPr lang="en-US" altLang="ko-KR" dirty="0"/>
              <a:t>&gt; </a:t>
            </a:r>
            <a:r>
              <a:rPr lang="en-US" altLang="ko-KR" dirty="0" err="1" smtClean="0"/>
              <a:t>visitorSet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CC7832"/>
                </a:solidFill>
              </a:rPr>
              <a:t>new</a:t>
            </a:r>
            <a:r>
              <a:rPr lang="en-US" altLang="ko-KR" dirty="0" smtClean="0"/>
              <a:t> </a:t>
            </a:r>
            <a:r>
              <a:rPr lang="en-US" altLang="ko-KR" dirty="0" err="1"/>
              <a:t>HashSet</a:t>
            </a:r>
            <a:r>
              <a:rPr lang="en-US" altLang="ko-KR" dirty="0"/>
              <a:t>&lt;&gt;();</a:t>
            </a:r>
            <a:br>
              <a:rPr lang="en-US" altLang="ko-KR" dirty="0"/>
            </a:br>
            <a:r>
              <a:rPr lang="en-US" altLang="ko-KR" dirty="0" smtClean="0">
                <a:solidFill>
                  <a:srgbClr val="CC7832"/>
                </a:solidFill>
              </a:rPr>
              <a:t>for</a:t>
            </a:r>
            <a:r>
              <a:rPr lang="en-US" altLang="ko-KR" dirty="0" smtClean="0"/>
              <a:t>(String </a:t>
            </a:r>
            <a:r>
              <a:rPr lang="en-US" altLang="ko-KR" dirty="0"/>
              <a:t>id : all)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visitorSet.add</a:t>
            </a:r>
            <a:r>
              <a:rPr lang="en-US" altLang="ko-KR" dirty="0" smtClean="0"/>
              <a:t>(id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894259" y="368700"/>
            <a:ext cx="2593299" cy="1220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200" dirty="0" smtClean="0">
                <a:solidFill>
                  <a:sysClr val="windowText" lastClr="000000"/>
                </a:solidFill>
              </a:rPr>
              <a:t>VS</a:t>
            </a:r>
            <a:endParaRPr kumimoji="1" lang="ko-KR" altLang="en-US" sz="7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1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8447" y="1109271"/>
            <a:ext cx="7315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smtClean="0"/>
              <a:t>어떤 </a:t>
            </a:r>
            <a:r>
              <a:rPr kumimoji="1" lang="en-US" altLang="ko-KR" sz="3200" dirty="0" smtClean="0"/>
              <a:t>Collection</a:t>
            </a:r>
            <a:r>
              <a:rPr kumimoji="1" lang="ko-KR" altLang="en-US" sz="3200" dirty="0" smtClean="0"/>
              <a:t>을 사용하느냐에 따라 </a:t>
            </a:r>
            <a:endParaRPr kumimoji="1" lang="en-US" altLang="ko-KR" sz="3200" dirty="0" smtClean="0"/>
          </a:p>
          <a:p>
            <a:r>
              <a:rPr kumimoji="1" lang="ko-KR" altLang="en-US" sz="3200" dirty="0" smtClean="0"/>
              <a:t>엄청난 성능의 차이가 발생합니다</a:t>
            </a:r>
            <a:r>
              <a:rPr kumimoji="1" lang="en-US" altLang="ko-KR" sz="3200" dirty="0" smtClean="0"/>
              <a:t>.</a:t>
            </a:r>
            <a:endParaRPr kumimoji="1"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978703" y="2925579"/>
            <a:ext cx="8559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b="1" dirty="0" smtClean="0">
                <a:solidFill>
                  <a:srgbClr val="FF0000"/>
                </a:solidFill>
              </a:rPr>
              <a:t>난 이런 상황에서 어떤 </a:t>
            </a:r>
            <a:r>
              <a:rPr kumimoji="1" lang="en-US" altLang="ko-KR" sz="4000" b="1" dirty="0" smtClean="0">
                <a:solidFill>
                  <a:srgbClr val="FF0000"/>
                </a:solidFill>
              </a:rPr>
              <a:t>Collection</a:t>
            </a:r>
            <a:r>
              <a:rPr kumimoji="1" lang="ko-KR" altLang="en-US" sz="4000" b="1" dirty="0" smtClean="0">
                <a:solidFill>
                  <a:srgbClr val="FF0000"/>
                </a:solidFill>
              </a:rPr>
              <a:t>을 사용해야 하지</a:t>
            </a:r>
            <a:r>
              <a:rPr kumimoji="1" lang="en-US" altLang="ko-KR" sz="4000" b="1" dirty="0" smtClean="0">
                <a:solidFill>
                  <a:srgbClr val="FF0000"/>
                </a:solidFill>
              </a:rPr>
              <a:t>?????</a:t>
            </a:r>
            <a:endParaRPr kumimoji="1" lang="ko-KR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2597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Collection Framework Diagram</a:t>
            </a:r>
            <a:endParaRPr kumimoji="1" lang="ko-KR" altLang="en-US" sz="3200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02" y="1395265"/>
            <a:ext cx="8557492" cy="5125581"/>
          </a:xfrm>
        </p:spPr>
      </p:pic>
    </p:spTree>
    <p:extLst>
      <p:ext uri="{BB962C8B-B14F-4D97-AF65-F5344CB8AC3E}">
        <p14:creationId xmlns:p14="http://schemas.microsoft.com/office/powerpoint/2010/main" val="13470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26703"/>
              </p:ext>
            </p:extLst>
          </p:nvPr>
        </p:nvGraphicFramePr>
        <p:xfrm>
          <a:off x="1266089" y="1434901"/>
          <a:ext cx="9647940" cy="473459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66446"/>
                <a:gridCol w="1035187"/>
                <a:gridCol w="1035187"/>
                <a:gridCol w="1035187"/>
                <a:gridCol w="1391554"/>
                <a:gridCol w="678818"/>
                <a:gridCol w="1035187"/>
                <a:gridCol w="1035187"/>
                <a:gridCol w="1035187"/>
              </a:tblGrid>
              <a:tr h="3381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인터페이스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중복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순서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구조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클래스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동기화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속도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정렬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NULL 허용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Set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value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</a:rPr>
                        <a:t>HashSet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빠름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O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err="1" smtClean="0">
                          <a:effectLst/>
                        </a:rPr>
                        <a:t>LinkedHashSet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빠름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O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err="1" smtClean="0">
                          <a:effectLst/>
                        </a:rPr>
                        <a:t>TreeSet</a:t>
                      </a:r>
                      <a:endParaRPr lang="en-US" sz="1200" u="none" strike="noStrike" dirty="0" smtClean="0">
                        <a:effectLst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느림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u="none" strike="noStrike" dirty="0" smtClean="0">
                          <a:effectLst/>
                        </a:rPr>
                        <a:t>O</a:t>
                      </a:r>
                      <a:endParaRPr lang="pt-B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err="1" smtClean="0">
                          <a:effectLst/>
                        </a:rPr>
                        <a:t>EnumSet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 smtClean="0">
                          <a:effectLst/>
                        </a:rPr>
                        <a:t>매우빠름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List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O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O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index, </a:t>
                      </a:r>
                      <a:r>
                        <a:rPr lang="en-US" sz="1200" u="none" strike="noStrike" dirty="0" smtClean="0">
                          <a:effectLst/>
                        </a:rPr>
                        <a:t>value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</a:rPr>
                        <a:t>ArrayList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매우빠름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</a:rPr>
                        <a:t>LinkedList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느림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Vector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느림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O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Stack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느림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O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</a:rPr>
                        <a:t>Map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key, </a:t>
                      </a:r>
                      <a:r>
                        <a:rPr lang="en-US" sz="1200" u="none" strike="noStrike" dirty="0" smtClean="0">
                          <a:effectLst/>
                        </a:rPr>
                        <a:t>value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</a:rPr>
                        <a:t>HashMap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매우빠름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 smtClean="0">
                          <a:effectLst/>
                        </a:rPr>
                        <a:t>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 smtClean="0">
                          <a:effectLst/>
                        </a:rPr>
                        <a:t>Hashtable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느림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X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err="1" smtClean="0">
                          <a:effectLst/>
                        </a:rPr>
                        <a:t>LinkedHashMap</a:t>
                      </a:r>
                      <a:endParaRPr lang="en-US" sz="1200" u="none" strike="noStrike" dirty="0" smtClean="0">
                        <a:effectLst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200" u="none" strike="noStrike" dirty="0" smtClean="0">
                          <a:effectLst/>
                        </a:rPr>
                        <a:t>X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매우빠름</a:t>
                      </a:r>
                      <a:endParaRPr lang="en-US" altLang="ko-KR" sz="1200" u="none" strike="noStrike" dirty="0" smtClean="0">
                        <a:effectLst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O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err="1" smtClean="0">
                          <a:effectLst/>
                        </a:rPr>
                        <a:t>TreeMap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altLang="ko-KR" sz="1200" u="none" strike="noStrike" dirty="0" smtClean="0">
                          <a:effectLst/>
                        </a:rPr>
                        <a:t>X</a:t>
                      </a:r>
                      <a:endParaRPr lang="da-DK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매우느림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ko-KR" sz="1200" u="none" strike="noStrike" dirty="0" smtClean="0">
                          <a:effectLst/>
                        </a:rPr>
                        <a:t>O</a:t>
                      </a:r>
                      <a:endParaRPr lang="pt-BR" altLang="ko-KR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O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185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err="1" smtClean="0">
                          <a:effectLst/>
                        </a:rPr>
                        <a:t>EnumMap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smtClean="0">
                          <a:effectLst/>
                        </a:rPr>
                        <a:t>매우빠름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X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charset="-127"/>
                        </a:rPr>
                        <a:t>O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charset="-127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4156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Collection </a:t>
            </a:r>
            <a:r>
              <a:rPr kumimoji="1" lang="ko-KR" altLang="en-US" sz="3200" b="1" dirty="0" smtClean="0"/>
              <a:t>비교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2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674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smtClean="0"/>
              <a:t>Collection </a:t>
            </a:r>
            <a:r>
              <a:rPr kumimoji="1" lang="ko-KR" altLang="en-US" sz="3200" b="1" dirty="0" smtClean="0"/>
              <a:t>공통 기능</a:t>
            </a:r>
            <a:endParaRPr kumimoji="1" lang="ko-KR" altLang="en-US" sz="32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69851" y="1825625"/>
            <a:ext cx="4558990" cy="4251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dirty="0" err="1" smtClean="0"/>
              <a:t>boolean</a:t>
            </a:r>
            <a:r>
              <a:rPr kumimoji="1" lang="en-US" altLang="ko-KR" sz="2000" dirty="0" smtClean="0"/>
              <a:t> contains(Object o)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V/</a:t>
            </a:r>
            <a:r>
              <a:rPr kumimoji="1" lang="en-US" altLang="ko-KR" sz="2000" dirty="0" err="1" smtClean="0"/>
              <a:t>boolean</a:t>
            </a:r>
            <a:r>
              <a:rPr kumimoji="1" lang="en-US" altLang="ko-KR" sz="2000" dirty="0" smtClean="0"/>
              <a:t> remove(Object o)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err="1" smtClean="0"/>
              <a:t>int</a:t>
            </a:r>
            <a:r>
              <a:rPr kumimoji="1" lang="en-US" altLang="ko-KR" sz="2000" dirty="0" smtClean="0"/>
              <a:t> size()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 smtClean="0"/>
              <a:t>Iterator&lt;E&gt; iterator()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323" y="1012874"/>
            <a:ext cx="6700013" cy="35981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91" y="4689039"/>
            <a:ext cx="3010829" cy="20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2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5181</TotalTime>
  <Words>1439</Words>
  <Application>Microsoft Macintosh PowerPoint</Application>
  <PresentationFormat>와이드스크린</PresentationFormat>
  <Paragraphs>480</Paragraphs>
  <Slides>46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맑은 고딕</vt:lpstr>
      <vt:lpstr>Mangal</vt:lpstr>
      <vt:lpstr>Monaco</vt:lpstr>
      <vt:lpstr>NanumGothic</vt:lpstr>
      <vt:lpstr>NanumGothicCoding</vt:lpstr>
      <vt:lpstr>TrebuchetMS</vt:lpstr>
      <vt:lpstr>Arial</vt:lpstr>
      <vt:lpstr>Office 테마</vt:lpstr>
      <vt:lpstr>Collection API</vt:lpstr>
      <vt:lpstr>목차</vt:lpstr>
      <vt:lpstr>Collection</vt:lpstr>
      <vt:lpstr>PowerPoint 프레젠테이션</vt:lpstr>
      <vt:lpstr>PowerPoint 프레젠테이션</vt:lpstr>
      <vt:lpstr>PowerPoint 프레젠테이션</vt:lpstr>
      <vt:lpstr>Collection Framework Diagram</vt:lpstr>
      <vt:lpstr>Collection 비교</vt:lpstr>
      <vt:lpstr>Collection 공통 기능</vt:lpstr>
      <vt:lpstr>Iterator, ListIterator</vt:lpstr>
      <vt:lpstr>Iterator, ListIterator</vt:lpstr>
      <vt:lpstr>List</vt:lpstr>
      <vt:lpstr>Set</vt:lpstr>
      <vt:lpstr>Set</vt:lpstr>
      <vt:lpstr>Set 활용</vt:lpstr>
      <vt:lpstr>Map</vt:lpstr>
      <vt:lpstr>Map을 순회하는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Collection을 다루는 방법</vt:lpstr>
      <vt:lpstr>Collection을 다루는 방법</vt:lpstr>
      <vt:lpstr>Guava</vt:lpstr>
      <vt:lpstr>Guava</vt:lpstr>
      <vt:lpstr>Guava에서 Collection을 다루는 방법</vt:lpstr>
      <vt:lpstr>Java 8 에서 데이터를 다루는 방법</vt:lpstr>
      <vt:lpstr>Lambda</vt:lpstr>
      <vt:lpstr>Stream API</vt:lpstr>
      <vt:lpstr>Stream과 Collection 비교</vt:lpstr>
      <vt:lpstr>Stream API 의 특정</vt:lpstr>
      <vt:lpstr>Stream 사용 흐름</vt:lpstr>
      <vt:lpstr>Stream 생성</vt:lpstr>
      <vt:lpstr>Stream 중개 연산</vt:lpstr>
      <vt:lpstr>최종 연산</vt:lpstr>
      <vt:lpstr>Java8 - Default Method</vt:lpstr>
      <vt:lpstr>처리하려는 대상이 값이 없는 null 인 경우 처리</vt:lpstr>
      <vt:lpstr>PowerPoint 프레젠테이션</vt:lpstr>
      <vt:lpstr>Java8 Collection API - Iterable</vt:lpstr>
      <vt:lpstr>Java8 Collection API - Collection</vt:lpstr>
      <vt:lpstr>Java8 Collection API – List</vt:lpstr>
      <vt:lpstr>Java8 Collection API – Map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API</dc:title>
  <dc:creator>Taekhwan Kwon</dc:creator>
  <cp:lastModifiedBy>Taekhwan Kwon</cp:lastModifiedBy>
  <cp:revision>173</cp:revision>
  <dcterms:created xsi:type="dcterms:W3CDTF">2017-03-27T16:31:18Z</dcterms:created>
  <dcterms:modified xsi:type="dcterms:W3CDTF">2017-04-29T07:26:07Z</dcterms:modified>
</cp:coreProperties>
</file>