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4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74" r:id="rId22"/>
    <p:sldId id="300" r:id="rId23"/>
    <p:sldId id="275" r:id="rId24"/>
    <p:sldId id="280" r:id="rId25"/>
    <p:sldId id="283" r:id="rId26"/>
    <p:sldId id="281" r:id="rId27"/>
    <p:sldId id="284" r:id="rId28"/>
    <p:sldId id="285" r:id="rId29"/>
    <p:sldId id="286" r:id="rId30"/>
    <p:sldId id="315" r:id="rId31"/>
    <p:sldId id="287" r:id="rId32"/>
    <p:sldId id="288" r:id="rId33"/>
    <p:sldId id="289" r:id="rId34"/>
    <p:sldId id="294" r:id="rId35"/>
    <p:sldId id="293" r:id="rId36"/>
    <p:sldId id="298" r:id="rId37"/>
    <p:sldId id="296" r:id="rId38"/>
    <p:sldId id="297" r:id="rId39"/>
    <p:sldId id="301" r:id="rId40"/>
    <p:sldId id="302" r:id="rId41"/>
    <p:sldId id="303" r:id="rId42"/>
    <p:sldId id="305" r:id="rId43"/>
    <p:sldId id="299" r:id="rId44"/>
    <p:sldId id="306" r:id="rId45"/>
    <p:sldId id="314" r:id="rId46"/>
    <p:sldId id="313" r:id="rId47"/>
    <p:sldId id="311" r:id="rId48"/>
    <p:sldId id="312" r:id="rId49"/>
    <p:sldId id="309" r:id="rId50"/>
    <p:sldId id="31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7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7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4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2B98-CDE4-4196-8617-D35F465BE6B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EA50-3D9B-47E0-8991-8292549A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MVC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00" y="35848"/>
            <a:ext cx="13627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</a:t>
            </a:r>
            <a:r>
              <a:rPr lang="fr-FR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 </a:t>
            </a:r>
            <a:r>
              <a:rPr lang="fr-FR" altLang="ko-KR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</a:t>
            </a:r>
            <a:r>
              <a:rPr lang="fr-FR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"java" </a:t>
            </a:r>
            <a:r>
              <a:rPr lang="fr-FR" altLang="ko-KR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fr-FR" altLang="ko-KR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"text/html; charset=utf-8"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i="1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r>
              <a:rPr lang="en-US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request.setCharacterEncoding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name =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request.getParameter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(name ==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){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= 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meta </a:t>
            </a:r>
            <a:r>
              <a:rPr lang="en-US" altLang="ko-KR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charset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is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JavaCafe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 </a:t>
            </a:r>
            <a:r>
              <a:rPr lang="en-US" altLang="ko-KR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index.jsp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</a:t>
            </a:r>
            <a:r>
              <a:rPr lang="ko-KR" altLang="en-US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</a:t>
            </a:r>
            <a:r>
              <a:rPr lang="en-US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  <a:r>
              <a:rPr lang="ko-KR" altLang="en-US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님 환영합니다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 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입력해주세요 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</a:t>
            </a:r>
            <a:r>
              <a:rPr lang="en-US" altLang="ko-KR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 </a:t>
            </a:r>
            <a:r>
              <a:rPr lang="en-US" altLang="ko-KR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 </a:t>
            </a:r>
            <a:r>
              <a:rPr lang="en-US" altLang="ko-KR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9400" y="35848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Index.jsp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57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9000" y="35848"/>
            <a:ext cx="237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index_jsp.java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069" t="14872" r="33681" b="29102"/>
          <a:stretch/>
        </p:blipFill>
        <p:spPr>
          <a:xfrm>
            <a:off x="381000" y="774700"/>
            <a:ext cx="10287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9000" y="35848"/>
            <a:ext cx="237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index_jsp.java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792" t="9615" r="52361" b="35128"/>
          <a:stretch/>
        </p:blipFill>
        <p:spPr>
          <a:xfrm>
            <a:off x="203199" y="559068"/>
            <a:ext cx="7965007" cy="62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9576" y="483309"/>
            <a:ext cx="2919243" cy="2561307"/>
            <a:chOff x="412250" y="2598821"/>
            <a:chExt cx="2919243" cy="2561307"/>
          </a:xfrm>
        </p:grpSpPr>
        <p:pic>
          <p:nvPicPr>
            <p:cNvPr id="1026" name="Picture 2" descr="user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50" y="2598821"/>
              <a:ext cx="2059156" cy="205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rowsers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623" y="4155825"/>
              <a:ext cx="1936870" cy="1004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2629684" y="726210"/>
            <a:ext cx="404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http://rhel.ggammang.com:8080</a:t>
            </a:r>
            <a:endParaRPr lang="ko-KR" altLang="en-US" dirty="0"/>
          </a:p>
        </p:txBody>
      </p:sp>
      <p:pic>
        <p:nvPicPr>
          <p:cNvPr id="2050" name="Picture 2" descr="tomcat server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46" y="1095542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136900" y="1691364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970042" y="4102268"/>
            <a:ext cx="2005932" cy="1065213"/>
            <a:chOff x="7776242" y="2324268"/>
            <a:chExt cx="2005932" cy="1065213"/>
          </a:xfrm>
        </p:grpSpPr>
        <p:pic>
          <p:nvPicPr>
            <p:cNvPr id="2052" name="Picture 4" descr="jsp document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6961" y="2324268"/>
              <a:ext cx="1065213" cy="106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776242" y="233943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Index.jsp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361271" y="3225800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Find </a:t>
            </a:r>
          </a:p>
          <a:p>
            <a:r>
              <a:rPr lang="en-US" altLang="ko-KR" dirty="0" err="1" smtClean="0"/>
              <a:t>index_jsp.class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96596" y="2324268"/>
            <a:ext cx="0" cy="90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3"/>
            <a:endCxn id="2052" idx="0"/>
          </p:cNvCxnSpPr>
          <p:nvPr/>
        </p:nvCxnSpPr>
        <p:spPr>
          <a:xfrm>
            <a:off x="8031921" y="3548966"/>
            <a:ext cx="2411447" cy="553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37644" y="32258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72946" y="5303556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Convert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to java and compile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rcRect l="9792" t="9615" r="52361" b="70668"/>
          <a:stretch/>
        </p:blipFill>
        <p:spPr>
          <a:xfrm>
            <a:off x="1924515" y="5010044"/>
            <a:ext cx="4697884" cy="1325688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11" idx="2"/>
            <a:endCxn id="31" idx="3"/>
          </p:cNvCxnSpPr>
          <p:nvPr/>
        </p:nvCxnSpPr>
        <p:spPr>
          <a:xfrm rot="5400000">
            <a:off x="6009120" y="4485411"/>
            <a:ext cx="1800757" cy="574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6773" y="440317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1729" y="4530602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Response HTML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6596773" y="5488222"/>
            <a:ext cx="1876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806700" y="3044616"/>
            <a:ext cx="0" cy="125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Web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사용자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브라우져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에게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전달되는건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HTML</a:t>
            </a:r>
            <a:r>
              <a:rPr lang="ko-KR" altLang="en-US" b="1" dirty="0" smtClean="0">
                <a:solidFill>
                  <a:srgbClr val="FF0000"/>
                </a:solidFill>
              </a:rPr>
              <a:t>파일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는 서버에서 내부적으로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파일로 변환</a:t>
            </a:r>
            <a:endParaRPr lang="en-US" altLang="ko-KR" dirty="0" smtClean="0"/>
          </a:p>
          <a:p>
            <a:r>
              <a:rPr lang="ko-KR" altLang="en-US" dirty="0" smtClean="0"/>
              <a:t>최초 페이지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컴파일을 하여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한번만 컴파일을 하므로 </a:t>
            </a:r>
            <a:r>
              <a:rPr lang="ko-KR" altLang="en-US" dirty="0" smtClean="0"/>
              <a:t>속도 면에서 </a:t>
            </a:r>
            <a:r>
              <a:rPr lang="ko-KR" altLang="en-US" dirty="0" smtClean="0"/>
              <a:t>이득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아예 어플리케이션 </a:t>
            </a:r>
            <a:r>
              <a:rPr lang="ko-KR" altLang="en-US" dirty="0" smtClean="0"/>
              <a:t>배포 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파일을 컴파일하여 배포하기도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요청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==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요청은 한 개의 파일을 의미함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톰캣</a:t>
            </a:r>
            <a:r>
              <a:rPr lang="ko-KR" altLang="en-US" dirty="0" smtClean="0"/>
              <a:t> 기준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돌려막기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79576" y="483309"/>
            <a:ext cx="2919243" cy="2561307"/>
            <a:chOff x="412250" y="2598821"/>
            <a:chExt cx="2919243" cy="2561307"/>
          </a:xfrm>
        </p:grpSpPr>
        <p:pic>
          <p:nvPicPr>
            <p:cNvPr id="7" name="Picture 2" descr="user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50" y="2598821"/>
              <a:ext cx="2059156" cy="205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rowsers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623" y="4155825"/>
              <a:ext cx="1936870" cy="1004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6" descr="apache server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86" y="1095542"/>
            <a:ext cx="1535487" cy="1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29684" y="726210"/>
            <a:ext cx="404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http://rhel.ggammang.com:8080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46400" y="1284964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46400" y="19177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5536" y="195475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 index.html</a:t>
            </a:r>
            <a:endParaRPr lang="ko-KR" altLang="en-US" dirty="0"/>
          </a:p>
        </p:txBody>
      </p:sp>
      <p:pic>
        <p:nvPicPr>
          <p:cNvPr id="17" name="Picture 2" descr="tomcat server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73" y="3368842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endCxn id="17" idx="0"/>
          </p:cNvCxnSpPr>
          <p:nvPr/>
        </p:nvCxnSpPr>
        <p:spPr>
          <a:xfrm>
            <a:off x="7274208" y="2446767"/>
            <a:ext cx="3123715" cy="922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61116" y="20774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/ *.do 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17" idx="1"/>
            <a:endCxn id="9" idx="2"/>
          </p:cNvCxnSpPr>
          <p:nvPr/>
        </p:nvCxnSpPr>
        <p:spPr>
          <a:xfrm rot="10800000">
            <a:off x="6525031" y="2631029"/>
            <a:ext cx="2596543" cy="1352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23093" y="349135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64629" y="107501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*.</a:t>
            </a:r>
            <a:r>
              <a:rPr lang="en-US" altLang="ko-KR" dirty="0" err="1" smtClean="0">
                <a:solidFill>
                  <a:srgbClr val="FF0000"/>
                </a:solidFill>
              </a:rPr>
              <a:t>css</a:t>
            </a:r>
            <a:r>
              <a:rPr lang="en-US" altLang="ko-KR" dirty="0" smtClean="0">
                <a:solidFill>
                  <a:srgbClr val="FF0000"/>
                </a:solidFill>
              </a:rPr>
              <a:t> / *.jpg / *.html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 rot="5400000">
            <a:off x="7241521" y="927801"/>
            <a:ext cx="685800" cy="910876"/>
          </a:xfrm>
          <a:prstGeom prst="utur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48700" y="483309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AJP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6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Web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사용자는 단순히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요청하지만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수십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수백개의</a:t>
            </a:r>
            <a:r>
              <a:rPr lang="ko-KR" altLang="en-US" dirty="0" smtClean="0"/>
              <a:t> 이미지파일을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자바스크립트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스타일시트 파일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모든것을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톰캣이</a:t>
            </a:r>
            <a:r>
              <a:rPr lang="en-US" altLang="ko-KR" dirty="0" smtClean="0"/>
              <a:t>..? </a:t>
            </a:r>
            <a:r>
              <a:rPr lang="ko-KR" altLang="en-US" dirty="0" err="1" smtClean="0"/>
              <a:t>어짜피</a:t>
            </a:r>
            <a:r>
              <a:rPr lang="ko-KR" altLang="en-US" dirty="0" smtClean="0"/>
              <a:t> 자주 </a:t>
            </a:r>
            <a:r>
              <a:rPr lang="ko-KR" altLang="en-US" dirty="0" err="1" smtClean="0"/>
              <a:t>안바뀌는데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AJP Protocol(Apache Tomcat Connector)</a:t>
            </a:r>
          </a:p>
          <a:p>
            <a:pPr lvl="1"/>
            <a:r>
              <a:rPr lang="ko-KR" altLang="en-US" dirty="0" smtClean="0"/>
              <a:t>정적인파일등은 </a:t>
            </a:r>
            <a:r>
              <a:rPr lang="ko-KR" altLang="en-US" dirty="0" err="1" smtClean="0"/>
              <a:t>톰캣까지</a:t>
            </a:r>
            <a:r>
              <a:rPr lang="ko-KR" altLang="en-US" dirty="0" smtClean="0"/>
              <a:t> 보내지 않고 </a:t>
            </a:r>
            <a:r>
              <a:rPr lang="ko-KR" altLang="en-US" dirty="0" err="1" smtClean="0"/>
              <a:t>아파치에서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</a:t>
            </a:r>
            <a:r>
              <a:rPr lang="ko-KR" altLang="en-US" dirty="0" err="1" smtClean="0"/>
              <a:t>변경되는것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톰캣에게</a:t>
            </a:r>
            <a:r>
              <a:rPr lang="ko-KR" altLang="en-US" dirty="0" smtClean="0"/>
              <a:t> 패스</a:t>
            </a:r>
            <a:endParaRPr lang="en-US" altLang="ko-KR" dirty="0" smtClean="0"/>
          </a:p>
          <a:p>
            <a:r>
              <a:rPr lang="ko-KR" altLang="en-US" dirty="0" smtClean="0"/>
              <a:t>소규모 사이트는 </a:t>
            </a:r>
            <a:r>
              <a:rPr lang="ko-KR" altLang="en-US" dirty="0" err="1" smtClean="0"/>
              <a:t>톰캣만으로도</a:t>
            </a:r>
            <a:r>
              <a:rPr lang="ko-KR" altLang="en-US" dirty="0" smtClean="0"/>
              <a:t> 충분</a:t>
            </a:r>
            <a:endParaRPr lang="en-US" altLang="ko-KR" dirty="0" smtClean="0"/>
          </a:p>
          <a:p>
            <a:r>
              <a:rPr lang="ko-KR" altLang="en-US" dirty="0" smtClean="0"/>
              <a:t>사이트규모가 커지면 </a:t>
            </a:r>
            <a:r>
              <a:rPr lang="ko-KR" altLang="en-US" dirty="0" err="1" smtClean="0"/>
              <a:t>이미지용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스크립트용</a:t>
            </a:r>
            <a:r>
              <a:rPr lang="ko-KR" altLang="en-US" dirty="0" smtClean="0"/>
              <a:t> 서버를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정적파일을</a:t>
            </a:r>
            <a:r>
              <a:rPr lang="ko-KR" altLang="en-US" dirty="0" smtClean="0"/>
              <a:t> 호스팅하는 별도의 서버 혹은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구축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6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유엔이 평생</a:t>
            </a:r>
            <a:r>
              <a:rPr lang="en-US" altLang="ko-KR" dirty="0" smtClean="0"/>
              <a:t>(2001)</a:t>
            </a:r>
            <a:r>
              <a:rPr lang="ko-KR" altLang="en-US" dirty="0" smtClean="0"/>
              <a:t>을 부르던 시절에는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 descr="유엔 평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30781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5100" y="266700"/>
            <a:ext cx="14833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</a:t>
            </a:r>
            <a:r>
              <a:rPr lang="fr-FR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 </a:t>
            </a:r>
            <a:r>
              <a:rPr lang="fr-FR" altLang="ko-KR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</a:t>
            </a:r>
            <a:r>
              <a:rPr lang="fr-FR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"java" </a:t>
            </a:r>
            <a:r>
              <a:rPr lang="fr-FR" altLang="ko-KR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contentType</a:t>
            </a:r>
            <a:r>
              <a:rPr lang="fr-FR" altLang="ko-KR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"text/html; charset=utf-8"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pageEncoding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i="1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r>
              <a:rPr lang="en-US" altLang="ko-KR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&lt;%@ 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 </a:t>
            </a:r>
            <a:r>
              <a:rPr lang="en-US" altLang="ko-KR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java.util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.*, </a:t>
            </a:r>
            <a:r>
              <a:rPr lang="en-US" altLang="ko-KR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.*"</a:t>
            </a:r>
            <a:r>
              <a:rPr lang="en-US" altLang="ko-KR" i="1" dirty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</a:t>
            </a:r>
            <a:endParaRPr lang="en-US" altLang="ko-KR" dirty="0">
              <a:solidFill>
                <a:srgbClr val="BF5F3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java.sql.Connection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java.sql.Statement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java.sql.ResultSet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java.sql.PreparedStatement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pst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Remember to change the next line with your own environment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jdbc:jtds:sqlserver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://</a:t>
            </a:r>
            <a:r>
              <a:rPr lang="en-US" altLang="ko-KR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nameofyourdatabaseserver.or.ipaddress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yourdatabasename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id = 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"username"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pass = 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"password"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Class.forName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net.sourceforge.jtds.jdbc.Driver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 =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java.sql.DriverManager.getConnection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id, pass);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ClassNotFoundException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cnfex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cnfex.printStackTrace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900" y="-9544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 smtClean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"select top 10 * from </a:t>
            </a:r>
            <a:r>
              <a:rPr lang="en-US" altLang="ko-KR" dirty="0" err="1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tbl_sys_user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 = 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con.createStatement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s.executeQuery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rs.next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{</a:t>
            </a: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 err="1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rs.getString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err="1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cust_id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rs.getString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err="1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rdate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&lt;%=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rs.getString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err="1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65900" y="-1335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&lt;%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(Exception e)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e.printStackTrace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finally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!=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rs.close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(s !=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s.close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(con !=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con.close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BF5F3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%&gt;</a:t>
            </a:r>
          </a:p>
          <a:p>
            <a:endParaRPr lang="ko-KR" altLang="en-US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smtClean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dirty="0"/>
          </a:p>
        </p:txBody>
      </p:sp>
      <p:pic>
        <p:nvPicPr>
          <p:cNvPr id="5122" name="Picture 2" descr="wtf ca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768447"/>
            <a:ext cx="3698874" cy="27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</a:t>
            </a:r>
          </a:p>
          <a:p>
            <a:pPr lvl="1"/>
            <a:r>
              <a:rPr lang="en-US" altLang="ko-KR" dirty="0" smtClean="0"/>
              <a:t>HTML</a:t>
            </a:r>
          </a:p>
          <a:p>
            <a:pPr lvl="1"/>
            <a:r>
              <a:rPr lang="en-US" altLang="ko-KR" dirty="0" smtClean="0"/>
              <a:t>Static Web</a:t>
            </a:r>
          </a:p>
          <a:p>
            <a:pPr lvl="1"/>
            <a:r>
              <a:rPr lang="en-US" altLang="ko-KR" dirty="0" smtClean="0"/>
              <a:t>Dynamic Web(JSP)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Spring Web</a:t>
            </a:r>
          </a:p>
          <a:p>
            <a:r>
              <a:rPr lang="en-US" altLang="ko-KR" dirty="0" smtClean="0"/>
              <a:t>Web MVC Framework </a:t>
            </a:r>
          </a:p>
          <a:p>
            <a:pPr lvl="1"/>
            <a:r>
              <a:rPr lang="en-US" altLang="ko-KR" dirty="0" smtClean="0"/>
              <a:t>Dispatcher-Servlet</a:t>
            </a:r>
          </a:p>
          <a:p>
            <a:pPr lvl="1"/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View</a:t>
            </a:r>
          </a:p>
          <a:p>
            <a:pPr lvl="1"/>
            <a:r>
              <a:rPr lang="en-US" altLang="ko-KR" dirty="0" smtClean="0"/>
              <a:t>Controller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세상이 발달하면서 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거기 서도 인터넷을 이용함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사용량 증가</a:t>
            </a:r>
            <a:endParaRPr lang="en-US" altLang="ko-KR" dirty="0" smtClean="0"/>
          </a:p>
          <a:p>
            <a:r>
              <a:rPr lang="ko-KR" altLang="en-US" dirty="0" smtClean="0"/>
              <a:t>개발해야되는 볼륨이 엄청 늘어남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 사용성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생산성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JSP : </a:t>
            </a:r>
            <a:r>
              <a:rPr lang="ko-KR" altLang="en-US" dirty="0" err="1" smtClean="0"/>
              <a:t>업무로직과</a:t>
            </a:r>
            <a:r>
              <a:rPr lang="ko-KR" altLang="en-US" dirty="0" smtClean="0"/>
              <a:t> 화면을 표시하는 모든 코드가 하나로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Ctrl + C / Ctrl +V / F2 / _1, _2, _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, _20150103, _</a:t>
            </a:r>
            <a:r>
              <a:rPr lang="en-US" altLang="ko-KR" dirty="0" err="1" smtClean="0"/>
              <a:t>sejong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500 Internal Error</a:t>
            </a:r>
          </a:p>
          <a:p>
            <a:pPr lvl="1"/>
            <a:r>
              <a:rPr lang="ko-KR" altLang="en-US" dirty="0" smtClean="0"/>
              <a:t>이러라고 만들어준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아닌데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9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Web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세상은 죄다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세상</a:t>
            </a:r>
            <a:endParaRPr lang="en-US" altLang="ko-KR" dirty="0" smtClean="0"/>
          </a:p>
          <a:p>
            <a:r>
              <a:rPr lang="en-US" altLang="ko-KR" dirty="0" smtClean="0"/>
              <a:t>Spring Framework </a:t>
            </a:r>
            <a:r>
              <a:rPr lang="ko-KR" altLang="en-US" dirty="0" smtClean="0"/>
              <a:t>역시 </a:t>
            </a:r>
            <a:r>
              <a:rPr lang="en-US" altLang="ko-KR" dirty="0" smtClean="0"/>
              <a:t>Web-base Application</a:t>
            </a:r>
            <a:r>
              <a:rPr lang="ko-KR" altLang="en-US" dirty="0" smtClean="0"/>
              <a:t>을 지원함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Web MVC</a:t>
            </a:r>
          </a:p>
          <a:p>
            <a:pPr lvl="1"/>
            <a:r>
              <a:rPr lang="en-US" altLang="ko-KR" strike="sngStrike" dirty="0" smtClean="0"/>
              <a:t>Spring Mobile</a:t>
            </a:r>
          </a:p>
          <a:p>
            <a:pPr lvl="1"/>
            <a:r>
              <a:rPr lang="en-US" altLang="ko-KR" strike="sngStrike" dirty="0" smtClean="0"/>
              <a:t>Spring Web Flow</a:t>
            </a:r>
          </a:p>
          <a:p>
            <a:pPr lvl="1"/>
            <a:r>
              <a:rPr lang="en-US" altLang="ko-KR" strike="sngStrike" dirty="0" smtClean="0"/>
              <a:t>Spring Web Service</a:t>
            </a:r>
          </a:p>
          <a:p>
            <a:pPr lvl="1"/>
            <a:r>
              <a:rPr lang="en-US" altLang="ko-KR" strike="sngStrike" dirty="0" smtClean="0"/>
              <a:t>Spring Boot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pring mvc request lifecyc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6" y="253669"/>
            <a:ext cx="10464801" cy="647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MVC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</a:p>
          <a:p>
            <a:r>
              <a:rPr lang="en-US" altLang="ko-KR" dirty="0" smtClean="0"/>
              <a:t>View </a:t>
            </a:r>
          </a:p>
          <a:p>
            <a:r>
              <a:rPr lang="en-US" altLang="ko-KR" dirty="0" smtClean="0"/>
              <a:t>Controller</a:t>
            </a:r>
            <a:endParaRPr lang="en-US" altLang="ko-KR" strike="sngStrike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8" name="Picture 6" descr="spring mvc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1558131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Servlet </a:t>
            </a:r>
            <a:r>
              <a:rPr lang="ko-KR" altLang="en-US" dirty="0" smtClean="0"/>
              <a:t>의 일종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에 정의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200" y="2705537"/>
            <a:ext cx="1061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servlet-name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appServlet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servlet-name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servlet-class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org.springframework.web.servlet.DispatcherServlet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servlet-class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init-param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&lt;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-name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contextConfigLocation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-name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&lt;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-value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/WEB-INF/spring/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appServlet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/servlet-context.xml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-value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&lt;/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init-param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load-on-startup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load-on-startup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servlet-mapping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servlet-name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appServlet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servlet-name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-pattern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-pattern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servlet-mapping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8600" y="1828800"/>
            <a:ext cx="2654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 Controller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50200" y="1828800"/>
            <a:ext cx="2654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r>
              <a:rPr lang="en-US" altLang="ko-KR" dirty="0" smtClean="0"/>
              <a:t>(C)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50200" y="4241800"/>
            <a:ext cx="2654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r>
              <a:rPr lang="en-US" altLang="ko-KR" dirty="0" smtClean="0"/>
              <a:t>(M)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68600" y="4241800"/>
            <a:ext cx="2654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뷰</a:t>
            </a:r>
            <a:r>
              <a:rPr lang="en-US" altLang="ko-KR" dirty="0" smtClean="0"/>
              <a:t>(V)</a:t>
            </a:r>
          </a:p>
          <a:p>
            <a:pPr algn="ctr"/>
            <a:r>
              <a:rPr lang="en-US" altLang="ko-KR" dirty="0" err="1" smtClean="0"/>
              <a:t>Jsp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164413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6247368"/>
            <a:ext cx="622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토비의</a:t>
            </a:r>
            <a:r>
              <a:rPr lang="ko-KR" altLang="en-US" dirty="0" smtClean="0"/>
              <a:t> 스프링 </a:t>
            </a:r>
            <a:r>
              <a:rPr lang="en-US" altLang="ko-KR" dirty="0" smtClean="0"/>
              <a:t>3.1 Vol.2 </a:t>
            </a:r>
            <a:r>
              <a:rPr lang="ko-KR" altLang="en-US" dirty="0" smtClean="0"/>
              <a:t>스프링의 기술과 선택 </a:t>
            </a:r>
            <a:r>
              <a:rPr lang="en-US" altLang="ko-KR" dirty="0" smtClean="0"/>
              <a:t>p358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268529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(7) Http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1690" y="164413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1690" y="267283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뷰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588000" y="21336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88000" y="2489200"/>
            <a:ext cx="20955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588000" y="46990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95300" y="21336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95300" y="2489200"/>
            <a:ext cx="20955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372600" y="3042166"/>
            <a:ext cx="0" cy="9329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213100" y="3042166"/>
            <a:ext cx="0" cy="9329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940300" y="3042166"/>
            <a:ext cx="0" cy="9329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07363" y="33239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</a:t>
            </a:r>
            <a:r>
              <a:rPr lang="en-US" altLang="ko-KR" smtClean="0"/>
              <a:t>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22792" y="482209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56213" y="33298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22310" y="332980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일종</a:t>
            </a:r>
            <a:endParaRPr lang="en-US" altLang="ko-KR" dirty="0" smtClean="0"/>
          </a:p>
          <a:p>
            <a:r>
              <a:rPr lang="ko-KR" altLang="en-US" dirty="0" err="1" smtClean="0"/>
              <a:t>몸빵을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요청은 </a:t>
            </a:r>
            <a:r>
              <a:rPr lang="en-US" altLang="ko-KR" dirty="0" smtClean="0"/>
              <a:t>Dispatcher Servlet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거쳐감</a:t>
            </a:r>
            <a:endParaRPr lang="en-US" altLang="ko-KR" dirty="0" smtClean="0"/>
          </a:p>
          <a:p>
            <a:r>
              <a:rPr lang="ko-KR" altLang="en-US" dirty="0" smtClean="0"/>
              <a:t>모든 요청의 공통적인 작업을 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27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6742" y="171916"/>
            <a:ext cx="12482287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protected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doService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logger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.isDebugEnabled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resumed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WebAsyncUtils.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getAsyncManager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hasConcurrentResult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?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resumed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logger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.debug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DispatcherServlet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with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'"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getServletName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"'"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resumed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processing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"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request.getMethod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["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getRequestUri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"]"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Make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framework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objects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available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handlers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objects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WEB_APPLICATION_CONTEXT_ATTRIBUTE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getWebApplicationContext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LOCALE_RESOLVER_ATTRIBUTE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localeResolver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THEME_RESOLVER_ATTRIBUTE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themeResolver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THEME_SOURCE_ATTRIBUTE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getThemeSource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FlashMap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inputFlashMap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flashMapManager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.retrieveAndUpdate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inputFlashMap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INPUT_FLASH_MAP_ATTRIBUTE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Collections.</a:t>
            </a:r>
            <a:r>
              <a:rPr kumimoji="0" lang="ko-KR" altLang="ko-K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unmodifiableMap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inputFlashMap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OUTPUT_FLASH_MAP_ATTRIBUTE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FlashMap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FLASH_MAP_MANAGER_ATTRIBUTE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flashMapManager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6743" y="203196"/>
            <a:ext cx="8289449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doDispatch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finally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(!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WebAsyncUtils.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getAsyncManager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isConcurrentHandlingStarted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Restore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original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attribute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snapshot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include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attributesSnapshot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restoreAttributesAfterInclude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attributesSnapshot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8000" y="117693"/>
            <a:ext cx="10649069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protected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doDispatch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processedRequest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HandlerExecutionChain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mappedHandler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multipartRequestParsed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WebAsyncManager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WebAsyncUtils.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getAsyncManager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dispatchException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~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Determine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handler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adapter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current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HandlerAdapter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getHandlerAdapter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mappedHandler.getHandler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Actually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invoke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handler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ha.handle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processedRequest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mappedHandler.getHandler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asyncManager.isConcurrentHandlingStarted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applyDefaultViewName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processedRequest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mappedHandler.applyPostHandle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processedRequest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!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~~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인터넷에 연결된 컴퓨터들을 통해 정보를 공유할 수 있는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식별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HTML(Hyper Text Markup Language) </a:t>
            </a:r>
            <a:r>
              <a:rPr lang="ko-KR" altLang="en-US" dirty="0" smtClean="0"/>
              <a:t>로 정보를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프로그램을 만들기 위한 표준 마크 업 언어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컨트롤러에서 사용하기 위해서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다국어 지원을 위한 로케일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리졸버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테마 </a:t>
            </a:r>
            <a:r>
              <a:rPr lang="ko-KR" altLang="en-US" dirty="0" err="1" smtClean="0"/>
              <a:t>리졸버를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객체에 추가</a:t>
            </a:r>
            <a:endParaRPr lang="en-US" altLang="ko-KR" dirty="0" smtClean="0"/>
          </a:p>
          <a:p>
            <a:r>
              <a:rPr lang="ko-KR" altLang="en-US" dirty="0" smtClean="0"/>
              <a:t>만일 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리졸버를</a:t>
            </a:r>
            <a:r>
              <a:rPr lang="ko-KR" altLang="en-US" dirty="0" smtClean="0"/>
              <a:t> 설정에서 추가했다면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들어오는 요청이 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여부를 검사</a:t>
            </a:r>
            <a:endParaRPr lang="en-US" altLang="ko-KR" dirty="0" smtClean="0"/>
          </a:p>
          <a:p>
            <a:r>
              <a:rPr lang="ko-KR" altLang="en-US" dirty="0" smtClean="0"/>
              <a:t>요청에 맞는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찾아서 처리를 위임</a:t>
            </a:r>
            <a:endParaRPr lang="en-US" altLang="ko-KR" dirty="0" smtClean="0"/>
          </a:p>
          <a:p>
            <a:r>
              <a:rPr lang="ko-KR" altLang="en-US" dirty="0" err="1" smtClean="0"/>
              <a:t>핸들러에서</a:t>
            </a:r>
            <a:r>
              <a:rPr lang="ko-KR" altLang="en-US" dirty="0" smtClean="0"/>
              <a:t> 모델을 </a:t>
            </a:r>
            <a:r>
              <a:rPr lang="ko-KR" altLang="en-US" dirty="0" err="1" smtClean="0"/>
              <a:t>리턴하는경우</a:t>
            </a:r>
            <a:r>
              <a:rPr lang="ko-KR" altLang="en-US" dirty="0" smtClean="0"/>
              <a:t> 이를 이용해서 뷰를 렌더링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6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요청을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컨트롤러에 위임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endParaRPr lang="en-US" altLang="ko-KR" dirty="0" smtClean="0"/>
          </a:p>
          <a:p>
            <a:r>
              <a:rPr lang="ko-KR" altLang="en-US" dirty="0" smtClean="0"/>
              <a:t>매핑은 스프링 어플리케이션이 </a:t>
            </a:r>
            <a:r>
              <a:rPr lang="ko-KR" altLang="en-US" dirty="0" err="1" smtClean="0"/>
              <a:t>시작할때</a:t>
            </a:r>
            <a:r>
              <a:rPr lang="ko-KR" altLang="en-US" dirty="0" smtClean="0"/>
              <a:t> 수행됨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context:component-scan</a:t>
            </a:r>
            <a:r>
              <a:rPr lang="en-US" altLang="ko-KR" dirty="0" smtClean="0"/>
              <a:t> base-package=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org.javacafe.hello</a:t>
            </a:r>
            <a:r>
              <a:rPr lang="en-US" altLang="ko-KR" i="1" dirty="0" smtClean="0"/>
              <a:t>" /&gt;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r>
              <a:rPr lang="ko-KR" altLang="en-US" dirty="0" smtClean="0"/>
              <a:t>내부적으로 여러 오브젝트를 </a:t>
            </a:r>
            <a:r>
              <a:rPr lang="en-US" altLang="ko-KR" dirty="0" smtClean="0"/>
              <a:t>DI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HandlerMapping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HandlerExceptionResolver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LocaleResolver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49829" y="3342252"/>
            <a:ext cx="15646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INFO : org.springframework.web.servlet.mvc.method.annotation.RequestMappingHandlerMapping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Mapped</a:t>
            </a:r>
            <a:r>
              <a:rPr lang="ko-KR" altLang="en-US" dirty="0" smtClean="0"/>
              <a:t> "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{[/],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methods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=[GET],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params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=[],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headers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=[],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consumes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=[],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produces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=[],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custom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=[]}</a:t>
            </a:r>
            <a:r>
              <a:rPr lang="ko-KR" altLang="en-US" dirty="0" smtClean="0"/>
              <a:t>" </a:t>
            </a:r>
            <a:r>
              <a:rPr lang="ko-KR" altLang="en-US" dirty="0" err="1" smtClean="0"/>
              <a:t>onto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java.lang.String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org.javacafe.hello.HomeController.home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(</a:t>
            </a:r>
            <a:r>
              <a:rPr lang="ko-KR" altLang="en-US" dirty="0" err="1" smtClean="0"/>
              <a:t>java.util.Locale,org.springframework.ui.Model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9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Dispatcher Servlet </a:t>
            </a:r>
            <a:r>
              <a:rPr lang="ko-KR" altLang="en-US" dirty="0" smtClean="0"/>
              <a:t>으로부터 요청의 처리를 </a:t>
            </a:r>
            <a:r>
              <a:rPr lang="ko-KR" altLang="en-US" dirty="0" err="1" smtClean="0"/>
              <a:t>위임받음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입력을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모델을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모델을 실제 사용자에게 전달될 뷰로 변환</a:t>
            </a:r>
            <a:endParaRPr lang="en-US" altLang="ko-KR" dirty="0" smtClean="0"/>
          </a:p>
          <a:p>
            <a:r>
              <a:rPr lang="ko-KR" altLang="en-US" dirty="0" smtClean="0"/>
              <a:t>요청의 처리 </a:t>
            </a:r>
            <a:r>
              <a:rPr lang="ko-KR" altLang="en-US" dirty="0" err="1" smtClean="0"/>
              <a:t>완료후에</a:t>
            </a:r>
            <a:r>
              <a:rPr lang="ko-KR" altLang="en-US" dirty="0" smtClean="0"/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ModelAndView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돌려줘야함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뷰의 이름을 돌려줘도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가 출동한다면</a:t>
            </a:r>
            <a:r>
              <a:rPr lang="en-US" altLang="ko-KR" dirty="0" smtClean="0"/>
              <a:t>!?</a:t>
            </a:r>
            <a:endParaRPr lang="en-US" altLang="ko-KR" dirty="0" smtClean="0"/>
          </a:p>
          <a:p>
            <a:r>
              <a:rPr lang="ko-KR" altLang="en-US" dirty="0" smtClean="0"/>
              <a:t>지속되는 요청을 처리하기 상태를 세션에 저장 및 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웹요청은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Stateless</a:t>
            </a:r>
          </a:p>
          <a:p>
            <a:r>
              <a:rPr lang="en-US" altLang="ko-KR" dirty="0" smtClean="0"/>
              <a:t>@Controller</a:t>
            </a:r>
          </a:p>
          <a:p>
            <a:pPr lvl="1"/>
            <a:r>
              <a:rPr lang="en-US" altLang="ko-KR" dirty="0" smtClean="0"/>
              <a:t>POJO(Plain Old Java Object)</a:t>
            </a:r>
          </a:p>
          <a:p>
            <a:pPr lvl="1"/>
            <a:r>
              <a:rPr lang="en-US" altLang="ko-KR" dirty="0" smtClean="0"/>
              <a:t>Spring 2.5+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83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29" y="127229"/>
            <a:ext cx="115243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@Controller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HomeController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Logger </a:t>
            </a:r>
            <a:r>
              <a:rPr lang="en-US" altLang="ko-KR" sz="2000" b="1" i="1" u="sng" dirty="0" err="1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logger</a:t>
            </a:r>
            <a:r>
              <a:rPr lang="en-US" altLang="ko-KR" sz="2000" b="1" i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i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LoggerFactory.getLogger</a:t>
            </a:r>
            <a:r>
              <a:rPr lang="en-US" altLang="ko-KR" sz="2000" b="1" i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i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HomeController.</a:t>
            </a:r>
            <a:r>
              <a:rPr lang="en-US" altLang="ko-KR" sz="2000" b="1" i="1" u="sng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b="1" i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RequestMapping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 = 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method = 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RequestMethod.</a:t>
            </a:r>
            <a:r>
              <a:rPr lang="en-US" altLang="ko-KR" sz="2000" b="1" i="1" dirty="0" err="1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</a:t>
            </a:r>
            <a:r>
              <a:rPr lang="en-US" altLang="ko-KR" sz="2000" b="1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home(</a:t>
            </a:r>
            <a:r>
              <a:rPr lang="en-US" altLang="ko-KR" sz="2000" b="1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b="1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RequestParam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defaultValue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String </a:t>
            </a:r>
            <a:r>
              <a:rPr lang="en-US" altLang="ko-KR" sz="20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"home"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ipAddr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00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.getRemoteAddr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3120" t="52893" r="27338" b="33920"/>
          <a:stretch/>
        </p:blipFill>
        <p:spPr>
          <a:xfrm>
            <a:off x="1988458" y="4310741"/>
            <a:ext cx="10145485" cy="24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err="1" smtClean="0"/>
              <a:t>비슷한거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같다보면됨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0514" y="2464693"/>
            <a:ext cx="1516742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interface</a:t>
            </a:r>
            <a:r>
              <a:rPr lang="en-US" altLang="ko-KR" sz="24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{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Model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addAttribute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</a:t>
            </a:r>
            <a:r>
              <a:rPr lang="en-US" altLang="ko-KR" sz="2400" dirty="0" err="1">
                <a:solidFill>
                  <a:srgbClr val="6A3E3E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attributeName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 </a:t>
            </a:r>
            <a:r>
              <a:rPr lang="en-US" altLang="ko-KR" sz="2400" dirty="0" err="1">
                <a:solidFill>
                  <a:srgbClr val="6A3E3E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attributeValue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Model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addAttribute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</a:t>
            </a:r>
            <a:r>
              <a:rPr lang="en-US" altLang="ko-KR" sz="2400" dirty="0" err="1">
                <a:solidFill>
                  <a:srgbClr val="6A3E3E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attributeValue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Model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addAllAttributes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(Collection&lt;?&gt; </a:t>
            </a:r>
            <a:r>
              <a:rPr lang="en-US" altLang="ko-KR" sz="2400" dirty="0" err="1">
                <a:solidFill>
                  <a:srgbClr val="6A3E3E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attributeValues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Model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addAllAttributes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(Map&lt;String, ?&gt; </a:t>
            </a:r>
            <a:r>
              <a:rPr lang="en-US" altLang="ko-KR" sz="2400" dirty="0">
                <a:solidFill>
                  <a:srgbClr val="6A3E3E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Model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mergeAttributes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(Map&lt;String, ?&gt; </a:t>
            </a:r>
            <a:r>
              <a:rPr lang="en-US" altLang="ko-KR" sz="2400" dirty="0">
                <a:solidFill>
                  <a:srgbClr val="6A3E3E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4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400" b="1" dirty="0" err="1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containsAttribute</a:t>
            </a:r>
            <a:r>
              <a:rPr lang="en-US" altLang="ko-KR" sz="24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</a:t>
            </a:r>
            <a:r>
              <a:rPr lang="en-US" altLang="ko-KR" sz="2400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attributeName</a:t>
            </a:r>
            <a:r>
              <a:rPr lang="en-US" altLang="ko-KR" sz="24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Map&lt;String</a:t>
            </a:r>
            <a:r>
              <a:rPr lang="en-US" altLang="ko-KR" sz="2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Object&gt; </a:t>
            </a:r>
            <a:r>
              <a:rPr lang="en-US" altLang="ko-KR" sz="24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asMap</a:t>
            </a:r>
            <a:r>
              <a:rPr lang="en-US" altLang="ko-KR" sz="2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44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Model</a:t>
            </a:r>
            <a:r>
              <a:rPr lang="ko-KR" altLang="en-US" dirty="0" smtClean="0"/>
              <a:t>에 넘어온 데이터를 참조해서 실제 사용자에게 표시되는 화면을 </a:t>
            </a:r>
            <a:r>
              <a:rPr lang="ko-KR" altLang="en-US" dirty="0" err="1" smtClean="0"/>
              <a:t>랜더링</a:t>
            </a:r>
            <a:endParaRPr lang="en-US" altLang="ko-KR" dirty="0" smtClean="0"/>
          </a:p>
          <a:p>
            <a:r>
              <a:rPr lang="ko-KR" altLang="en-US" dirty="0" smtClean="0"/>
              <a:t>단순한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만 아니라 </a:t>
            </a:r>
            <a:r>
              <a:rPr lang="en-US" altLang="ko-KR" dirty="0" smtClean="0"/>
              <a:t>PDF, Excel</a:t>
            </a:r>
            <a:r>
              <a:rPr lang="ko-KR" altLang="en-US" dirty="0" smtClean="0"/>
              <a:t>등 다양한형태의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가 작업을 </a:t>
            </a:r>
            <a:r>
              <a:rPr lang="ko-KR" altLang="en-US" dirty="0" err="1" smtClean="0"/>
              <a:t>마친후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에게 돌려줌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View Type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만들어서 </a:t>
            </a:r>
            <a:r>
              <a:rPr lang="ko-KR" altLang="en-US" dirty="0" err="1" smtClean="0"/>
              <a:t>넣어줌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View</a:t>
            </a:r>
            <a:r>
              <a:rPr lang="ko-KR" altLang="en-US" dirty="0" smtClean="0"/>
              <a:t>의 이름의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돌려줌</a:t>
            </a:r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en-US" altLang="ko-KR" dirty="0" smtClean="0"/>
              <a:t>View Interface</a:t>
            </a:r>
            <a:r>
              <a:rPr lang="ko-KR" altLang="en-US" dirty="0" smtClean="0"/>
              <a:t>를 상속받아서 생성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 err="1" smtClean="0"/>
              <a:t>템플릿엔진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freemarker</a:t>
            </a:r>
            <a:r>
              <a:rPr lang="en-US" altLang="ko-KR" dirty="0" smtClean="0"/>
              <a:t>, velocity, </a:t>
            </a:r>
            <a:r>
              <a:rPr lang="en-US" altLang="ko-KR" dirty="0" err="1" smtClean="0"/>
              <a:t>thymeleaf</a:t>
            </a:r>
            <a:r>
              <a:rPr lang="en-US" altLang="ko-KR" dirty="0" smtClean="0"/>
              <a:t>, mustache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22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7594601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데이터와 문서 템플릿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 문서를 </a:t>
            </a:r>
            <a:r>
              <a:rPr lang="ko-KR" altLang="en-US" dirty="0" err="1" smtClean="0"/>
              <a:t>만들어냄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5362" name="Picture 2" descr="https://upload.wikimedia.org/wikipedia/commons/thumb/c/c7/TempEngGen015.svg/220px-TempEngGen015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228" y="365125"/>
            <a:ext cx="3209018" cy="60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0288" t="32401" r="35196" b="34561"/>
          <a:stretch/>
        </p:blipFill>
        <p:spPr>
          <a:xfrm>
            <a:off x="294969" y="265471"/>
            <a:ext cx="7326998" cy="46899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4969" y="5663416"/>
            <a:ext cx="125693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"home"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mv2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InternalResourceView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"/WEB-INF/views/</a:t>
            </a:r>
            <a:r>
              <a:rPr lang="en-US" altLang="ko-KR" sz="2000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home.jsp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2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ViewResolver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매번                               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치면 </a:t>
            </a:r>
            <a:r>
              <a:rPr lang="ko-KR" altLang="en-US" dirty="0" err="1" smtClean="0"/>
              <a:t>자괴감이들고</a:t>
            </a:r>
            <a:r>
              <a:rPr lang="ko-KR" altLang="en-US" dirty="0" smtClean="0"/>
              <a:t> 괴로움</a:t>
            </a:r>
            <a:endParaRPr lang="en-US" altLang="ko-KR" dirty="0" smtClean="0"/>
          </a:p>
          <a:p>
            <a:r>
              <a:rPr lang="ko-KR" altLang="en-US" dirty="0" err="1" smtClean="0"/>
              <a:t>어짜피</a:t>
            </a:r>
            <a:r>
              <a:rPr lang="ko-KR" altLang="en-US" dirty="0" smtClean="0"/>
              <a:t> 뷰는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파일명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식별될꺼임</a:t>
            </a:r>
            <a:endParaRPr lang="en-US" altLang="ko-KR" dirty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이름을 돌려주면 이를 </a:t>
            </a:r>
            <a:r>
              <a:rPr lang="ko-KR" altLang="en-US" dirty="0" err="1" smtClean="0"/>
              <a:t>찾는것이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r>
              <a:rPr lang="en-US" altLang="ko-KR" dirty="0" err="1" smtClean="0"/>
              <a:t>InternalResourceViewResovler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</a:t>
            </a:r>
            <a:r>
              <a:rPr lang="ko-KR" altLang="en-US" dirty="0" smtClean="0"/>
              <a:t>에서 별도의 </a:t>
            </a:r>
            <a:r>
              <a:rPr lang="en-US" altLang="ko-KR" dirty="0" err="1" smtClean="0"/>
              <a:t>ViewResovler</a:t>
            </a:r>
            <a:r>
              <a:rPr lang="ko-KR" altLang="en-US" dirty="0" smtClean="0"/>
              <a:t>를 등록하지 않으면 기본으로 등록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설정하여 파일의 경로를 등록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36683" y="1825625"/>
            <a:ext cx="1256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InternalResourceView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“~"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83342" y="4853524"/>
            <a:ext cx="11558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000" dirty="0" err="1">
                <a:solidFill>
                  <a:srgbClr val="3F7F7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beans:bean</a:t>
            </a:r>
            <a:r>
              <a:rPr lang="en-US" altLang="ko-KR" sz="2000" dirty="0">
                <a:solidFill>
                  <a:srgbClr val="3F7F7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7F007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i="1" dirty="0">
                <a:solidFill>
                  <a:srgbClr val="2A00F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"org.springframework.web.servlet.view.InternalResourceViewResolver"</a:t>
            </a:r>
            <a:r>
              <a:rPr lang="en-US" altLang="ko-KR" sz="2000" i="1" dirty="0">
                <a:solidFill>
                  <a:srgbClr val="00808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000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sz="20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beans:property</a:t>
            </a:r>
            <a:r>
              <a:rPr lang="en-US" altLang="ko-KR" sz="2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i="1" u="sng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prefix" </a:t>
            </a:r>
            <a:r>
              <a:rPr lang="en-US" altLang="ko-KR" sz="2000" i="1" u="sng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000" i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i="1" u="sng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"/WEB-INF/views/" </a:t>
            </a:r>
            <a:r>
              <a:rPr lang="en-US" altLang="ko-KR" sz="2000" i="1" u="sng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r>
              <a:rPr lang="en-US" altLang="ko-KR" sz="2000" dirty="0" smtClean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en-US" altLang="ko-KR" sz="20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beans:property</a:t>
            </a:r>
            <a:r>
              <a:rPr lang="en-US" altLang="ko-KR" sz="2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i="1" u="sng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suffix" </a:t>
            </a:r>
            <a:r>
              <a:rPr lang="en-US" altLang="ko-KR" sz="2000" i="1" u="sng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000" i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i="1" u="sng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".</a:t>
            </a:r>
            <a:r>
              <a:rPr lang="en-US" altLang="ko-KR" sz="2000" i="1" u="sng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en-US" altLang="ko-KR" sz="2000" i="1" u="sng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000" i="1" u="sng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r>
              <a:rPr lang="en-US" altLang="ko-KR" sz="2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000" dirty="0" err="1">
                <a:solidFill>
                  <a:srgbClr val="3F7F7F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beans:bean</a:t>
            </a:r>
            <a:r>
              <a:rPr lang="en-US" altLang="ko-KR" sz="2000" dirty="0">
                <a:solidFill>
                  <a:srgbClr val="008080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8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HandlerInterceptor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이럴땐</a:t>
            </a:r>
            <a:r>
              <a:rPr lang="ko-KR" altLang="en-US" dirty="0" smtClean="0"/>
              <a:t> 어떻게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갑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님께서 특정 페이지에 </a:t>
            </a:r>
            <a:r>
              <a:rPr lang="en-US" altLang="ko-KR" dirty="0" smtClean="0"/>
              <a:t>copy right</a:t>
            </a:r>
            <a:r>
              <a:rPr lang="ko-KR" altLang="en-US" dirty="0" smtClean="0"/>
              <a:t>를 넣으라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접속한 사용자에 권한이 충분한지 검사하고 싶음</a:t>
            </a:r>
            <a:endParaRPr lang="en-US" altLang="ko-KR" dirty="0" smtClean="0"/>
          </a:p>
          <a:p>
            <a:r>
              <a:rPr lang="ko-KR" altLang="en-US" dirty="0" smtClean="0"/>
              <a:t>기존엔</a:t>
            </a:r>
            <a:r>
              <a:rPr lang="en-US" altLang="ko-KR" dirty="0" smtClean="0"/>
              <a:t>..</a:t>
            </a:r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필터를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</a:t>
            </a:r>
            <a:r>
              <a:rPr lang="en-US" altLang="ko-KR" dirty="0" smtClean="0"/>
              <a:t>Spring Context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사용하려면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err="1"/>
              <a:t>HandlerInterceptor</a:t>
            </a:r>
            <a:endParaRPr lang="en-US" altLang="ko-KR" b="1" dirty="0"/>
          </a:p>
          <a:p>
            <a:pPr lvl="1"/>
            <a:r>
              <a:rPr lang="en-US" altLang="ko-KR" dirty="0" err="1" smtClean="0"/>
              <a:t>preHandle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컨트롤러가 호출되기 전에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postHandle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컨트롤러가 </a:t>
            </a:r>
            <a:r>
              <a:rPr lang="ko-KR" altLang="en-US" dirty="0" err="1" smtClean="0"/>
              <a:t>실행되고나서</a:t>
            </a:r>
            <a:r>
              <a:rPr lang="ko-KR" altLang="en-US" dirty="0" smtClean="0"/>
              <a:t> 호출됨</a:t>
            </a:r>
            <a:r>
              <a:rPr lang="en-US" altLang="ko-KR" dirty="0" smtClean="0"/>
              <a:t>(View Render </a:t>
            </a:r>
            <a:r>
              <a:rPr lang="ko-KR" altLang="en-US" dirty="0" smtClean="0"/>
              <a:t>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afterCompletion</a:t>
            </a:r>
            <a:r>
              <a:rPr lang="en-US" altLang="ko-KR" dirty="0" smtClean="0"/>
              <a:t> : View Render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완료된후</a:t>
            </a:r>
            <a:r>
              <a:rPr lang="ko-KR" altLang="en-US" dirty="0" smtClean="0"/>
              <a:t> 호출됨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6117" t="40403" r="38058" b="25448"/>
          <a:stretch/>
        </p:blipFill>
        <p:spPr>
          <a:xfrm>
            <a:off x="0" y="365125"/>
            <a:ext cx="11966766" cy="61769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6435" y="1231983"/>
            <a:ext cx="4156364" cy="9233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28" y="129470"/>
            <a:ext cx="116404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preHandle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HttpServletResponse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 </a:t>
            </a:r>
            <a:r>
              <a:rPr lang="en-US" altLang="ko-KR" b="1" u="sng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handler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throws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!=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&amp;&amp; </a:t>
            </a:r>
            <a:r>
              <a:rPr lang="en-US" altLang="ko-KR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).equals(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김해커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.setStatus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HttpStatus.</a:t>
            </a:r>
            <a:r>
              <a:rPr lang="en-US" altLang="ko-KR" b="1" i="1" dirty="0" err="1" smtClean="0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BAD_REQUEST</a:t>
            </a:r>
            <a:r>
              <a:rPr lang="en-US" altLang="ko-KR" b="1" i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.value</a:t>
            </a:r>
            <a:r>
              <a:rPr lang="en-US" altLang="ko-KR" b="1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</a:p>
          <a:p>
            <a:r>
              <a:rPr lang="en-US" altLang="ko-KR" dirty="0" smtClean="0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dirty="0" err="1" smtClean="0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.error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해커가 접근을 시도했습니다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  <a:endParaRPr lang="en-US" altLang="ko-KR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postHandle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HttpServletResponse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 </a:t>
            </a:r>
            <a:r>
              <a:rPr lang="en-US" altLang="ko-KR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handler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throws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Exception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Map&lt;String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Object&gt; </a:t>
            </a:r>
            <a:r>
              <a:rPr lang="en-US" altLang="ko-KR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.getModel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"copyright"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페이지의 저작권은 없습니다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afterCompletion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HttpServletResponse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 </a:t>
            </a:r>
            <a:r>
              <a:rPr lang="en-US" altLang="ko-KR" b="1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handler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Exception </a:t>
            </a:r>
            <a:r>
              <a:rPr lang="en-US" altLang="ko-KR" b="1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throws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Exception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b="1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.getAttribute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!= </a:t>
            </a:r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r>
              <a:rPr lang="en-US" altLang="ko-KR" dirty="0" smtClean="0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log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.info(</a:t>
            </a:r>
            <a:r>
              <a:rPr lang="en-US" altLang="ko-KR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.getAttribute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님의 요청 처리 완료</a:t>
            </a:r>
            <a:r>
              <a:rPr lang="en-US" altLang="ko-KR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1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58" t="11575" r="60317" b="70550"/>
          <a:stretch/>
        </p:blipFill>
        <p:spPr>
          <a:xfrm>
            <a:off x="261257" y="174171"/>
            <a:ext cx="6599360" cy="3207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6270" t="38828" r="57540" b="39780"/>
          <a:stretch/>
        </p:blipFill>
        <p:spPr>
          <a:xfrm>
            <a:off x="5834742" y="2630218"/>
            <a:ext cx="5907315" cy="42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예외가 없는 프로그램은 거의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hrows , throws , throws … </a:t>
            </a:r>
            <a:r>
              <a:rPr lang="ko-KR" altLang="en-US" dirty="0" smtClean="0"/>
              <a:t>다들 던지기만 한다</a:t>
            </a:r>
            <a:endParaRPr lang="en-US" altLang="ko-KR" dirty="0" smtClean="0"/>
          </a:p>
          <a:p>
            <a:r>
              <a:rPr lang="ko-KR" altLang="en-US" dirty="0" smtClean="0"/>
              <a:t>복구 가능한 에러는 잡아서</a:t>
            </a:r>
            <a:r>
              <a:rPr lang="en-US" altLang="ko-KR" dirty="0" smtClean="0"/>
              <a:t>(try/catch) </a:t>
            </a:r>
            <a:r>
              <a:rPr lang="ko-KR" altLang="en-US" dirty="0" smtClean="0"/>
              <a:t>처리 하겠지만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복구 불가능하다면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404</a:t>
            </a:r>
            <a:r>
              <a:rPr lang="ko-KR" altLang="en-US" dirty="0" smtClean="0"/>
              <a:t>가 뭐죠</a:t>
            </a:r>
            <a:r>
              <a:rPr lang="en-US" altLang="ko-KR" dirty="0" smtClean="0"/>
              <a:t>..?</a:t>
            </a:r>
          </a:p>
          <a:p>
            <a:r>
              <a:rPr lang="ko-KR" altLang="en-US" dirty="0" smtClean="0"/>
              <a:t>어디서 에러가 났는지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기록하고 </a:t>
            </a:r>
            <a:r>
              <a:rPr lang="ko-KR" altLang="en-US" dirty="0" err="1" smtClean="0"/>
              <a:t>싶을때</a:t>
            </a:r>
            <a:endParaRPr lang="en-US" altLang="ko-KR" dirty="0" smtClean="0"/>
          </a:p>
          <a:p>
            <a:r>
              <a:rPr lang="ko-KR" altLang="en-US" dirty="0" smtClean="0"/>
              <a:t>모아서 </a:t>
            </a:r>
            <a:r>
              <a:rPr lang="ko-KR" altLang="en-US" dirty="0" err="1" smtClean="0"/>
              <a:t>로그서버로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보낼때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182" r="61746" b="70569"/>
          <a:stretch/>
        </p:blipFill>
        <p:spPr>
          <a:xfrm>
            <a:off x="5399314" y="3373397"/>
            <a:ext cx="6429829" cy="32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/>
              <a:t>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6972" y="2331668"/>
            <a:ext cx="128161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ResponseStatus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(value=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HttpStatus.</a:t>
            </a:r>
            <a:r>
              <a:rPr lang="en-US" altLang="ko-KR" sz="2000" b="1" i="1" dirty="0" err="1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INTERNAL_SERVER_ERROR</a:t>
            </a:r>
            <a:r>
              <a:rPr lang="en-US" altLang="ko-KR" sz="2000" b="1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ExceptionHandler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InvalidNameException.</a:t>
            </a:r>
            <a:r>
              <a:rPr lang="en-US" altLang="ko-KR" sz="2000" b="1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handel500(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,HttpServletResponse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r>
              <a:rPr lang="en-US" altLang="ko-KR" sz="20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exception"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000" b="1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HashMap</a:t>
            </a:r>
            <a:r>
              <a:rPr lang="en-US" altLang="ko-KR" sz="2000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000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String,Object</a:t>
            </a:r>
            <a:r>
              <a:rPr lang="en-US" altLang="ko-KR" sz="2000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&gt;(){{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put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"code"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"401"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}});</a:t>
            </a:r>
            <a:endParaRPr lang="en-US" altLang="ko-KR" sz="20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2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컨트롤러에 모든 </a:t>
            </a:r>
            <a:r>
              <a:rPr lang="ko-KR" altLang="en-US" dirty="0" err="1" smtClean="0"/>
              <a:t>예외마다</a:t>
            </a:r>
            <a:r>
              <a:rPr lang="en-US" altLang="ko-KR" dirty="0" smtClean="0"/>
              <a:t>..?</a:t>
            </a:r>
          </a:p>
          <a:p>
            <a:r>
              <a:rPr lang="ko-KR" altLang="en-US" dirty="0" err="1" smtClean="0"/>
              <a:t>자괴감들고</a:t>
            </a:r>
            <a:r>
              <a:rPr lang="ko-KR" altLang="en-US" dirty="0" smtClean="0"/>
              <a:t> 괴로워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선언에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및 처리할 예외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ResponseStatus</a:t>
            </a:r>
            <a:r>
              <a:rPr lang="ko-KR" altLang="en-US" dirty="0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클라이언트에 돌려줄 </a:t>
            </a:r>
            <a:r>
              <a:rPr lang="en-US" altLang="ko-KR" dirty="0" err="1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HttpStatus</a:t>
            </a:r>
            <a:r>
              <a:rPr lang="en-US" altLang="ko-KR" dirty="0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dirty="0" err="1" smtClean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2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9" y="-14514"/>
            <a:ext cx="3813501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4" y="-14514"/>
            <a:ext cx="3610301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88" y="-14514"/>
            <a:ext cx="419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ExceptionController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11110"/>
            <a:ext cx="136434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highlight>
                  <a:srgbClr val="D4D4D4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ControllerAdvice</a:t>
            </a:r>
            <a:endParaRPr lang="en-US" altLang="ko-KR" sz="2000" dirty="0">
              <a:solidFill>
                <a:srgbClr val="646464"/>
              </a:solidFill>
              <a:highlight>
                <a:srgbClr val="D4D4D4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ExceptionController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ResponseStatus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(value=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HttpStatus.</a:t>
            </a:r>
            <a:r>
              <a:rPr lang="en-US" altLang="ko-KR" sz="2000" b="1" i="1" dirty="0" err="1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INTERNAL_SERVER_ERROR</a:t>
            </a:r>
            <a:r>
              <a:rPr lang="en-US" altLang="ko-KR" sz="2000" b="1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ExceptionHandler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InvalidNameException.</a:t>
            </a:r>
            <a:r>
              <a:rPr lang="en-US" altLang="ko-KR" sz="2000" b="1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handel404(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,HttpServletResponse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r>
              <a:rPr lang="en-US" altLang="ko-KR" sz="20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exception"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000" b="1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HashMap</a:t>
            </a:r>
            <a:r>
              <a:rPr lang="en-US" altLang="ko-KR" sz="2000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000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String,Object</a:t>
            </a:r>
            <a:r>
              <a:rPr lang="en-US" altLang="ko-KR" sz="2000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&gt;(){{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put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"code"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"500"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}});</a:t>
            </a:r>
          </a:p>
          <a:p>
            <a:endParaRPr lang="en-US" altLang="ko-KR" sz="20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4114" y="1144457"/>
            <a:ext cx="12017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RequestMapping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 = 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home(</a:t>
            </a:r>
            <a:r>
              <a:rPr lang="en-US" altLang="ko-KR" sz="2000" b="1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sz="2000" b="1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RequestParam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defaultValue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String </a:t>
            </a:r>
            <a:r>
              <a:rPr lang="en-US" altLang="ko-KR" sz="20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throws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InvalidNameException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if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.equals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000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박에러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InvalidNameException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000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박에러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ipAddr</a:t>
            </a:r>
            <a:r>
              <a:rPr lang="en-US" altLang="ko-KR" sz="20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00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sz="20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.getRemoteAddr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</a:p>
          <a:p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20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"home</a:t>
            </a:r>
            <a:r>
              <a:rPr lang="en-US" altLang="ko-KR" sz="2000" b="1" dirty="0" smtClean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2000" b="1" u="sng" dirty="0" smtClean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24114" y="4994222"/>
            <a:ext cx="11030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ResponseStatus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(value=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HttpStatus.</a:t>
            </a:r>
            <a:r>
              <a:rPr lang="en-US" altLang="ko-KR" b="1" i="1" dirty="0" err="1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INTERNAL_SERVER_ERROR</a:t>
            </a:r>
            <a:r>
              <a:rPr lang="en-US" altLang="ko-KR" b="1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InvalidNameException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Exception{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public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InvalidNameException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</a:t>
            </a:r>
            <a:r>
              <a:rPr lang="en-US" altLang="ko-KR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super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  <a:endParaRPr lang="en-US" altLang="ko-KR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130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HomeController.java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130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HomeInterceptor.java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4114" y="1220712"/>
            <a:ext cx="122645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preHandle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HttpServletResponse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Object </a:t>
            </a:r>
            <a:r>
              <a:rPr lang="en-US" altLang="ko-KR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handler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throws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Exception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!=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&amp;&amp; </a:t>
            </a:r>
            <a:r>
              <a:rPr lang="en-US" altLang="ko-KR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).equals(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김해커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{</a:t>
            </a:r>
          </a:p>
          <a:p>
            <a:r>
              <a:rPr lang="en-US" altLang="ko-KR" dirty="0" smtClean="0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dirty="0" err="1" smtClean="0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</a:t>
            </a:r>
            <a:r>
              <a:rPr lang="en-US" altLang="ko-KR" dirty="0" err="1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.error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해커가 접근을 시도했습니다</a:t>
            </a:r>
            <a:r>
              <a:rPr lang="en-US" altLang="ko-KR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throw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InvalidUserException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해커</a:t>
            </a:r>
            <a:r>
              <a:rPr lang="en-US" altLang="ko-KR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4114" y="3995395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ResponseStatus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(value=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HttpStatus.</a:t>
            </a:r>
            <a:r>
              <a:rPr lang="en-US" altLang="ko-KR" b="1" i="1" dirty="0" err="1">
                <a:solidFill>
                  <a:srgbClr val="000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BAD_REQUEST</a:t>
            </a:r>
            <a:r>
              <a:rPr lang="en-US" altLang="ko-KR" b="1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InvalidUserException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u="sng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</a:t>
            </a:r>
            <a:r>
              <a:rPr lang="en-US" altLang="ko-KR" b="1" u="sng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Exception{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public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InvalidUserException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</a:t>
            </a:r>
            <a:r>
              <a:rPr lang="en-US" altLang="ko-KR" b="1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super</a:t>
            </a:r>
            <a:r>
              <a:rPr lang="en-US" altLang="ko-KR" b="1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  <a:endParaRPr lang="en-US" altLang="ko-KR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900" r="61770" b="69182"/>
          <a:stretch/>
        </p:blipFill>
        <p:spPr>
          <a:xfrm>
            <a:off x="401411" y="246744"/>
            <a:ext cx="5366792" cy="2612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119" t="11676" r="15483" b="33192"/>
          <a:stretch/>
        </p:blipFill>
        <p:spPr>
          <a:xfrm>
            <a:off x="5646057" y="1465943"/>
            <a:ext cx="6241144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891" t="49714" r="34422" b="12656"/>
          <a:stretch/>
        </p:blipFill>
        <p:spPr>
          <a:xfrm>
            <a:off x="232238" y="365125"/>
            <a:ext cx="11727524" cy="61769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9796" y="5075853"/>
            <a:ext cx="11374016" cy="4665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1135" y="5589037"/>
            <a:ext cx="9769151" cy="2146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3513" r="60339" b="68875"/>
          <a:stretch/>
        </p:blipFill>
        <p:spPr>
          <a:xfrm>
            <a:off x="430439" y="391885"/>
            <a:ext cx="5349895" cy="24674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2026" t="11369" r="31230" b="48507"/>
          <a:stretch/>
        </p:blipFill>
        <p:spPr>
          <a:xfrm>
            <a:off x="6749144" y="1032024"/>
            <a:ext cx="4963886" cy="56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Web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변하지 않는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</a:t>
            </a:r>
            <a:r>
              <a:rPr lang="ko-KR" altLang="en-US" dirty="0" smtClean="0"/>
              <a:t>웹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빠른 응답속도</a:t>
            </a:r>
            <a:endParaRPr lang="en-US" altLang="ko-KR" dirty="0" smtClean="0"/>
          </a:p>
          <a:p>
            <a:r>
              <a:rPr lang="ko-KR" altLang="en-US" dirty="0" smtClean="0"/>
              <a:t>뛰어난 보안</a:t>
            </a:r>
            <a:r>
              <a:rPr lang="en-US" altLang="ko-KR" dirty="0" smtClean="0"/>
              <a:t>(…)</a:t>
            </a:r>
          </a:p>
          <a:p>
            <a:r>
              <a:rPr lang="en-US" altLang="ko-KR" dirty="0" smtClean="0"/>
              <a:t>Apache / Nginx</a:t>
            </a:r>
          </a:p>
          <a:p>
            <a:r>
              <a:rPr lang="ko-KR" altLang="en-US" dirty="0" smtClean="0"/>
              <a:t>뭔가 추가하거나 변경하려면 매번 </a:t>
            </a:r>
            <a:r>
              <a:rPr lang="ko-KR" altLang="en-US" dirty="0" smtClean="0"/>
              <a:t>직접 파일을 </a:t>
            </a:r>
            <a:r>
              <a:rPr lang="ko-KR" altLang="en-US" dirty="0" smtClean="0"/>
              <a:t>수정해야함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.html</a:t>
            </a:r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ng</a:t>
            </a:r>
            <a:r>
              <a:rPr lang="en-US" altLang="ko-KR" dirty="0" smtClean="0"/>
              <a:t>, jpg, bmp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700" y="172641"/>
            <a:ext cx="10947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 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meta </a:t>
            </a:r>
            <a:r>
              <a:rPr lang="en-US" altLang="ko-KR" sz="32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charset</a:t>
            </a:r>
            <a:r>
              <a:rPr lang="en-US" altLang="ko-KR" sz="3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32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"utf8"</a:t>
            </a:r>
            <a:r>
              <a:rPr lang="en-US" altLang="ko-KR" sz="32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3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JavaCafe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ko-KR" altLang="en-US" sz="3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어서오세요</a:t>
            </a:r>
            <a:r>
              <a:rPr lang="en-US" altLang="ko-KR" sz="3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 </a:t>
            </a:r>
            <a:r>
              <a:rPr lang="ko-KR" altLang="en-US" sz="3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ko-KR" altLang="en-US" sz="32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자바카페</a:t>
            </a:r>
            <a:r>
              <a:rPr lang="ko-KR" altLang="en-US" sz="3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입니다</a:t>
            </a:r>
            <a:r>
              <a:rPr lang="en-US" altLang="ko-KR" sz="3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32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32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32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"http://www.qingdaochinaguide.com/images/qingdao/listings/Java-Cafe-Qingdao.jpg" </a:t>
            </a:r>
            <a:r>
              <a:rPr lang="en-US" altLang="ko-KR" sz="32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32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32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4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0" y="2598821"/>
            <a:ext cx="2059156" cy="20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wsers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23" y="4155825"/>
            <a:ext cx="1936870" cy="10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server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87" y="931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966099" y="584200"/>
            <a:ext cx="5212701" cy="23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238751" y="1312320"/>
            <a:ext cx="4940049" cy="22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9684" y="726210"/>
            <a:ext cx="404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http://rhel.ggammang.com:8888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655" y="1383698"/>
            <a:ext cx="8693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 /index.html</a:t>
            </a:r>
          </a:p>
          <a:p>
            <a:pPr fontAlgn="t"/>
            <a:r>
              <a:rPr lang="en-US" altLang="ko-KR" b="1" dirty="0" smtClean="0"/>
              <a:t>Accept-Ranges: </a:t>
            </a:r>
            <a:r>
              <a:rPr lang="en-US" altLang="ko-KR" dirty="0" smtClean="0"/>
              <a:t>bytes</a:t>
            </a:r>
            <a:endParaRPr lang="en-US" altLang="ko-KR" dirty="0"/>
          </a:p>
          <a:p>
            <a:pPr fontAlgn="t"/>
            <a:r>
              <a:rPr lang="en-US" altLang="ko-KR" b="1" dirty="0" smtClean="0"/>
              <a:t>Connection: </a:t>
            </a:r>
            <a:r>
              <a:rPr lang="en-US" altLang="ko-KR" dirty="0" smtClean="0"/>
              <a:t>close</a:t>
            </a:r>
            <a:endParaRPr lang="en-US" altLang="ko-KR" dirty="0"/>
          </a:p>
          <a:p>
            <a:pPr fontAlgn="t"/>
            <a:r>
              <a:rPr lang="en-US" altLang="ko-KR" b="1" dirty="0" smtClean="0"/>
              <a:t>Content-Length: </a:t>
            </a:r>
            <a:r>
              <a:rPr lang="en-US" altLang="ko-KR" dirty="0" smtClean="0"/>
              <a:t>253</a:t>
            </a:r>
            <a:endParaRPr lang="en-US" altLang="ko-KR" dirty="0"/>
          </a:p>
          <a:p>
            <a:pPr fontAlgn="t"/>
            <a:r>
              <a:rPr lang="en-US" altLang="ko-KR" b="1" dirty="0" smtClean="0">
                <a:solidFill>
                  <a:srgbClr val="FF0000"/>
                </a:solidFill>
              </a:rPr>
              <a:t>Content-Type: text/html</a:t>
            </a:r>
            <a:r>
              <a:rPr lang="en-US" altLang="ko-KR" b="1" dirty="0">
                <a:solidFill>
                  <a:srgbClr val="FF0000"/>
                </a:solidFill>
              </a:rPr>
              <a:t>; charset=UTF-8</a:t>
            </a:r>
          </a:p>
          <a:p>
            <a:pPr fontAlgn="t"/>
            <a:r>
              <a:rPr lang="en-US" altLang="ko-KR" b="1" dirty="0" smtClean="0"/>
              <a:t>Date: </a:t>
            </a:r>
            <a:r>
              <a:rPr lang="en-US" altLang="ko-KR" dirty="0" smtClean="0"/>
              <a:t>Tue</a:t>
            </a:r>
            <a:r>
              <a:rPr lang="en-US" altLang="ko-KR" dirty="0"/>
              <a:t>, 13 Jun 2017 21:09:17 GMT</a:t>
            </a:r>
          </a:p>
          <a:p>
            <a:pPr fontAlgn="t"/>
            <a:r>
              <a:rPr lang="en-US" altLang="ko-KR" b="1" dirty="0" err="1"/>
              <a:t>ETag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"</a:t>
            </a:r>
            <a:r>
              <a:rPr lang="en-US" altLang="ko-KR" dirty="0"/>
              <a:t>100556-fd-551ddd5752176"</a:t>
            </a:r>
          </a:p>
          <a:p>
            <a:pPr fontAlgn="t"/>
            <a:r>
              <a:rPr lang="en-US" altLang="ko-KR" b="1" dirty="0" smtClean="0"/>
              <a:t>Last-Modified: </a:t>
            </a:r>
            <a:r>
              <a:rPr lang="en-US" altLang="ko-KR" dirty="0" smtClean="0"/>
              <a:t>Tue</a:t>
            </a:r>
            <a:r>
              <a:rPr lang="en-US" altLang="ko-KR" dirty="0"/>
              <a:t>, 13 Jun 2017 21:08:14 GMT</a:t>
            </a:r>
          </a:p>
          <a:p>
            <a:pPr fontAlgn="t"/>
            <a:r>
              <a:rPr lang="en-US" altLang="ko-KR" b="1" dirty="0" smtClean="0"/>
              <a:t>Server: </a:t>
            </a:r>
            <a:r>
              <a:rPr lang="en-US" altLang="ko-KR" dirty="0" smtClean="0"/>
              <a:t>Apache/2.2.15 </a:t>
            </a:r>
            <a:r>
              <a:rPr lang="en-US" altLang="ko-KR" dirty="0"/>
              <a:t>(Red Hat)</a:t>
            </a:r>
          </a:p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89226" y="4042370"/>
            <a:ext cx="10263274" cy="3006222"/>
            <a:chOff x="3389226" y="4042370"/>
            <a:chExt cx="10263274" cy="3006222"/>
          </a:xfrm>
        </p:grpSpPr>
        <p:pic>
          <p:nvPicPr>
            <p:cNvPr id="15" name="Picture 6" descr="apache server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787" y="411572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3496593" y="4568241"/>
              <a:ext cx="4847307" cy="22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89226" y="4042370"/>
              <a:ext cx="509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GET </a:t>
              </a:r>
              <a:r>
                <a:rPr lang="en-US" altLang="ko-KR" dirty="0"/>
                <a:t>http</a:t>
              </a:r>
              <a:r>
                <a:rPr lang="en-US" altLang="ko-KR" dirty="0" smtClean="0"/>
                <a:t>://~~~/listings/Java-Cafe-Qingdao.jpg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59255" y="4740268"/>
              <a:ext cx="86932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ko-KR" b="1" dirty="0" smtClean="0"/>
                <a:t>200 </a:t>
              </a:r>
              <a:r>
                <a:rPr lang="en-US" altLang="ko-KR" dirty="0" smtClean="0"/>
                <a:t>Java-Cafe-Qingdao.jpg</a:t>
              </a:r>
              <a:endParaRPr lang="en-US" altLang="ko-KR" b="1" dirty="0" smtClean="0"/>
            </a:p>
            <a:p>
              <a:pPr fontAlgn="t"/>
              <a:r>
                <a:rPr lang="en-US" altLang="ko-KR" b="1" dirty="0" smtClean="0"/>
                <a:t>Accept-Ranges: </a:t>
              </a:r>
              <a:r>
                <a:rPr lang="en-US" altLang="ko-KR" dirty="0" smtClean="0"/>
                <a:t>bytes</a:t>
              </a:r>
              <a:endParaRPr lang="en-US" altLang="ko-KR" dirty="0"/>
            </a:p>
            <a:p>
              <a:pPr fontAlgn="t"/>
              <a:r>
                <a:rPr lang="en-US" altLang="ko-KR" b="1" dirty="0" smtClean="0"/>
                <a:t>Content-Length: </a:t>
              </a:r>
              <a:r>
                <a:rPr lang="en-US" altLang="ko-KR" dirty="0" smtClean="0"/>
                <a:t>23837</a:t>
              </a:r>
              <a:endParaRPr lang="en-US" altLang="ko-KR" dirty="0"/>
            </a:p>
            <a:p>
              <a:pPr fontAlgn="t"/>
              <a:r>
                <a:rPr lang="en-US" altLang="ko-KR" b="1" dirty="0" smtClean="0"/>
                <a:t>Content-Type: </a:t>
              </a:r>
              <a:r>
                <a:rPr lang="en-US" altLang="ko-KR" dirty="0" smtClean="0"/>
                <a:t>image/jpeg</a:t>
              </a:r>
              <a:endParaRPr lang="en-US" altLang="ko-KR" dirty="0"/>
            </a:p>
            <a:p>
              <a:pPr fontAlgn="t"/>
              <a:r>
                <a:rPr lang="en-US" altLang="ko-KR" b="1" dirty="0" smtClean="0"/>
                <a:t>Date: </a:t>
              </a:r>
              <a:r>
                <a:rPr lang="en-US" altLang="ko-KR" dirty="0" smtClean="0"/>
                <a:t>Thu</a:t>
              </a:r>
              <a:r>
                <a:rPr lang="en-US" altLang="ko-KR" dirty="0"/>
                <a:t>, 15 Jun 2017 10:31:44 GMT</a:t>
              </a:r>
            </a:p>
            <a:p>
              <a:pPr fontAlgn="t"/>
              <a:r>
                <a:rPr lang="en-US" altLang="ko-KR" b="1" dirty="0" smtClean="0"/>
                <a:t>Expires: </a:t>
              </a:r>
              <a:r>
                <a:rPr lang="en-US" altLang="ko-KR" dirty="0" smtClean="0"/>
                <a:t>Fri</a:t>
              </a:r>
              <a:r>
                <a:rPr lang="en-US" altLang="ko-KR" dirty="0"/>
                <a:t>, 15 Jun 2018 10:31:44 GMT</a:t>
              </a:r>
            </a:p>
            <a:p>
              <a:pPr fontAlgn="t"/>
              <a:r>
                <a:rPr lang="en-US" altLang="ko-KR" b="1" dirty="0" smtClean="0"/>
                <a:t>Last-Modified: </a:t>
              </a:r>
              <a:r>
                <a:rPr lang="en-US" altLang="ko-KR" dirty="0" smtClean="0"/>
                <a:t>Fri</a:t>
              </a:r>
              <a:r>
                <a:rPr lang="en-US" altLang="ko-KR" dirty="0"/>
                <a:t>, 21 Mar 2014 05:50:32 GMT</a:t>
              </a:r>
            </a:p>
            <a:p>
              <a:pPr fontAlgn="t"/>
              <a:r>
                <a:rPr lang="en-US" altLang="ko-KR" b="1" dirty="0" smtClean="0"/>
                <a:t>Server: </a:t>
              </a:r>
              <a:r>
                <a:rPr lang="en-US" altLang="ko-KR" dirty="0" err="1" smtClean="0"/>
                <a:t>nginx</a:t>
              </a:r>
              <a:r>
                <a:rPr lang="en-US" altLang="ko-KR" dirty="0" smtClean="0"/>
                <a:t>/1.12.0</a:t>
              </a:r>
              <a:endParaRPr lang="en-US" altLang="ko-KR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3389226" y="5334920"/>
              <a:ext cx="5093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412250" y="867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"http://www.qingdaochinaguide.com/images/qingdao/listings/Java-Cafe-Qingdao.jpg" </a:t>
            </a:r>
            <a:r>
              <a:rPr lang="en-US" altLang="ko-KR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dirty="0">
              <a:solidFill>
                <a:srgbClr val="00808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Web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동적 웹</a:t>
            </a:r>
            <a:r>
              <a:rPr lang="en-US" altLang="ko-KR" dirty="0" smtClean="0"/>
              <a:t>(Server Side)</a:t>
            </a:r>
          </a:p>
          <a:p>
            <a:pPr lvl="1"/>
            <a:r>
              <a:rPr lang="en-US" altLang="ko-KR" dirty="0" smtClean="0"/>
              <a:t>Server Side</a:t>
            </a:r>
          </a:p>
          <a:p>
            <a:pPr lvl="1"/>
            <a:r>
              <a:rPr lang="en-US" altLang="ko-KR" strike="sngStrike" dirty="0" smtClean="0">
                <a:solidFill>
                  <a:schemeClr val="bg2">
                    <a:lumMod val="75000"/>
                  </a:schemeClr>
                </a:solidFill>
              </a:rPr>
              <a:t>Client Side</a:t>
            </a:r>
          </a:p>
          <a:p>
            <a:r>
              <a:rPr lang="ko-KR" altLang="en-US" dirty="0" smtClean="0"/>
              <a:t>사용자의 세션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상태 등을 </a:t>
            </a:r>
            <a:r>
              <a:rPr lang="ko-KR" altLang="en-US" dirty="0" smtClean="0"/>
              <a:t>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동적인 웹 페이지를 생성하여 돌려줌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여러분이 보는 대부분 </a:t>
            </a:r>
            <a:r>
              <a:rPr lang="ko-KR" altLang="en-US" dirty="0" smtClean="0"/>
              <a:t>웹 페이지는 </a:t>
            </a:r>
            <a:r>
              <a:rPr lang="ko-KR" altLang="en-US" dirty="0" smtClean="0"/>
              <a:t>동적 </a:t>
            </a:r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PHP : Apache + PHP Module</a:t>
            </a:r>
          </a:p>
          <a:p>
            <a:pPr lvl="1"/>
            <a:r>
              <a:rPr lang="en-US" altLang="ko-KR" dirty="0" smtClean="0"/>
              <a:t>JSP : Tomcat, JBOSS, Jetty, </a:t>
            </a:r>
            <a:r>
              <a:rPr lang="en-US" altLang="ko-KR" dirty="0" err="1" smtClean="0"/>
              <a:t>Weblogic</a:t>
            </a:r>
            <a:r>
              <a:rPr lang="en-US" altLang="ko-KR" dirty="0" smtClean="0"/>
              <a:t> 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 : Node.JS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triangle"/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1539</Words>
  <Application>Microsoft Office PowerPoint</Application>
  <PresentationFormat>와이드스크린</PresentationFormat>
  <Paragraphs>447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D2Coding</vt:lpstr>
      <vt:lpstr>나눔고딕코딩</vt:lpstr>
      <vt:lpstr>맑은 고딕</vt:lpstr>
      <vt:lpstr>Arial</vt:lpstr>
      <vt:lpstr>Office 테마</vt:lpstr>
      <vt:lpstr>Spring MVC</vt:lpstr>
      <vt:lpstr>목차</vt:lpstr>
      <vt:lpstr>Web</vt:lpstr>
      <vt:lpstr>PowerPoint 프레젠테이션</vt:lpstr>
      <vt:lpstr>HTML</vt:lpstr>
      <vt:lpstr>Static Web Pages</vt:lpstr>
      <vt:lpstr>PowerPoint 프레젠테이션</vt:lpstr>
      <vt:lpstr>PowerPoint 프레젠테이션</vt:lpstr>
      <vt:lpstr>Dynamic Web Pages</vt:lpstr>
      <vt:lpstr>PowerPoint 프레젠테이션</vt:lpstr>
      <vt:lpstr>PowerPoint 프레젠테이션</vt:lpstr>
      <vt:lpstr>PowerPoint 프레젠테이션</vt:lpstr>
      <vt:lpstr>PowerPoint 프레젠테이션</vt:lpstr>
      <vt:lpstr>Dynamic Web Pages</vt:lpstr>
      <vt:lpstr>PowerPoint 프레젠테이션</vt:lpstr>
      <vt:lpstr>Dynamic Web Pages</vt:lpstr>
      <vt:lpstr>Web Application</vt:lpstr>
      <vt:lpstr>PowerPoint 프레젠테이션</vt:lpstr>
      <vt:lpstr>PowerPoint 프레젠테이션</vt:lpstr>
      <vt:lpstr>Web Application</vt:lpstr>
      <vt:lpstr>Spring Web Application</vt:lpstr>
      <vt:lpstr>PowerPoint 프레젠테이션</vt:lpstr>
      <vt:lpstr>Web MVC Framework</vt:lpstr>
      <vt:lpstr>Dispatcher Servlet</vt:lpstr>
      <vt:lpstr>Dispatcher Servlet</vt:lpstr>
      <vt:lpstr>Dispatcher Servlet</vt:lpstr>
      <vt:lpstr>PowerPoint 프레젠테이션</vt:lpstr>
      <vt:lpstr>PowerPoint 프레젠테이션</vt:lpstr>
      <vt:lpstr>PowerPoint 프레젠테이션</vt:lpstr>
      <vt:lpstr>Dispatcher Servlet</vt:lpstr>
      <vt:lpstr>Dispatcher Servlet</vt:lpstr>
      <vt:lpstr>Controller</vt:lpstr>
      <vt:lpstr>PowerPoint 프레젠테이션</vt:lpstr>
      <vt:lpstr>Model</vt:lpstr>
      <vt:lpstr>View</vt:lpstr>
      <vt:lpstr>Template engine</vt:lpstr>
      <vt:lpstr>PowerPoint 프레젠테이션</vt:lpstr>
      <vt:lpstr>ViewResolver</vt:lpstr>
      <vt:lpstr>HandlerInterceptor</vt:lpstr>
      <vt:lpstr>PowerPoint 프레젠테이션</vt:lpstr>
      <vt:lpstr>PowerPoint 프레젠테이션</vt:lpstr>
      <vt:lpstr>Exception Handler</vt:lpstr>
      <vt:lpstr>Exception Handler</vt:lpstr>
      <vt:lpstr>Exception Handler</vt:lpstr>
      <vt:lpstr>PowerPoint 프레젠테이션</vt:lpstr>
      <vt:lpstr>ExceptionController</vt:lpstr>
      <vt:lpstr>HomeController.java</vt:lpstr>
      <vt:lpstr>HomeInterceptor.java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박진현</dc:creator>
  <cp:lastModifiedBy>박진현</cp:lastModifiedBy>
  <cp:revision>42</cp:revision>
  <dcterms:created xsi:type="dcterms:W3CDTF">2017-06-15T09:37:45Z</dcterms:created>
  <dcterms:modified xsi:type="dcterms:W3CDTF">2017-06-17T02:24:29Z</dcterms:modified>
</cp:coreProperties>
</file>