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09" r:id="rId4"/>
    <p:sldId id="332" r:id="rId5"/>
    <p:sldId id="257" r:id="rId6"/>
    <p:sldId id="258" r:id="rId7"/>
    <p:sldId id="259" r:id="rId8"/>
    <p:sldId id="327" r:id="rId9"/>
    <p:sldId id="328" r:id="rId10"/>
    <p:sldId id="329" r:id="rId11"/>
    <p:sldId id="330" r:id="rId12"/>
    <p:sldId id="331" r:id="rId13"/>
    <p:sldId id="275" r:id="rId14"/>
    <p:sldId id="317" r:id="rId15"/>
    <p:sldId id="318" r:id="rId16"/>
    <p:sldId id="319" r:id="rId17"/>
    <p:sldId id="267" r:id="rId18"/>
    <p:sldId id="281" r:id="rId19"/>
    <p:sldId id="280" r:id="rId20"/>
    <p:sldId id="333" r:id="rId21"/>
    <p:sldId id="260" r:id="rId22"/>
    <p:sldId id="348" r:id="rId23"/>
    <p:sldId id="302" r:id="rId24"/>
    <p:sldId id="303" r:id="rId25"/>
    <p:sldId id="304" r:id="rId26"/>
    <p:sldId id="323" r:id="rId27"/>
    <p:sldId id="349" r:id="rId28"/>
    <p:sldId id="285" r:id="rId29"/>
    <p:sldId id="263" r:id="rId30"/>
    <p:sldId id="334" r:id="rId31"/>
    <p:sldId id="264" r:id="rId32"/>
    <p:sldId id="335" r:id="rId33"/>
    <p:sldId id="266" r:id="rId34"/>
    <p:sldId id="265" r:id="rId35"/>
    <p:sldId id="268" r:id="rId36"/>
    <p:sldId id="286" r:id="rId37"/>
    <p:sldId id="340" r:id="rId38"/>
    <p:sldId id="308" r:id="rId39"/>
    <p:sldId id="336" r:id="rId40"/>
    <p:sldId id="287" r:id="rId41"/>
    <p:sldId id="337" r:id="rId42"/>
    <p:sldId id="350" r:id="rId43"/>
    <p:sldId id="305" r:id="rId44"/>
    <p:sldId id="306" r:id="rId45"/>
    <p:sldId id="341" r:id="rId46"/>
    <p:sldId id="270" r:id="rId47"/>
    <p:sldId id="290" r:id="rId48"/>
    <p:sldId id="351" r:id="rId49"/>
    <p:sldId id="291" r:id="rId50"/>
    <p:sldId id="338" r:id="rId51"/>
    <p:sldId id="292" r:id="rId52"/>
    <p:sldId id="320" r:id="rId53"/>
    <p:sldId id="271" r:id="rId54"/>
    <p:sldId id="339" r:id="rId55"/>
    <p:sldId id="342" r:id="rId56"/>
    <p:sldId id="273" r:id="rId57"/>
    <p:sldId id="343" r:id="rId58"/>
    <p:sldId id="297" r:id="rId59"/>
    <p:sldId id="298" r:id="rId60"/>
    <p:sldId id="299" r:id="rId61"/>
    <p:sldId id="344" r:id="rId62"/>
    <p:sldId id="300" r:id="rId63"/>
    <p:sldId id="345" r:id="rId64"/>
    <p:sldId id="301" r:id="rId65"/>
    <p:sldId id="316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00"/>
    <a:srgbClr val="FE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1" d="100"/>
          <a:sy n="121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yongho1037.tistor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new </a:t>
            </a:r>
            <a:r>
              <a:rPr lang="ko-KR" altLang="en-US" dirty="0"/>
              <a:t>연산자로 호출되며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ko-KR" altLang="en-US" dirty="0" smtClean="0"/>
              <a:t>객체 </a:t>
            </a:r>
            <a:r>
              <a:rPr lang="ko-KR" altLang="en-US" dirty="0"/>
              <a:t>생성 시 </a:t>
            </a:r>
            <a:r>
              <a:rPr lang="ko-KR" altLang="en-US" dirty="0">
                <a:solidFill>
                  <a:srgbClr val="FF0000"/>
                </a:solidFill>
              </a:rPr>
              <a:t>초기화를 담당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클래스 </a:t>
            </a:r>
            <a:r>
              <a:rPr lang="ko-KR" altLang="en-US" dirty="0"/>
              <a:t>이름으로 되어 있고 </a:t>
            </a:r>
            <a:r>
              <a:rPr lang="ko-KR" altLang="en-US" dirty="0" err="1"/>
              <a:t>리턴타입이</a:t>
            </a:r>
            <a:r>
              <a:rPr lang="ko-KR" altLang="en-US" dirty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명시 하지 않으면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기본 생성자 생성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상속 관계에서 객체 생성은 상위클래스가 먼저 초기화 되고 하위 클래스가 초기화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279137" y="1323638"/>
            <a:ext cx="2963693" cy="2677656"/>
            <a:chOff x="9044248" y="1825625"/>
            <a:chExt cx="2963693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9044248" y="1825625"/>
              <a:ext cx="2963693" cy="26776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String name;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void </a:t>
              </a:r>
              <a:r>
                <a:rPr lang="ko-KR" altLang="en-US" sz="1400" dirty="0" err="1" smtClean="0"/>
                <a:t>시동켜기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61644" y="2662088"/>
              <a:ext cx="1886989" cy="738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public 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80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4804"/>
          </a:xfrm>
        </p:spPr>
        <p:txBody>
          <a:bodyPr>
            <a:normAutofit/>
          </a:bodyPr>
          <a:lstStyle/>
          <a:p>
            <a:r>
              <a:rPr lang="ko-KR" altLang="en-US" dirty="0"/>
              <a:t>객체의 동작에 해당하며 해당 객체의 필드를 읽고 수정하는 역할과 객체간의 상호작용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ko-KR" altLang="en-US" dirty="0"/>
              <a:t>외부로부터 값을 받을 수도 있고 실행 후 외부로 값을 </a:t>
            </a:r>
            <a:r>
              <a:rPr lang="ko-KR" altLang="en-US" dirty="0" smtClean="0"/>
              <a:t>반환 할 </a:t>
            </a:r>
            <a:r>
              <a:rPr lang="ko-KR" altLang="en-US" dirty="0"/>
              <a:t>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실행 블록으로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시그너처라고도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시그너처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반환타입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785" y="3715789"/>
            <a:ext cx="80799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public void pay 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money 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(money + “</a:t>
            </a:r>
            <a:r>
              <a:rPr lang="ko-KR" altLang="en-US" dirty="0" smtClean="0"/>
              <a:t>원을 지불하였습니다</a:t>
            </a:r>
            <a:r>
              <a:rPr lang="en-US" altLang="ko-KR" dirty="0" smtClean="0"/>
              <a:t>.”);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086495" y="4139738"/>
            <a:ext cx="440574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12968" y="4134196"/>
            <a:ext cx="36298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64379" y="4134196"/>
            <a:ext cx="11083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9541" y="32110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5"/>
                </a:solidFill>
              </a:rPr>
              <a:t>반환타입</a:t>
            </a:r>
            <a:endParaRPr lang="en-US" altLang="ko-KR" sz="1400" b="1" dirty="0" smtClean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1237" y="32363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메소드명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4690" y="35619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매개변수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527069" y="3518848"/>
            <a:ext cx="773085" cy="3508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928195" y="3506408"/>
            <a:ext cx="1278045" cy="396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1"/>
          </p:cNvCxnSpPr>
          <p:nvPr/>
        </p:nvCxnSpPr>
        <p:spPr>
          <a:xfrm flipH="1">
            <a:off x="4199839" y="3715789"/>
            <a:ext cx="604851" cy="20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8476006" y="3506408"/>
            <a:ext cx="2963693" cy="3000821"/>
            <a:chOff x="9044248" y="1825625"/>
            <a:chExt cx="2963693" cy="3000821"/>
          </a:xfrm>
        </p:grpSpPr>
        <p:sp>
          <p:nvSpPr>
            <p:cNvPr id="18" name="TextBox 17"/>
            <p:cNvSpPr txBox="1"/>
            <p:nvPr/>
          </p:nvSpPr>
          <p:spPr>
            <a:xfrm>
              <a:off x="9044248" y="1825625"/>
              <a:ext cx="2963693" cy="30008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String name;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public 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}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08297" y="3584748"/>
              <a:ext cx="2276761" cy="738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public void </a:t>
              </a:r>
              <a:r>
                <a:rPr lang="ko-KR" altLang="en-US" sz="1400" dirty="0" err="1"/>
                <a:t>시동켜기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/>
              <a:t>oop.object.Example1~2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163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13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6875684" y="4004367"/>
            <a:ext cx="1973655" cy="1229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8753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클래스는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객체는 </a:t>
            </a:r>
            <a:r>
              <a:rPr lang="ko-KR" altLang="en-US" dirty="0" err="1"/>
              <a:t>힙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수행되면 스택 프레임이 생성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내의 지역변수들은 스택 프레임의 스택에 쌓임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051838" y="1825625"/>
            <a:ext cx="5058721" cy="3683934"/>
            <a:chOff x="2492679" y="1114815"/>
            <a:chExt cx="7816242" cy="4593922"/>
          </a:xfrm>
        </p:grpSpPr>
        <p:sp>
          <p:nvSpPr>
            <p:cNvPr id="6" name="직사각형 5"/>
            <p:cNvSpPr/>
            <p:nvPr/>
          </p:nvSpPr>
          <p:spPr>
            <a:xfrm>
              <a:off x="2492679" y="1114815"/>
              <a:ext cx="7816242" cy="2079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메소드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2679" y="3194136"/>
              <a:ext cx="3757808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스택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50487" y="3194135"/>
              <a:ext cx="4058434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힙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76898"/>
              </p:ext>
            </p:extLst>
          </p:nvPr>
        </p:nvGraphicFramePr>
        <p:xfrm>
          <a:off x="8213618" y="2362914"/>
          <a:ext cx="1464732" cy="95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xmlns="" val="802078624"/>
                    </a:ext>
                  </a:extLst>
                </a:gridCol>
              </a:tblGrid>
              <a:tr h="236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005276"/>
                  </a:ext>
                </a:extLst>
              </a:tr>
              <a:tr h="236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6672472"/>
                  </a:ext>
                </a:extLst>
              </a:tr>
              <a:tr h="401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main(</a:t>
                      </a:r>
                      <a:r>
                        <a:rPr lang="en-US" altLang="ko-KR" sz="1200" dirty="0" err="1" smtClean="0"/>
                        <a:t>args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String[])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47824"/>
              </p:ext>
            </p:extLst>
          </p:nvPr>
        </p:nvGraphicFramePr>
        <p:xfrm>
          <a:off x="9824198" y="2343901"/>
          <a:ext cx="1464732" cy="9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xmlns="" val="802078624"/>
                    </a:ext>
                  </a:extLst>
                </a:gridCol>
              </a:tblGrid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005276"/>
                  </a:ext>
                </a:extLst>
              </a:tr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name: String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6672472"/>
                  </a:ext>
                </a:extLst>
              </a:tr>
              <a:tr h="44509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19620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84571"/>
              </p:ext>
            </p:extLst>
          </p:nvPr>
        </p:nvGraphicFramePr>
        <p:xfrm>
          <a:off x="7540720" y="4162600"/>
          <a:ext cx="1464732" cy="106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xmlns="" val="802078624"/>
                    </a:ext>
                  </a:extLst>
                </a:gridCol>
              </a:tblGrid>
              <a:tr h="488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Main() </a:t>
                      </a:r>
                      <a:r>
                        <a:rPr lang="ko-KR" altLang="en-US" sz="1100" dirty="0" smtClean="0"/>
                        <a:t>스택 프레임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005276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myCar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6672472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args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19620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02629"/>
              </p:ext>
            </p:extLst>
          </p:nvPr>
        </p:nvGraphicFramePr>
        <p:xfrm>
          <a:off x="10211395" y="4162600"/>
          <a:ext cx="1171684" cy="100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684">
                  <a:extLst>
                    <a:ext uri="{9D8B030D-6E8A-4147-A177-3AD203B41FA5}">
                      <a16:colId xmlns:a16="http://schemas.microsoft.com/office/drawing/2014/main" xmlns="" val="802078624"/>
                    </a:ext>
                  </a:extLst>
                </a:gridCol>
              </a:tblGrid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005276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6672472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196208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flipV="1">
            <a:off x="8763754" y="4282289"/>
            <a:ext cx="1447641" cy="5069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913312" y="1838630"/>
            <a:ext cx="8365375" cy="4330280"/>
            <a:chOff x="1030778" y="1801307"/>
            <a:chExt cx="8365375" cy="433028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030778" y="2926080"/>
              <a:ext cx="1413164" cy="10141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사람</a:t>
              </a:r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682836" y="2926079"/>
              <a:ext cx="1413164" cy="1014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자동차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982989" y="1801307"/>
              <a:ext cx="1413164" cy="101415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기계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563090" y="5117434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엔진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682836" y="5117433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타이어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802582" y="5117433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핸들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5" idx="3"/>
              <a:endCxn id="6" idx="1"/>
            </p:cNvCxnSpPr>
            <p:nvPr/>
          </p:nvCxnSpPr>
          <p:spPr>
            <a:xfrm flipV="1">
              <a:off x="2443942" y="3433156"/>
              <a:ext cx="223889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8" idx="0"/>
            </p:cNvCxnSpPr>
            <p:nvPr/>
          </p:nvCxnSpPr>
          <p:spPr>
            <a:xfrm flipV="1">
              <a:off x="3269672" y="4729942"/>
              <a:ext cx="0" cy="387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5411585" y="3940232"/>
              <a:ext cx="0" cy="1177201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7509164" y="4729941"/>
              <a:ext cx="0" cy="387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269672" y="4729941"/>
              <a:ext cx="423949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6" idx="3"/>
              <a:endCxn id="7" idx="1"/>
            </p:cNvCxnSpPr>
            <p:nvPr/>
          </p:nvCxnSpPr>
          <p:spPr>
            <a:xfrm flipV="1">
              <a:off x="6096000" y="2308384"/>
              <a:ext cx="1886989" cy="112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74835" y="309460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사용 관계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11585" y="427803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집합 관계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40387" y="303641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상속 관계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하나는 완성품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하나는 부품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간의 상호 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객체가 다른 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원하는 결과를 얻어냄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객체를 기반으로 하위 객체를 생성하는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객체는 종류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하위 객체는 구체적인 사물에 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7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email : yongho1037@gmail.com</a:t>
            </a:r>
          </a:p>
          <a:p>
            <a:r>
              <a:rPr lang="en-US" altLang="ko-KR" dirty="0" smtClean="0"/>
              <a:t>twitter : </a:t>
            </a:r>
            <a:r>
              <a:rPr lang="en-US" altLang="ko-KR" dirty="0" smtClean="0"/>
              <a:t>yongho1037</a:t>
            </a:r>
            <a:endParaRPr lang="en-US" altLang="ko-KR" dirty="0" smtClean="0"/>
          </a:p>
          <a:p>
            <a:r>
              <a:rPr lang="en-US" altLang="ko-KR" dirty="0" smtClean="0"/>
              <a:t>blog : </a:t>
            </a:r>
            <a:r>
              <a:rPr lang="en-US" altLang="ko-KR" dirty="0" smtClean="0">
                <a:hlinkClick r:id="rId2"/>
              </a:rPr>
              <a:t>http://yongho1037.tistory.com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발표 예제 </a:t>
            </a:r>
            <a:r>
              <a:rPr lang="en-US" altLang="ko-KR" dirty="0"/>
              <a:t>: https://github.com/YonghoChoi/javacafe-javastudy-2017.git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44" y="788338"/>
            <a:ext cx="2415957" cy="23477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619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객체지향의 </a:t>
            </a:r>
            <a:r>
              <a:rPr lang="en-US" altLang="ko-KR" sz="6000" dirty="0" smtClean="0"/>
              <a:t>4</a:t>
            </a:r>
            <a:r>
              <a:rPr lang="ko-KR" altLang="en-US" sz="6000" dirty="0" smtClean="0"/>
              <a:t>대 특성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1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 smtClean="0"/>
              <a:t>(Encapsulation)</a:t>
            </a:r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</a:p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6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캡슐화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/>
              <a:t>(Encapsulation)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01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/>
              <a:t>(Encapsulation)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외부의 잘못된 사용으로 인해 객체가 손상되지 않도록 함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정보 은닉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변화에 유연한 대응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050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</a:t>
            </a:r>
            <a:r>
              <a:rPr lang="en-US" altLang="ko-KR" dirty="0"/>
              <a:t>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</a:t>
            </a:r>
          </a:p>
          <a:p>
            <a:r>
              <a:rPr lang="en-US" altLang="ko-KR" dirty="0"/>
              <a:t>Protected</a:t>
            </a:r>
          </a:p>
          <a:p>
            <a:r>
              <a:rPr lang="en-US" altLang="ko-KR" dirty="0"/>
              <a:t>Default</a:t>
            </a:r>
          </a:p>
          <a:p>
            <a:r>
              <a:rPr lang="en-US" altLang="ko-KR" dirty="0"/>
              <a:t>Public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246323" y="1690688"/>
            <a:ext cx="6789107" cy="4020040"/>
            <a:chOff x="5160723" y="1077238"/>
            <a:chExt cx="6789107" cy="4020040"/>
          </a:xfrm>
        </p:grpSpPr>
        <p:sp>
          <p:nvSpPr>
            <p:cNvPr id="5" name="타원 4"/>
            <p:cNvSpPr/>
            <p:nvPr/>
          </p:nvSpPr>
          <p:spPr>
            <a:xfrm>
              <a:off x="5160723" y="1077238"/>
              <a:ext cx="6789107" cy="40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public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636712" y="1665961"/>
              <a:ext cx="6004159" cy="32079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protected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230656" y="2417523"/>
              <a:ext cx="4816269" cy="2343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default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6884102" y="3163451"/>
              <a:ext cx="3509375" cy="140418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private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062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Getter / Setter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ko-KR" altLang="en-US" dirty="0"/>
              <a:t>데이터를 외부에서 마음대로 읽고 변경할 경우 객체의 </a:t>
            </a:r>
            <a:r>
              <a:rPr lang="ko-KR" altLang="en-US" dirty="0">
                <a:solidFill>
                  <a:srgbClr val="FF0000"/>
                </a:solidFill>
              </a:rPr>
              <a:t>무결성</a:t>
            </a:r>
            <a:r>
              <a:rPr lang="ko-KR" altLang="en-US" dirty="0"/>
              <a:t>이 깨어질 수 있기 때문에 외부에서 직접적으로 접근하는 것을 막는다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데이터는 </a:t>
            </a:r>
            <a:r>
              <a:rPr lang="ko-KR" altLang="en-US" dirty="0"/>
              <a:t>외부에서 접근할 수 없도록 막고 </a:t>
            </a:r>
            <a:r>
              <a:rPr lang="ko-KR" altLang="en-US" dirty="0" err="1"/>
              <a:t>메소드는</a:t>
            </a:r>
            <a:r>
              <a:rPr lang="ko-KR" altLang="en-US" dirty="0"/>
              <a:t> 공개해서 외부에서 메서드를 통해 데이터에 접근하도록 유도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필드 </a:t>
            </a:r>
            <a:r>
              <a:rPr lang="ko-KR" altLang="en-US" dirty="0"/>
              <a:t>타입이 </a:t>
            </a:r>
            <a:r>
              <a:rPr lang="en-US" altLang="ko-KR" dirty="0" err="1"/>
              <a:t>boolean</a:t>
            </a:r>
            <a:r>
              <a:rPr lang="ko-KR" altLang="en-US" dirty="0"/>
              <a:t>일 경우 </a:t>
            </a:r>
            <a:r>
              <a:rPr lang="en-US" altLang="ko-KR" dirty="0"/>
              <a:t>is</a:t>
            </a:r>
            <a:r>
              <a:rPr lang="ko-KR" altLang="en-US" dirty="0"/>
              <a:t>로 시작하는 것이 관례</a:t>
            </a:r>
          </a:p>
        </p:txBody>
      </p:sp>
    </p:spTree>
    <p:extLst>
      <p:ext uri="{BB962C8B-B14F-4D97-AF65-F5344CB8AC3E}">
        <p14:creationId xmlns:p14="http://schemas.microsoft.com/office/powerpoint/2010/main" val="300053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oop.encapsulation.Example1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89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상속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inheritance</a:t>
            </a:r>
            <a:r>
              <a:rPr lang="en-US" altLang="ko-KR" dirty="0" smtClean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547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상속의 목적은 </a:t>
            </a:r>
            <a:r>
              <a:rPr lang="ko-KR" altLang="en-US" dirty="0" smtClean="0">
                <a:solidFill>
                  <a:srgbClr val="FF0000"/>
                </a:solidFill>
              </a:rPr>
              <a:t>재사용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FF0000"/>
                </a:solidFill>
              </a:rPr>
              <a:t>확장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상위 객체를 재사용해서 하위 객체를 쉽고 빨리 설계할 수 있도록 도와준다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이미 잘 개발된 객체를 재사용해서 새로운 객체를 만들기 때문에 중복 코드를 줄여준다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객체지향에서의 상속은 </a:t>
            </a:r>
            <a:r>
              <a:rPr lang="ko-KR" altLang="en-US" dirty="0" smtClean="0">
                <a:solidFill>
                  <a:schemeClr val="accent2"/>
                </a:solidFill>
              </a:rPr>
              <a:t>확장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자바에서의 상속에 해당하는 키워드는 </a:t>
            </a:r>
            <a:r>
              <a:rPr lang="en-US" altLang="ko-KR" dirty="0" smtClean="0"/>
              <a:t>extends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23544" y="3382939"/>
            <a:ext cx="8144912" cy="2188194"/>
            <a:chOff x="2023544" y="3382939"/>
            <a:chExt cx="8144912" cy="2188194"/>
          </a:xfrm>
        </p:grpSpPr>
        <p:sp>
          <p:nvSpPr>
            <p:cNvPr id="83" name="직사각형 82"/>
            <p:cNvSpPr/>
            <p:nvPr/>
          </p:nvSpPr>
          <p:spPr>
            <a:xfrm>
              <a:off x="5381425" y="3497074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동물</a:t>
              </a:r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026494" y="4273545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포유류</a:t>
              </a:r>
              <a:endParaRPr lang="en-US" altLang="ko-KR" dirty="0" smtClean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688210" y="4273544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조류</a:t>
              </a:r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455341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고래</a:t>
              </a:r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729363" y="5047911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박쥐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33501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참새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434760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펭귄</a:t>
              </a:r>
              <a:endParaRPr lang="en-US" altLang="ko-KR" dirty="0" smtClean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5887884" y="3928216"/>
              <a:ext cx="151308" cy="223648"/>
              <a:chOff x="7263935" y="251927"/>
              <a:chExt cx="191224" cy="360925"/>
            </a:xfrm>
          </p:grpSpPr>
          <p:sp>
            <p:nvSpPr>
              <p:cNvPr id="112" name="이등변 삼각형 11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>
                <a:stCxn id="11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/>
            <p:cNvCxnSpPr/>
            <p:nvPr/>
          </p:nvCxnSpPr>
          <p:spPr>
            <a:xfrm flipV="1">
              <a:off x="4608607" y="4151865"/>
              <a:ext cx="2682070" cy="2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4" idx="0"/>
            </p:cNvCxnSpPr>
            <p:nvPr/>
          </p:nvCxnSpPr>
          <p:spPr>
            <a:xfrm flipV="1">
              <a:off x="4608607" y="4153967"/>
              <a:ext cx="0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7283294" y="4153967"/>
              <a:ext cx="0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/>
            <p:cNvGrpSpPr/>
            <p:nvPr/>
          </p:nvGrpSpPr>
          <p:grpSpPr>
            <a:xfrm>
              <a:off x="4532953" y="4704686"/>
              <a:ext cx="151309" cy="223648"/>
              <a:chOff x="7263935" y="251927"/>
              <a:chExt cx="191224" cy="360925"/>
            </a:xfrm>
          </p:grpSpPr>
          <p:sp>
            <p:nvSpPr>
              <p:cNvPr id="110" name="이등변 삼각형 109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>
                <a:stCxn id="110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직선 연결선 106"/>
            <p:cNvCxnSpPr/>
            <p:nvPr/>
          </p:nvCxnSpPr>
          <p:spPr>
            <a:xfrm>
              <a:off x="3999085" y="4928334"/>
              <a:ext cx="12716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 flipV="1">
              <a:off x="3996003" y="4922306"/>
              <a:ext cx="1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 flipV="1">
              <a:off x="5273824" y="4924519"/>
              <a:ext cx="1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>
              <a:off x="6681155" y="4704686"/>
              <a:ext cx="1271658" cy="343226"/>
              <a:chOff x="1547550" y="2976237"/>
              <a:chExt cx="1607125" cy="553900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2222254" y="2976237"/>
                <a:ext cx="191224" cy="360925"/>
                <a:chOff x="7263935" y="251927"/>
                <a:chExt cx="191224" cy="360925"/>
              </a:xfrm>
            </p:grpSpPr>
            <p:sp>
              <p:nvSpPr>
                <p:cNvPr id="104" name="이등변 삼각형 103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>
                  <a:stCxn id="104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직선 연결선 100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아래쪽 화살표 95"/>
            <p:cNvSpPr/>
            <p:nvPr/>
          </p:nvSpPr>
          <p:spPr>
            <a:xfrm>
              <a:off x="8721262" y="3382939"/>
              <a:ext cx="339015" cy="205816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아래쪽 화살표 96"/>
            <p:cNvSpPr/>
            <p:nvPr/>
          </p:nvSpPr>
          <p:spPr>
            <a:xfrm rot="10800000">
              <a:off x="2975037" y="3382939"/>
              <a:ext cx="339015" cy="205816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16964" y="5047913"/>
              <a:ext cx="951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구체화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Concrete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23544" y="3382939"/>
              <a:ext cx="951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추상화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Abstract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알아볼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1" y="1825625"/>
            <a:ext cx="3767051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객체지향 프로그래밍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88132" y="1825625"/>
            <a:ext cx="3668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접근제한자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getter/setter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다중 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인터페이스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추상화</a:t>
            </a:r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추상클래스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다형성</a:t>
            </a:r>
            <a:endParaRPr lang="ko-KR" altLang="en-US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오버라이딩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706197" y="1825625"/>
            <a:ext cx="34927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ko-KR" dirty="0" smtClean="0"/>
              <a:t>static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final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package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522121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756073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43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oop.inheritance1.Example1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696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418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is a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29462"/>
            <a:ext cx="10515600" cy="2523266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계층도로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성립하지 않는다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/>
              <a:t>나는 아버지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아버지는 할아버지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400" dirty="0" err="1" smtClean="0"/>
              <a:t>분류도로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고래는 포유류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포유류는 동물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하위클래스는 상위클래스이다</a:t>
            </a:r>
            <a:r>
              <a:rPr lang="en-US" altLang="ko-KR" sz="2400" dirty="0" smtClean="0"/>
              <a:t>. (LSP – </a:t>
            </a:r>
            <a:r>
              <a:rPr lang="ko-KR" altLang="en-US" sz="2400" dirty="0" err="1" smtClean="0"/>
              <a:t>리스코프</a:t>
            </a:r>
            <a:r>
              <a:rPr lang="ko-KR" altLang="en-US" sz="2400" dirty="0" smtClean="0"/>
              <a:t> 치환 원칙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3731812" y="3040631"/>
            <a:ext cx="1" cy="11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702552" y="1422566"/>
            <a:ext cx="9949414" cy="2611316"/>
            <a:chOff x="702552" y="1332036"/>
            <a:chExt cx="9949414" cy="2611316"/>
          </a:xfrm>
        </p:grpSpPr>
        <p:grpSp>
          <p:nvGrpSpPr>
            <p:cNvPr id="39" name="그룹 38"/>
            <p:cNvGrpSpPr/>
            <p:nvPr/>
          </p:nvGrpSpPr>
          <p:grpSpPr>
            <a:xfrm>
              <a:off x="6532639" y="1438788"/>
              <a:ext cx="4119327" cy="2011504"/>
              <a:chOff x="860365" y="1027386"/>
              <a:chExt cx="6403570" cy="313729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동물</a:t>
                </a:r>
                <a:endParaRPr lang="ko-KR" altLang="en-US" sz="16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포유류</a:t>
                </a:r>
                <a:endParaRPr lang="en-US" altLang="ko-KR" sz="1600" dirty="0" smtClean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조류</a:t>
                </a:r>
                <a:endParaRPr lang="ko-KR" altLang="en-US" sz="16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고래</a:t>
                </a:r>
                <a:endParaRPr lang="ko-KR" altLang="en-US" sz="16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박쥐</a:t>
                </a:r>
                <a:endParaRPr lang="ko-KR" altLang="en-US" sz="16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참새</a:t>
                </a:r>
                <a:endParaRPr lang="ko-KR" altLang="en-US" sz="16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펭귄</a:t>
                </a:r>
                <a:endParaRPr lang="en-US" altLang="ko-KR" sz="1600" dirty="0" smtClean="0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65" name="이등변 삼각형 64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66" name="직선 연결선 65"/>
                <p:cNvCxnSpPr>
                  <a:stCxn id="65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1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63" name="이등변 삼각형 62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64" name="직선 연결선 63"/>
                  <p:cNvCxnSpPr>
                    <a:stCxn id="63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>
                  <a:stCxn id="43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>
                  <a:stCxn id="44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57" name="이등변 삼각형 56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58" name="직선 연결선 57"/>
                  <p:cNvCxnSpPr>
                    <a:stCxn id="57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직선 연결선 53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그룹 66"/>
            <p:cNvGrpSpPr/>
            <p:nvPr/>
          </p:nvGrpSpPr>
          <p:grpSpPr>
            <a:xfrm>
              <a:off x="702552" y="1332036"/>
              <a:ext cx="4676963" cy="2118256"/>
              <a:chOff x="860365" y="1027386"/>
              <a:chExt cx="6403570" cy="313729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할아버지</a:t>
                </a:r>
                <a:endParaRPr lang="ko-KR" altLang="en-US" sz="16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아버지</a:t>
                </a:r>
                <a:endParaRPr lang="en-US" altLang="ko-KR" sz="1600" dirty="0" smtClean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고모</a:t>
                </a:r>
                <a:endParaRPr lang="ko-KR" altLang="en-US" sz="1600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아들</a:t>
                </a:r>
                <a:endParaRPr lang="ko-KR" altLang="en-US" sz="1600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딸</a:t>
                </a:r>
                <a:endParaRPr lang="ko-KR" altLang="en-US" sz="16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사촌형</a:t>
                </a:r>
                <a:endParaRPr lang="ko-KR" altLang="en-US" sz="16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사촌누나</a:t>
                </a:r>
                <a:endParaRPr lang="en-US" altLang="ko-KR" sz="1600" dirty="0" smtClean="0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93" name="이등변 삼각형 92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94" name="직선 연결선 93"/>
                <p:cNvCxnSpPr>
                  <a:stCxn id="93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69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그룹 78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91" name="이등변 삼각형 90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92" name="직선 연결선 91"/>
                  <p:cNvCxnSpPr>
                    <a:stCxn id="91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직선 연결선 87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>
                  <a:stCxn id="71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>
                  <a:stCxn id="72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그룹 79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85" name="이등변 삼각형 84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86" name="직선 연결선 85"/>
                  <p:cNvCxnSpPr>
                    <a:stCxn id="85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직선 연결선 81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TextBox 94"/>
            <p:cNvSpPr txBox="1"/>
            <p:nvPr/>
          </p:nvSpPr>
          <p:spPr>
            <a:xfrm>
              <a:off x="2479864" y="3548250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계층도 </a:t>
              </a:r>
              <a:r>
                <a:rPr lang="en-US" altLang="ko-KR" dirty="0" smtClean="0"/>
                <a:t>(x)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040884" y="3574020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분류도 </a:t>
              </a:r>
              <a:r>
                <a:rPr lang="en-US" altLang="ko-KR" dirty="0" smtClean="0"/>
                <a:t>(o)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3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942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상속에서의 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하위 클래스를 생성하면 메모리에 상위클래스도 함께 적재된다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4449" y="2653374"/>
            <a:ext cx="7816242" cy="1753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84449" y="4418088"/>
            <a:ext cx="3757808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스택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042257" y="4418087"/>
            <a:ext cx="4058434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힙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74038"/>
              </p:ext>
            </p:extLst>
          </p:nvPr>
        </p:nvGraphicFramePr>
        <p:xfrm>
          <a:off x="2875957" y="3260306"/>
          <a:ext cx="1793312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312">
                  <a:extLst>
                    <a:ext uri="{9D8B030D-6E8A-4147-A177-3AD203B41FA5}">
                      <a16:colId xmlns:a16="http://schemas.microsoft.com/office/drawing/2014/main" xmlns="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</a:t>
                      </a:r>
                      <a:r>
                        <a:rPr lang="en-US" altLang="ko-KR" sz="1400" dirty="0" err="1" smtClean="0"/>
                        <a:t>args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String[])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19620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03687"/>
              </p:ext>
            </p:extLst>
          </p:nvPr>
        </p:nvGraphicFramePr>
        <p:xfrm>
          <a:off x="5191879" y="3260306"/>
          <a:ext cx="1860771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771">
                  <a:extLst>
                    <a:ext uri="{9D8B030D-6E8A-4147-A177-3AD203B41FA5}">
                      <a16:colId xmlns:a16="http://schemas.microsoft.com/office/drawing/2014/main" xmlns="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19620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26179"/>
              </p:ext>
            </p:extLst>
          </p:nvPr>
        </p:nvGraphicFramePr>
        <p:xfrm>
          <a:off x="7644893" y="3260306"/>
          <a:ext cx="2076188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88">
                  <a:extLst>
                    <a:ext uri="{9D8B030D-6E8A-4147-A177-3AD203B41FA5}">
                      <a16:colId xmlns:a16="http://schemas.microsoft.com/office/drawing/2014/main" xmlns="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19620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86245"/>
              </p:ext>
            </p:extLst>
          </p:nvPr>
        </p:nvGraphicFramePr>
        <p:xfrm>
          <a:off x="3156399" y="4993318"/>
          <a:ext cx="20139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07">
                  <a:extLst>
                    <a:ext uri="{9D8B030D-6E8A-4147-A177-3AD203B41FA5}">
                      <a16:colId xmlns:a16="http://schemas.microsoft.com/office/drawing/2014/main" xmlns="" val="80207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Main() </a:t>
                      </a:r>
                      <a:r>
                        <a:rPr lang="ko-KR" altLang="en-US" sz="1400" dirty="0" smtClean="0"/>
                        <a:t>스택 프레임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0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pororo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667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args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19620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50074"/>
              </p:ext>
            </p:extLst>
          </p:nvPr>
        </p:nvGraphicFramePr>
        <p:xfrm>
          <a:off x="6523640" y="4879808"/>
          <a:ext cx="1560360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360">
                  <a:extLst>
                    <a:ext uri="{9D8B030D-6E8A-4147-A177-3AD203B41FA5}">
                      <a16:colId xmlns:a16="http://schemas.microsoft.com/office/drawing/2014/main" xmlns="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5146"/>
              </p:ext>
            </p:extLst>
          </p:nvPr>
        </p:nvGraphicFramePr>
        <p:xfrm>
          <a:off x="8134625" y="4879808"/>
          <a:ext cx="1586455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55">
                  <a:extLst>
                    <a:ext uri="{9D8B030D-6E8A-4147-A177-3AD203B41FA5}">
                      <a16:colId xmlns:a16="http://schemas.microsoft.com/office/drawing/2014/main" xmlns="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196208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13982" y="5463131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16070" y="5815947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95906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8362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669268" y="4922193"/>
            <a:ext cx="1803747" cy="7010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 smtClean="0"/>
              <a:t>자바에서는 다중 상속을 지원하지 않는다</a:t>
            </a:r>
            <a:r>
              <a:rPr lang="en-US" altLang="ko-KR" u="sng" dirty="0" smtClean="0"/>
              <a:t>.</a:t>
            </a:r>
          </a:p>
          <a:p>
            <a:pPr lvl="1"/>
            <a:r>
              <a:rPr lang="ko-KR" altLang="en-US" dirty="0" smtClean="0"/>
              <a:t>다이아몬드 상속 문제 때문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사람과 물고기를 확장하고 있는 인어에게 수영을 해보라고 한다면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사람처럼 다리로 해야할지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물고기처럼 지느러미로 해야할지 알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위해 다이아몬드 상속 문제를 일으키지 않는 </a:t>
            </a:r>
            <a:r>
              <a:rPr lang="ko-KR" altLang="en-US" dirty="0" smtClean="0">
                <a:solidFill>
                  <a:srgbClr val="FF0000"/>
                </a:solidFill>
              </a:rPr>
              <a:t>인터페이스</a:t>
            </a:r>
            <a:r>
              <a:rPr lang="ko-KR" altLang="en-US" dirty="0" smtClean="0"/>
              <a:t>를 제공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73529" y="2838787"/>
            <a:ext cx="2009585" cy="1298646"/>
            <a:chOff x="860365" y="3530137"/>
            <a:chExt cx="2981495" cy="1903807"/>
          </a:xfrm>
        </p:grpSpPr>
        <p:sp>
          <p:nvSpPr>
            <p:cNvPr id="6" name="직사각형 5"/>
            <p:cNvSpPr/>
            <p:nvPr/>
          </p:nvSpPr>
          <p:spPr>
            <a:xfrm>
              <a:off x="1615436" y="4760613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인어</a:t>
              </a:r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365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사람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67489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물고기</a:t>
              </a:r>
              <a:endParaRPr lang="ko-KR" altLang="en-US" sz="1600" dirty="0"/>
            </a:p>
          </p:txBody>
        </p:sp>
        <p:grpSp>
          <p:nvGrpSpPr>
            <p:cNvPr id="9" name="그룹 8"/>
            <p:cNvGrpSpPr/>
            <p:nvPr/>
          </p:nvGrpSpPr>
          <p:grpSpPr>
            <a:xfrm rot="10800000">
              <a:off x="1547549" y="4374664"/>
              <a:ext cx="1607125" cy="385949"/>
              <a:chOff x="1547550" y="3144188"/>
              <a:chExt cx="1607125" cy="385949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2317866" y="314418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7" idx="0"/>
              </p:cNvCxnSpPr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8" idx="0"/>
              </p:cNvCxnSpPr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이등변 삼각형 9"/>
            <p:cNvSpPr/>
            <p:nvPr/>
          </p:nvSpPr>
          <p:spPr>
            <a:xfrm>
              <a:off x="1458109" y="416467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3050956" y="416694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996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상속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인터페이스의 메서드들은 </a:t>
            </a:r>
            <a:r>
              <a:rPr lang="ko-KR" altLang="en-US" dirty="0" smtClean="0">
                <a:solidFill>
                  <a:srgbClr val="FF0000"/>
                </a:solidFill>
              </a:rPr>
              <a:t>전부 추상 메서드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/>
              <a:t>모든 메서드는 기본적으로 </a:t>
            </a:r>
            <a:r>
              <a:rPr lang="en-US" altLang="ko-KR" dirty="0"/>
              <a:t>public </a:t>
            </a:r>
            <a:r>
              <a:rPr lang="ko-KR" altLang="en-US" dirty="0"/>
              <a:t>접근 제한</a:t>
            </a:r>
            <a:endParaRPr lang="en-US" altLang="ko-KR" dirty="0" smtClean="0"/>
          </a:p>
          <a:p>
            <a:r>
              <a:rPr lang="ko-KR" altLang="en-US" dirty="0"/>
              <a:t>하위 클래스에서는 </a:t>
            </a:r>
            <a:r>
              <a:rPr lang="en-US" altLang="ko-KR" dirty="0"/>
              <a:t>implements </a:t>
            </a:r>
            <a:r>
              <a:rPr lang="ko-KR" altLang="en-US" dirty="0"/>
              <a:t>키워드를 사용하여 인터페이스를 구현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키워드로 생성될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인터페이스들끼리의 </a:t>
            </a:r>
            <a:r>
              <a:rPr lang="ko-KR" altLang="en-US" dirty="0"/>
              <a:t>상속 가능</a:t>
            </a:r>
            <a:endParaRPr lang="en-US" altLang="ko-KR" dirty="0" smtClean="0"/>
          </a:p>
          <a:p>
            <a:r>
              <a:rPr lang="ko-KR" altLang="en-US" dirty="0"/>
              <a:t>인터페이스도 결국에는 컴파일러를 통해 </a:t>
            </a:r>
            <a:r>
              <a:rPr lang="en-US" altLang="ko-KR" dirty="0"/>
              <a:t>.class </a:t>
            </a:r>
            <a:r>
              <a:rPr lang="ko-KR" altLang="en-US" dirty="0"/>
              <a:t>파일로 생성되기 때문에 물리적인 형태는 클래스와 동일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7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상수 필드</a:t>
            </a:r>
            <a:r>
              <a:rPr lang="en-US" altLang="ko-KR" sz="2400" dirty="0"/>
              <a:t>(Constant Field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추상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(Abstract Method)</a:t>
            </a:r>
          </a:p>
          <a:p>
            <a:pPr lvl="1"/>
            <a:r>
              <a:rPr lang="ko-KR" altLang="en-US" sz="2000" dirty="0" smtClean="0"/>
              <a:t>인터페이스에 </a:t>
            </a:r>
            <a:r>
              <a:rPr lang="ko-KR" altLang="en-US" sz="2000" dirty="0"/>
              <a:t>선언된 메서드는 모두 </a:t>
            </a:r>
            <a:r>
              <a:rPr lang="en-US" altLang="ko-KR" sz="2000" dirty="0"/>
              <a:t>public abstract</a:t>
            </a:r>
            <a:r>
              <a:rPr lang="ko-KR" altLang="en-US" sz="2000" dirty="0"/>
              <a:t>를 붙인 것과 </a:t>
            </a:r>
            <a:r>
              <a:rPr lang="ko-KR" altLang="en-US" sz="2000" dirty="0" smtClean="0"/>
              <a:t>같음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디폴트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(Default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기존 </a:t>
            </a:r>
            <a:r>
              <a:rPr lang="ko-KR" altLang="en-US" sz="2000" dirty="0"/>
              <a:t>인터페이스를 확장해서 새로운 기능을 추가하기 위해서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  <a:p>
            <a:r>
              <a:rPr lang="ko-KR" altLang="en-US" sz="2400" dirty="0" smtClean="0"/>
              <a:t>정적 </a:t>
            </a:r>
            <a:r>
              <a:rPr lang="ko-KR" altLang="en-US" sz="2400" dirty="0"/>
              <a:t>메서드</a:t>
            </a:r>
            <a:r>
              <a:rPr lang="en-US" altLang="ko-KR" sz="2400" dirty="0"/>
              <a:t>(Static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인터페이스만으로 </a:t>
            </a:r>
            <a:r>
              <a:rPr lang="ko-KR" altLang="en-US" sz="2000" dirty="0"/>
              <a:t>호출 가능</a:t>
            </a:r>
          </a:p>
        </p:txBody>
      </p:sp>
    </p:spTree>
    <p:extLst>
      <p:ext uri="{BB962C8B-B14F-4D97-AF65-F5344CB8AC3E}">
        <p14:creationId xmlns:p14="http://schemas.microsoft.com/office/powerpoint/2010/main" val="2597014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</a:t>
            </a:r>
            <a:r>
              <a:rPr lang="en-US" altLang="ko-KR" dirty="0" smtClean="0"/>
              <a:t>default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/>
              <a:t>java8</a:t>
            </a:r>
            <a:r>
              <a:rPr lang="ko-KR" altLang="en-US" sz="2400" dirty="0" smtClean="0"/>
              <a:t>에서 함수형 프로그래밍 요소들이 들어오면서 </a:t>
            </a:r>
            <a:r>
              <a:rPr lang="ko-KR" altLang="en-US" sz="2400" dirty="0" smtClean="0">
                <a:solidFill>
                  <a:srgbClr val="FF0000"/>
                </a:solidFill>
              </a:rPr>
              <a:t>하위호환성</a:t>
            </a:r>
            <a:r>
              <a:rPr lang="ko-KR" altLang="en-US" sz="2400" dirty="0" smtClean="0"/>
              <a:t>을 위해 불가피하게 추가</a:t>
            </a: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ex) List</a:t>
            </a:r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interface</a:t>
            </a:r>
            <a:r>
              <a:rPr lang="ko-KR" altLang="en-US" sz="2400" dirty="0" smtClean="0"/>
              <a:t>에도 구현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가짐으로써 </a:t>
            </a:r>
            <a:r>
              <a:rPr lang="ko-KR" altLang="en-US" sz="2400" dirty="0" smtClean="0">
                <a:solidFill>
                  <a:srgbClr val="FF0000"/>
                </a:solidFill>
              </a:rPr>
              <a:t>다중 상속의 문제점</a:t>
            </a:r>
            <a:r>
              <a:rPr lang="ko-KR" altLang="en-US" sz="2400" dirty="0" smtClean="0"/>
              <a:t>이 다시 불거짐</a:t>
            </a: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다이아몬드 상속 문제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400" dirty="0" smtClean="0"/>
              <a:t>다중 상속 시 명확한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호출을 위해 상위 인터페이스의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명시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053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13478" y="1434792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01113" y="2687865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포유류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964996" y="2687864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79288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86412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63953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08487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펭귄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5953542" y="2130572"/>
            <a:ext cx="191224" cy="360925"/>
            <a:chOff x="7263935" y="251927"/>
            <a:chExt cx="191224" cy="360925"/>
          </a:xfrm>
        </p:grpSpPr>
        <p:sp>
          <p:nvSpPr>
            <p:cNvPr id="12" name="이등변 삼각형 11"/>
            <p:cNvSpPr/>
            <p:nvPr/>
          </p:nvSpPr>
          <p:spPr>
            <a:xfrm>
              <a:off x="7263935" y="251927"/>
              <a:ext cx="191224" cy="1679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12" idx="3"/>
            </p:cNvCxnSpPr>
            <p:nvPr/>
          </p:nvCxnSpPr>
          <p:spPr>
            <a:xfrm>
              <a:off x="7359547" y="419878"/>
              <a:ext cx="0" cy="19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4336789" y="2491497"/>
            <a:ext cx="3389607" cy="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0"/>
          </p:cNvCxnSpPr>
          <p:nvPr/>
        </p:nvCxnSpPr>
        <p:spPr>
          <a:xfrm flipV="1">
            <a:off x="4336789" y="2494889"/>
            <a:ext cx="0" cy="19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717065" y="2494889"/>
            <a:ext cx="0" cy="1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566337" y="3383643"/>
            <a:ext cx="1607260" cy="558512"/>
            <a:chOff x="1547414" y="2976237"/>
            <a:chExt cx="1607260" cy="558512"/>
          </a:xfrm>
        </p:grpSpPr>
        <p:grpSp>
          <p:nvGrpSpPr>
            <p:cNvPr id="18" name="그룹 17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2" name="이등변 삼각형 2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>
                <a:stCxn id="2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154537" y="3341774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547414" y="3336845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6956080" y="3383643"/>
            <a:ext cx="1607125" cy="553900"/>
            <a:chOff x="1547550" y="2976237"/>
            <a:chExt cx="1607125" cy="553900"/>
          </a:xfrm>
        </p:grpSpPr>
        <p:grpSp>
          <p:nvGrpSpPr>
            <p:cNvPr id="25" name="그룹 24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9" name="이등변 삼각형 28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>
                <a:stCxn id="29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연결선 25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1547550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3154674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5182513" y="5181441"/>
            <a:ext cx="178248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2"/>
          </p:cNvCxnSpPr>
          <p:nvPr/>
        </p:nvCxnSpPr>
        <p:spPr>
          <a:xfrm>
            <a:off x="5173598" y="4572083"/>
            <a:ext cx="8915" cy="6093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2"/>
          </p:cNvCxnSpPr>
          <p:nvPr/>
        </p:nvCxnSpPr>
        <p:spPr>
          <a:xfrm flipH="1">
            <a:off x="6951138" y="4572083"/>
            <a:ext cx="1" cy="6151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66473" y="6218398"/>
            <a:ext cx="502919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2"/>
          </p:cNvCxnSpPr>
          <p:nvPr/>
        </p:nvCxnSpPr>
        <p:spPr>
          <a:xfrm>
            <a:off x="3566474" y="4572083"/>
            <a:ext cx="0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2"/>
          </p:cNvCxnSpPr>
          <p:nvPr/>
        </p:nvCxnSpPr>
        <p:spPr>
          <a:xfrm flipH="1">
            <a:off x="8595672" y="4572083"/>
            <a:ext cx="1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556442" y="4948982"/>
            <a:ext cx="1138335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날 수 있는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324393" y="5917188"/>
            <a:ext cx="1602434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헤엄칠 수 있는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620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oop.interfaces.Example1~2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531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객체지향 프로그래밍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(OOP : Object-Oriented Programming)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727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클래스 </a:t>
            </a:r>
            <a:r>
              <a:rPr lang="en-US" altLang="ko-KR" dirty="0" smtClean="0"/>
              <a:t>(Anonymous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일회성의 구현 객체를 만들기 위해서 클래스를 새로 선언하는 것은 비효율적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소스 </a:t>
            </a:r>
            <a:r>
              <a:rPr lang="ko-KR" altLang="en-US" dirty="0"/>
              <a:t>파일을 만들지 않고도 구현 객체를 </a:t>
            </a:r>
            <a:r>
              <a:rPr lang="ko-KR" altLang="en-US" dirty="0" smtClean="0"/>
              <a:t>만들 수 </a:t>
            </a:r>
            <a:r>
              <a:rPr lang="ko-KR" altLang="en-US" dirty="0"/>
              <a:t>있는 방법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하나의 메서드를 가진 익명 </a:t>
            </a:r>
            <a:r>
              <a:rPr lang="ko-KR" altLang="en-US" dirty="0"/>
              <a:t>클래스는 </a:t>
            </a:r>
            <a:r>
              <a:rPr lang="ko-KR" altLang="en-US" dirty="0">
                <a:solidFill>
                  <a:srgbClr val="FC0000"/>
                </a:solidFill>
              </a:rPr>
              <a:t>람다로 전환 가능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익명 </a:t>
            </a:r>
            <a:r>
              <a:rPr lang="ko-KR" altLang="en-US" dirty="0"/>
              <a:t>클래스 역시 물리적으로는 컴파일러에 의해 </a:t>
            </a:r>
            <a:r>
              <a:rPr lang="en-US" altLang="ko-KR" dirty="0"/>
              <a:t>.class </a:t>
            </a:r>
            <a:r>
              <a:rPr lang="ko-KR" altLang="en-US" dirty="0"/>
              <a:t>파일로 생성된다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Classfile1.class </a:t>
            </a:r>
            <a:r>
              <a:rPr lang="ko-KR" altLang="en-US" dirty="0"/>
              <a:t>와 같이 뒤에 증가되는 숫자 값으로 파일 생성</a:t>
            </a:r>
          </a:p>
        </p:txBody>
      </p:sp>
    </p:spTree>
    <p:extLst>
      <p:ext uri="{BB962C8B-B14F-4D97-AF65-F5344CB8AC3E}">
        <p14:creationId xmlns:p14="http://schemas.microsoft.com/office/powerpoint/2010/main" val="1225909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oop.anonymous_class.Example1~2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66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추상화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(Abstraction)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525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07519"/>
            <a:ext cx="10759289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구체적인 것을 분해해서 </a:t>
            </a:r>
            <a:r>
              <a:rPr lang="ko-KR" altLang="en-US" sz="2400" dirty="0" smtClean="0">
                <a:solidFill>
                  <a:srgbClr val="FC0000"/>
                </a:solidFill>
              </a:rPr>
              <a:t>관심 영역</a:t>
            </a:r>
            <a:r>
              <a:rPr lang="ko-KR" altLang="en-US" sz="2400" dirty="0" smtClean="0"/>
              <a:t>에 대한 특성만을 가지고 재조합 하는 것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err="1" smtClean="0"/>
              <a:t>관심영역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어플리케이션 경계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도메인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컨텍스트</a:t>
            </a:r>
            <a:endParaRPr lang="en-US" altLang="ko-KR" sz="2000" dirty="0" smtClean="0"/>
          </a:p>
          <a:p>
            <a:r>
              <a:rPr lang="ko-KR" altLang="en-US" sz="2400" dirty="0" smtClean="0"/>
              <a:t>추상화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모델링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클래스 설계</a:t>
            </a:r>
            <a:endParaRPr lang="en-US" altLang="ko-KR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17025" y="4634547"/>
            <a:ext cx="2768139" cy="83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2846" y="419774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관심영역에</a:t>
            </a:r>
            <a:r>
              <a:rPr lang="ko-KR" altLang="en-US" dirty="0" smtClean="0"/>
              <a:t> 따른 모델링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55977"/>
              </p:ext>
            </p:extLst>
          </p:nvPr>
        </p:nvGraphicFramePr>
        <p:xfrm>
          <a:off x="1666166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xmlns="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259103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37201"/>
              </p:ext>
            </p:extLst>
          </p:nvPr>
        </p:nvGraphicFramePr>
        <p:xfrm>
          <a:off x="684247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xmlns="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환자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직업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연봉</a:t>
                      </a:r>
                      <a:endParaRPr lang="ko-KR" altLang="en-US" sz="1100" strike="sngStrik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일하다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입금하다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출금하다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이체하다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대출하다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259103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961"/>
              </p:ext>
            </p:extLst>
          </p:nvPr>
        </p:nvGraphicFramePr>
        <p:xfrm>
          <a:off x="875186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xmlns="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은행 고객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시력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몸무게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혈액형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키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먹다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자다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운전하다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운동하다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259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(</a:t>
            </a:r>
            <a:r>
              <a:rPr lang="en-US" altLang="ko-KR" dirty="0"/>
              <a:t>A</a:t>
            </a:r>
            <a:r>
              <a:rPr lang="en-US" altLang="ko-KR" dirty="0" smtClean="0"/>
              <a:t>bstract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하나 이상 포함된 클래스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붙여서 표현</a:t>
            </a:r>
            <a:endParaRPr lang="en-US" altLang="ko-KR" dirty="0" smtClean="0"/>
          </a:p>
          <a:p>
            <a:r>
              <a:rPr lang="en-US" altLang="ko-KR" dirty="0" smtClean="0"/>
              <a:t>Abstract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키워드는 함께 사용할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Abstract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하위 클래스에서 반드시 구현해야 함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키워드를 사용하여 생성할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1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oop.inheritance.Example3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454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추상클래스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</a:t>
            </a:r>
            <a:r>
              <a:rPr lang="en-US" altLang="ko-KR" sz="2400" dirty="0" smtClean="0"/>
              <a:t>extends, </a:t>
            </a:r>
            <a:r>
              <a:rPr lang="ko-KR" altLang="en-US" sz="2400" dirty="0" smtClean="0"/>
              <a:t>인터페이스는 </a:t>
            </a:r>
            <a:r>
              <a:rPr lang="en-US" altLang="ko-KR" sz="2400" dirty="0" smtClean="0"/>
              <a:t>implements </a:t>
            </a:r>
            <a:r>
              <a:rPr lang="ko-KR" altLang="en-US" sz="2400" dirty="0" smtClean="0"/>
              <a:t>키워드 사용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필드를 가질 수 있지만 인터페이스는 불가능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변수는 가질 수 있음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클래스도 클래스이기 때문에 다중 상속이 불가능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다중 상속이 불가능한 제약을 인터페이스로 해결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인터페이스는 메서드의 </a:t>
            </a:r>
            <a:r>
              <a:rPr lang="ko-KR" altLang="en-US" sz="2000" dirty="0" err="1" smtClean="0"/>
              <a:t>구현부분과</a:t>
            </a:r>
            <a:r>
              <a:rPr lang="ko-KR" altLang="en-US" sz="2000" dirty="0" smtClean="0"/>
              <a:t> 필드가 없기 때문에 다중상속 가능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클래스를 상속 받아서 기능을 이용하거나 확장하는 목적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인터페이스는 </a:t>
            </a:r>
            <a:r>
              <a:rPr lang="ko-KR" altLang="en-US" sz="2400" dirty="0" err="1" smtClean="0"/>
              <a:t>메서드</a:t>
            </a:r>
            <a:r>
              <a:rPr lang="ko-KR" altLang="en-US" sz="2400" dirty="0" smtClean="0"/>
              <a:t> 구현을 강제하여 하위 클래스에게 같은 동작을 행하도록 함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것을 사용할 것인가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메소드만으로</a:t>
            </a:r>
            <a:r>
              <a:rPr lang="ko-KR" altLang="en-US" dirty="0" smtClean="0"/>
              <a:t> 가능한 경우에는 인터페이스를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공통된 구현 부분이나 필드가 필요한 경우에는 추상클래스를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803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err="1" smtClean="0"/>
              <a:t>다형성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Polymorphysm</a:t>
            </a:r>
            <a:r>
              <a:rPr lang="en-US" altLang="ko-KR" dirty="0" smtClean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Polymorphysm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같은 타입이지만 실행 결과가 </a:t>
            </a:r>
            <a:r>
              <a:rPr lang="ko-KR" altLang="en-US" dirty="0">
                <a:solidFill>
                  <a:srgbClr val="FF0000"/>
                </a:solidFill>
              </a:rPr>
              <a:t>다양한 객체를 이용</a:t>
            </a:r>
            <a:r>
              <a:rPr lang="ko-KR" altLang="en-US" dirty="0"/>
              <a:t>할 수 있는 </a:t>
            </a:r>
            <a:r>
              <a:rPr lang="ko-KR" altLang="en-US" dirty="0" smtClean="0"/>
              <a:t>성질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클래스는 상위 클래스나 인터페이스로 자동 타입 변환이 가능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클래스로 생성된 인스턴스는 하위클래스의 객체 </a:t>
            </a:r>
            <a:r>
              <a:rPr lang="ko-KR" altLang="en-US" dirty="0" err="1"/>
              <a:t>참조변수에</a:t>
            </a:r>
            <a:r>
              <a:rPr lang="ko-KR" altLang="en-US" dirty="0"/>
              <a:t> 대입되나 상위 클래스의 객체참조변수에 대입되나 </a:t>
            </a:r>
            <a:r>
              <a:rPr lang="ko-KR" altLang="en-US" dirty="0">
                <a:solidFill>
                  <a:srgbClr val="FF0000"/>
                </a:solidFill>
              </a:rPr>
              <a:t>같은 주소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sub </a:t>
            </a:r>
            <a:r>
              <a:rPr lang="en-US" altLang="ko-KR" dirty="0"/>
              <a:t>== super (</a:t>
            </a:r>
            <a:r>
              <a:rPr lang="ko-KR" altLang="en-US" dirty="0"/>
              <a:t>객체간 </a:t>
            </a:r>
            <a:r>
              <a:rPr lang="en-US" altLang="ko-KR" dirty="0"/>
              <a:t>== </a:t>
            </a:r>
            <a:r>
              <a:rPr lang="ko-KR" altLang="en-US" dirty="0"/>
              <a:t>연산자는 주소 비교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클래스로 변환된 경우 상위 클래스에 선언된 필드와 메서드에만 접근 가능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강제 </a:t>
            </a:r>
            <a:r>
              <a:rPr lang="ko-KR" altLang="en-US" dirty="0"/>
              <a:t>타입 변환</a:t>
            </a:r>
            <a:r>
              <a:rPr lang="en-US" altLang="ko-KR" dirty="0"/>
              <a:t>(Casting)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클래스를 하위 클래스로 강제 변환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 smtClean="0">
                <a:solidFill>
                  <a:srgbClr val="FF0000"/>
                </a:solidFill>
              </a:rPr>
              <a:t>instanceof</a:t>
            </a:r>
            <a:r>
              <a:rPr lang="ko-KR" altLang="en-US" dirty="0"/>
              <a:t>로 상속관계가 맞는지 확인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확인 </a:t>
            </a:r>
            <a:r>
              <a:rPr lang="ko-KR" altLang="en-US" dirty="0"/>
              <a:t>없이 다른 </a:t>
            </a:r>
            <a:r>
              <a:rPr lang="ko-KR" altLang="en-US" dirty="0" smtClean="0"/>
              <a:t>클래스로 </a:t>
            </a:r>
            <a:r>
              <a:rPr lang="ko-KR" altLang="en-US" dirty="0"/>
              <a:t>캐스팅 하면 </a:t>
            </a:r>
            <a:r>
              <a:rPr lang="en-US" altLang="ko-KR" dirty="0" err="1"/>
              <a:t>ClassCastException</a:t>
            </a:r>
            <a:r>
              <a:rPr lang="en-US" altLang="ko-KR" dirty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95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68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객체 지향 프로그래밍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Object-Oriented Programming, OOP)</a:t>
            </a:r>
            <a:r>
              <a:rPr lang="ko-KR" altLang="en-US" dirty="0"/>
              <a:t>은 컴퓨터 프로그래밍의 </a:t>
            </a:r>
            <a:r>
              <a:rPr lang="ko-KR" altLang="en-US" dirty="0">
                <a:solidFill>
                  <a:srgbClr val="FF0000"/>
                </a:solidFill>
              </a:rPr>
              <a:t>패러다임</a:t>
            </a:r>
            <a:r>
              <a:rPr lang="ko-KR" altLang="en-US" dirty="0"/>
              <a:t>의 하나이다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컴퓨터 </a:t>
            </a:r>
            <a:r>
              <a:rPr lang="ko-KR" altLang="en-US" dirty="0"/>
              <a:t>프로그램을 명령어의 목록으로 보는 시각에서 벗어나 여러 개의 독립된 단위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en-US" altLang="ko-KR" dirty="0"/>
              <a:t>"</a:t>
            </a:r>
            <a:r>
              <a:rPr lang="ko-KR" altLang="en-US" dirty="0"/>
              <a:t>들의 모임으로 파악하고자 하는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각각의 </a:t>
            </a:r>
            <a:r>
              <a:rPr lang="ko-KR" altLang="en-US" dirty="0"/>
              <a:t>객체는 메시지를 주고받고</a:t>
            </a:r>
            <a:r>
              <a:rPr lang="en-US" altLang="ko-KR" dirty="0"/>
              <a:t>, </a:t>
            </a:r>
            <a:r>
              <a:rPr lang="ko-KR" altLang="en-US" dirty="0"/>
              <a:t>데이터를 처리할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1783" y="5005763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위키피디아</a:t>
            </a:r>
            <a:endParaRPr lang="ko-KR" altLang="en-US" sz="2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객체지향 프로그래밍이란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5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oop.polymorphysm.Example1~2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86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(Overriding)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상속된 </a:t>
            </a:r>
            <a:r>
              <a:rPr lang="ko-KR" altLang="en-US" dirty="0" err="1"/>
              <a:t>메소드의</a:t>
            </a:r>
            <a:r>
              <a:rPr lang="ko-KR" altLang="en-US" dirty="0"/>
              <a:t> 내용이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 맞지 않을 경우</a:t>
            </a:r>
            <a:r>
              <a:rPr lang="en-US" altLang="ko-KR" dirty="0"/>
              <a:t>,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클래스에서 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재정의</a:t>
            </a:r>
            <a:r>
              <a:rPr lang="ko-KR" altLang="en-US" dirty="0"/>
              <a:t>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/>
              <a:t>상위 </a:t>
            </a:r>
            <a:r>
              <a:rPr lang="ko-KR" altLang="en-US" dirty="0" smtClean="0"/>
              <a:t>클래스의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숨겨지기</a:t>
            </a:r>
            <a:r>
              <a:rPr lang="ko-KR" altLang="en-US" dirty="0"/>
              <a:t> 때문에 메서드 호출 시 하위 클래스의 메서드가 호출된다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상위 클래스의 </a:t>
            </a:r>
            <a:r>
              <a:rPr lang="ko-KR" altLang="en-US" dirty="0"/>
              <a:t>메서드와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가져야한다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접근 </a:t>
            </a:r>
            <a:r>
              <a:rPr lang="ko-KR" altLang="en-US" dirty="0"/>
              <a:t>제한을 더 강하게 </a:t>
            </a:r>
            <a:r>
              <a:rPr lang="ko-KR" altLang="en-US" dirty="0" err="1"/>
              <a:t>오버라이딩</a:t>
            </a:r>
            <a:r>
              <a:rPr lang="ko-KR" altLang="en-US" dirty="0"/>
              <a:t> 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새로운 </a:t>
            </a:r>
            <a:r>
              <a:rPr lang="ko-KR" altLang="en-US" dirty="0"/>
              <a:t>예외를 </a:t>
            </a:r>
            <a:r>
              <a:rPr lang="en-US" altLang="ko-KR" dirty="0"/>
              <a:t>throws</a:t>
            </a:r>
            <a:r>
              <a:rPr lang="ko-KR" altLang="en-US" dirty="0"/>
              <a:t>할 수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146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 로딩 </a:t>
            </a:r>
            <a:r>
              <a:rPr lang="en-US" altLang="ko-KR" dirty="0" smtClean="0"/>
              <a:t>(Overloading)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내에 같은 이름의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여러 개 선언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r>
              <a:rPr lang="ko-KR" altLang="en-US" dirty="0" smtClean="0"/>
              <a:t>오버로딩 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경우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매개값의</a:t>
            </a:r>
            <a:r>
              <a:rPr lang="ko-KR" altLang="en-US" dirty="0" smtClean="0"/>
              <a:t> 타입을 보고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타입이 일치하지 않을 경우 타입 변환이 가능한지 검사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084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오버라이딩과 </a:t>
            </a:r>
            <a:r>
              <a:rPr lang="ko-KR" altLang="en-US" dirty="0" err="1"/>
              <a:t>오버로딩의</a:t>
            </a:r>
            <a:r>
              <a:rPr lang="ko-KR" altLang="en-US" dirty="0"/>
              <a:t> 혼돈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타다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적재하다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올라타서 아랫부분이 보이지 않으므로 재정의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적재해서 뒤로 계속 늘어나므로 동일한 이름의 메서드가 늘어나는 것을 연상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oop.polymorphysm.Example2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19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그 외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call by value/reference, static, final, package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463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Call By Value : </a:t>
            </a:r>
            <a:r>
              <a:rPr lang="ko-KR" altLang="en-US" dirty="0" smtClean="0"/>
              <a:t>값에 의한 전달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저장하고 있는 값이 전달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C0000"/>
                </a:solidFill>
              </a:rPr>
              <a:t>복사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대입문</a:t>
            </a:r>
            <a:r>
              <a:rPr lang="ko-KR" altLang="en-US" dirty="0" smtClean="0"/>
              <a:t> 사용시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인자 전달 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리턴 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Call By Reference :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주소에 의한 전달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객체참조변수에 </a:t>
            </a:r>
            <a:r>
              <a:rPr lang="ko-KR" altLang="en-US" dirty="0" err="1" smtClean="0">
                <a:solidFill>
                  <a:srgbClr val="FC0000"/>
                </a:solidFill>
              </a:rPr>
              <a:t>주소값을</a:t>
            </a:r>
            <a:r>
              <a:rPr lang="ko-KR" altLang="en-US" dirty="0" smtClean="0">
                <a:solidFill>
                  <a:srgbClr val="FC0000"/>
                </a:solidFill>
              </a:rPr>
              <a:t> 대입</a:t>
            </a:r>
            <a:r>
              <a:rPr lang="ko-KR" altLang="en-US" dirty="0" smtClean="0"/>
              <a:t>하여 </a:t>
            </a:r>
            <a:r>
              <a:rPr lang="ko-KR" altLang="en-US" dirty="0" err="1" smtClean="0"/>
              <a:t>힙영역에</a:t>
            </a:r>
            <a:r>
              <a:rPr lang="ko-KR" altLang="en-US" dirty="0" smtClean="0"/>
              <a:t> 존재하는 객체 참조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포인터</a:t>
            </a:r>
            <a:endParaRPr lang="ko-KR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oop.etc.Example1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415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C0000"/>
                </a:solidFill>
              </a:rPr>
              <a:t>클래스에 고정된 멤버</a:t>
            </a:r>
            <a:r>
              <a:rPr lang="ko-KR" altLang="en-US" dirty="0"/>
              <a:t>로서 객체를 생성하지 않고 사용할 수 있는 필드와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필드와 메서드는 클래스에 고정된 멤버이므로 클래스 </a:t>
            </a:r>
            <a:r>
              <a:rPr lang="ko-KR" altLang="en-US" dirty="0" err="1"/>
              <a:t>로더가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바이트 코드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로딩해서</a:t>
            </a:r>
            <a:r>
              <a:rPr lang="ko-KR" altLang="en-US" dirty="0"/>
              <a:t> 메서드 메모리영역에 적재할 때 </a:t>
            </a:r>
            <a:r>
              <a:rPr lang="ko-KR" altLang="en-US" dirty="0" err="1"/>
              <a:t>클래스별로</a:t>
            </a:r>
            <a:r>
              <a:rPr lang="ko-KR" altLang="en-US" dirty="0"/>
              <a:t> 관리된다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클래스 </a:t>
            </a:r>
            <a:r>
              <a:rPr lang="ko-KR" altLang="en-US" dirty="0"/>
              <a:t>로딩이 끝나면 바로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9588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요소들은 </a:t>
            </a:r>
            <a:r>
              <a:rPr lang="ko-KR" altLang="en-US" dirty="0">
                <a:solidFill>
                  <a:srgbClr val="FC0000"/>
                </a:solidFill>
              </a:rPr>
              <a:t>클래스 이름으로 접근</a:t>
            </a:r>
            <a:r>
              <a:rPr lang="ko-KR" altLang="en-US" dirty="0"/>
              <a:t>하는 것이 좋다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인스턴스를 통해 접근할 경우 인스턴스를 먼저 </a:t>
            </a:r>
            <a:r>
              <a:rPr lang="ko-KR" altLang="en-US" dirty="0" err="1"/>
              <a:t>훑고나서</a:t>
            </a:r>
            <a:r>
              <a:rPr lang="ko-KR" altLang="en-US" dirty="0"/>
              <a:t> 없는 걸 확인한 후 클래스를 참조하기 때문에 하나의 스텝이 더 생긴다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필드는 선언과 동시에 초기값을 주는 것이 보통이지만 초기화 과정이 복잡한 경우 </a:t>
            </a:r>
            <a:r>
              <a:rPr lang="en-US" altLang="ko-KR" dirty="0">
                <a:solidFill>
                  <a:srgbClr val="FC0000"/>
                </a:solidFill>
              </a:rPr>
              <a:t>static </a:t>
            </a:r>
            <a:r>
              <a:rPr lang="ko-KR" altLang="en-US" dirty="0" err="1">
                <a:solidFill>
                  <a:srgbClr val="FC0000"/>
                </a:solidFill>
              </a:rPr>
              <a:t>블럭</a:t>
            </a:r>
            <a:r>
              <a:rPr lang="ko-KR" altLang="en-US" dirty="0" err="1"/>
              <a:t>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클래스가 메모리로 로딩 될 때 자동으로 수행된다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인스턴스가 없어도 실행되기 때문에 인스턴스 필드나 </a:t>
            </a:r>
            <a:r>
              <a:rPr lang="ko-KR" altLang="en-US" dirty="0" err="1"/>
              <a:t>메소드</a:t>
            </a:r>
            <a:r>
              <a:rPr lang="en-US" altLang="ko-KR" dirty="0"/>
              <a:t>, this </a:t>
            </a:r>
            <a:r>
              <a:rPr lang="ko-KR" altLang="en-US" dirty="0"/>
              <a:t>키워드를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6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실세계와</a:t>
            </a:r>
            <a:r>
              <a:rPr lang="ko-KR" altLang="en-US" dirty="0" smtClean="0"/>
              <a:t> 비교하자면 세상에 존재하는 모든 사물이 객체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저장 공간에 할당된 공간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 참조 변수를 통해 해당 공간에 접근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하나의 클래스를 통해 다수의 객체가 생성되지만 각각의 객체는 고유함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행위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70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인스턴스 </a:t>
            </a:r>
            <a:r>
              <a:rPr lang="en-US" altLang="ko-KR" dirty="0" smtClean="0"/>
              <a:t>vs 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인스턴스 필드 </a:t>
            </a:r>
            <a:r>
              <a:rPr lang="en-US" altLang="ko-KR" dirty="0" smtClean="0"/>
              <a:t>vs static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객체마다</a:t>
            </a:r>
            <a:r>
              <a:rPr lang="ko-KR" altLang="en-US" dirty="0"/>
              <a:t> 가지고 </a:t>
            </a:r>
            <a:r>
              <a:rPr lang="ko-KR" altLang="en-US" dirty="0" smtClean="0"/>
              <a:t>있어야 할 </a:t>
            </a:r>
            <a:r>
              <a:rPr lang="ko-KR" altLang="en-US" dirty="0"/>
              <a:t>데이터라면 인스턴스 필드로 선언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객체마다</a:t>
            </a:r>
            <a:r>
              <a:rPr lang="ko-KR" altLang="en-US" dirty="0" smtClean="0"/>
              <a:t> </a:t>
            </a:r>
            <a:r>
              <a:rPr lang="ko-KR" altLang="en-US" dirty="0"/>
              <a:t>가지고 있을 필요성이 없는 </a:t>
            </a:r>
            <a:r>
              <a:rPr lang="ko-KR" altLang="en-US" dirty="0" err="1"/>
              <a:t>공용적인</a:t>
            </a:r>
            <a:r>
              <a:rPr lang="ko-KR" altLang="en-US" dirty="0"/>
              <a:t> 데이터라면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필드로 </a:t>
            </a:r>
            <a:r>
              <a:rPr lang="ko-KR" altLang="en-US" dirty="0"/>
              <a:t>선언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메서드 </a:t>
            </a:r>
            <a:r>
              <a:rPr lang="en-US" altLang="ko-KR" dirty="0"/>
              <a:t>vs static </a:t>
            </a:r>
            <a:r>
              <a:rPr lang="ko-KR" altLang="en-US" dirty="0"/>
              <a:t>메서드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필드를 이용해서 실행해야 한다면 인스턴스 메서드로 선언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필드를 이용하지 않는 다면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 </a:t>
            </a:r>
            <a:r>
              <a:rPr lang="ko-KR" altLang="en-US" dirty="0"/>
              <a:t>메서드로 선언</a:t>
            </a:r>
          </a:p>
        </p:txBody>
      </p:sp>
    </p:spTree>
    <p:extLst>
      <p:ext uri="{BB962C8B-B14F-4D97-AF65-F5344CB8AC3E}">
        <p14:creationId xmlns:p14="http://schemas.microsoft.com/office/powerpoint/2010/main" val="1458691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oop.etc.Example2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821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초기값이 </a:t>
            </a:r>
            <a:r>
              <a:rPr lang="ko-KR" altLang="en-US" dirty="0"/>
              <a:t>저장되면 프로그램 실행 도중 </a:t>
            </a:r>
            <a:r>
              <a:rPr lang="ko-KR" altLang="en-US" dirty="0">
                <a:solidFill>
                  <a:srgbClr val="FC0000"/>
                </a:solidFill>
              </a:rPr>
              <a:t>수정할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ko-KR" altLang="en-US" dirty="0" err="1"/>
              <a:t>생성자에서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그렇지 </a:t>
            </a:r>
            <a:r>
              <a:rPr lang="ko-KR" altLang="en-US" dirty="0"/>
              <a:t>않으면 컴파일 에러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static </a:t>
            </a:r>
            <a:r>
              <a:rPr lang="en-US" altLang="ko-KR" dirty="0"/>
              <a:t>final</a:t>
            </a:r>
            <a:r>
              <a:rPr lang="ko-KR" altLang="en-US" dirty="0"/>
              <a:t>로 상수 선언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클래스에만 </a:t>
            </a:r>
            <a:r>
              <a:rPr lang="ko-KR" altLang="en-US" dirty="0"/>
              <a:t>포함되며 값을 변경할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en-US" altLang="ko-KR" dirty="0"/>
              <a:t>static </a:t>
            </a:r>
            <a:r>
              <a:rPr lang="ko-KR" altLang="en-US" dirty="0" err="1"/>
              <a:t>블럭에서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상수 </a:t>
            </a:r>
            <a:r>
              <a:rPr lang="ko-KR" altLang="en-US" dirty="0"/>
              <a:t>이름은 모두 대문자로 하는 것이 관례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Math.PI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final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rgbClr val="FC0000"/>
                </a:solidFill>
              </a:rPr>
              <a:t>오버라이딩</a:t>
            </a:r>
            <a:r>
              <a:rPr lang="ko-KR" altLang="en-US" dirty="0">
                <a:solidFill>
                  <a:srgbClr val="FC0000"/>
                </a:solidFill>
              </a:rPr>
              <a:t> 불가능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final </a:t>
            </a:r>
            <a:r>
              <a:rPr lang="en-US" altLang="ko-KR" dirty="0"/>
              <a:t>class : </a:t>
            </a:r>
            <a:r>
              <a:rPr lang="ko-KR" altLang="en-US" dirty="0">
                <a:solidFill>
                  <a:srgbClr val="FC0000"/>
                </a:solidFill>
              </a:rPr>
              <a:t>상속 불가능</a:t>
            </a:r>
          </a:p>
        </p:txBody>
      </p:sp>
    </p:spTree>
    <p:extLst>
      <p:ext uri="{BB962C8B-B14F-4D97-AF65-F5344CB8AC3E}">
        <p14:creationId xmlns:p14="http://schemas.microsoft.com/office/powerpoint/2010/main" val="6413373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oop.etc.Example3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942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클래스를 </a:t>
            </a:r>
            <a:r>
              <a:rPr lang="ko-KR" altLang="en-US" dirty="0"/>
              <a:t>체계적으로 관리하기 위해 사용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클래스를 </a:t>
            </a:r>
            <a:r>
              <a:rPr lang="ko-KR" altLang="en-US" dirty="0"/>
              <a:t>유일하게 </a:t>
            </a:r>
            <a:r>
              <a:rPr lang="ko-KR" altLang="en-US" dirty="0" smtClean="0"/>
              <a:t>만들어주는 </a:t>
            </a:r>
            <a:r>
              <a:rPr lang="ko-KR" altLang="en-US" dirty="0" err="1">
                <a:solidFill>
                  <a:srgbClr val="FC0000"/>
                </a:solidFill>
              </a:rPr>
              <a:t>식별자</a:t>
            </a:r>
            <a:r>
              <a:rPr lang="ko-KR" altLang="en-US" dirty="0"/>
              <a:t> 역할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컴파일러는 </a:t>
            </a:r>
            <a:r>
              <a:rPr lang="ko-KR" altLang="en-US" dirty="0"/>
              <a:t>클래스에 포함되어 있는 패키지 선언을 보고 파일 시스템의 폴더를 자동 생성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모두 </a:t>
            </a:r>
            <a:r>
              <a:rPr lang="ko-KR" altLang="en-US" dirty="0"/>
              <a:t>소문자로 하는 것이 관례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숫자로 </a:t>
            </a:r>
            <a:r>
              <a:rPr lang="ko-KR" altLang="en-US" dirty="0"/>
              <a:t>시작하면 안되고 </a:t>
            </a:r>
            <a:r>
              <a:rPr lang="en-US" altLang="ko-KR" dirty="0"/>
              <a:t>_,$</a:t>
            </a:r>
            <a:r>
              <a:rPr lang="ko-KR" altLang="en-US" dirty="0"/>
              <a:t>를 제외한 특수문자 사용 불가능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java</a:t>
            </a:r>
            <a:r>
              <a:rPr lang="ko-KR" altLang="en-US" dirty="0"/>
              <a:t>로 시작하는 패키지는 자바 표준 </a:t>
            </a:r>
            <a:r>
              <a:rPr lang="en-US" altLang="ko-KR" dirty="0"/>
              <a:t>API</a:t>
            </a:r>
            <a:r>
              <a:rPr lang="ko-KR" altLang="en-US" dirty="0"/>
              <a:t>에서만 사용하므로 사용 불가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보통 </a:t>
            </a:r>
            <a:r>
              <a:rPr lang="ko-KR" altLang="en-US" dirty="0"/>
              <a:t>회사들 간에 패키지 중복을 피하기 위해 회사 도메인 이름으로 패키지를 만든다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포괄적인 </a:t>
            </a:r>
            <a:r>
              <a:rPr lang="ko-KR" altLang="en-US" dirty="0"/>
              <a:t>이름이 상위 패키지가 되도록 도메인의 역순으로 이름을 짓는다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마지막에는 </a:t>
            </a:r>
            <a:r>
              <a:rPr lang="ko-KR" altLang="en-US" dirty="0"/>
              <a:t>프로젝트 이름을 붙여주는 것이 관례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en-US" altLang="ko-KR" dirty="0" err="1"/>
              <a:t>com.javacafe.javastudy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2935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87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같은 속성들과 기능들을 가진 객체들을 총칭하는 </a:t>
            </a:r>
            <a:r>
              <a:rPr lang="ko-KR" altLang="en-US" sz="2400" dirty="0" smtClean="0">
                <a:solidFill>
                  <a:srgbClr val="FF0000"/>
                </a:solidFill>
              </a:rPr>
              <a:t>개념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이 개념적인 클래스를 통해 실체화 된 것이 객체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인스턴스</a:t>
            </a:r>
            <a:r>
              <a:rPr lang="en-US" altLang="ko-KR" sz="20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객체는 </a:t>
            </a:r>
            <a:r>
              <a:rPr lang="ko-KR" altLang="en-US" sz="2400" dirty="0" smtClean="0">
                <a:solidFill>
                  <a:srgbClr val="FF0000"/>
                </a:solidFill>
              </a:rPr>
              <a:t>필드</a:t>
            </a:r>
            <a:r>
              <a:rPr lang="en-US" altLang="ko-KR" sz="2400" dirty="0" smtClean="0">
                <a:solidFill>
                  <a:srgbClr val="FF0000"/>
                </a:solidFill>
              </a:rPr>
              <a:t>(Field)</a:t>
            </a:r>
            <a:r>
              <a:rPr lang="ko-KR" altLang="en-US" sz="2400" dirty="0" smtClean="0"/>
              <a:t>와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2400" dirty="0" smtClean="0">
                <a:solidFill>
                  <a:srgbClr val="FF0000"/>
                </a:solidFill>
              </a:rPr>
              <a:t>(Method)</a:t>
            </a:r>
            <a:r>
              <a:rPr lang="ko-KR" altLang="en-US" sz="2400" dirty="0" smtClean="0"/>
              <a:t>를 가진다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클래스를 통해 실체화된 객체는 필드를 통해 고유한 속성을 가지고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행위를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ko-KR" altLang="en-US" sz="2400" dirty="0" smtClean="0"/>
              <a:t> 객체참조변수명 </a:t>
            </a:r>
            <a:r>
              <a:rPr lang="en-US" altLang="ko-KR" sz="2400" dirty="0" smtClean="0"/>
              <a:t>= </a:t>
            </a:r>
            <a:r>
              <a:rPr lang="en-US" altLang="ko-KR" sz="2400" u="sng" dirty="0" smtClean="0">
                <a:solidFill>
                  <a:schemeClr val="accent2"/>
                </a:solidFill>
              </a:rPr>
              <a:t>new</a:t>
            </a:r>
            <a:r>
              <a:rPr lang="en-US" altLang="ko-KR" sz="2400" dirty="0" smtClean="0"/>
              <a:t> </a:t>
            </a: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en-US" altLang="ko-KR" sz="2400" dirty="0" smtClean="0"/>
              <a:t>();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366" y="5558828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ko-KR" altLang="en-US" sz="1400" dirty="0" smtClean="0"/>
              <a:t>연산자를 통해 객체가 메모리에 할당되고</a:t>
            </a:r>
            <a:endParaRPr lang="en-US" altLang="ko-KR" sz="1400" dirty="0" smtClean="0"/>
          </a:p>
          <a:p>
            <a:r>
              <a:rPr lang="ko-KR" altLang="en-US" sz="1400" dirty="0" smtClean="0"/>
              <a:t>해당 객체의 생성자가 호출된다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9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구성 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9898" y="1825625"/>
            <a:ext cx="4879817" cy="37782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String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void </a:t>
            </a:r>
            <a:r>
              <a:rPr lang="ko-KR" altLang="en-US" dirty="0" err="1" smtClean="0"/>
              <a:t>시동켜기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90115" y="2055137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408221" y="3048612"/>
            <a:ext cx="3476531" cy="232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90114" y="4116050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r>
              <a:rPr lang="en-US" altLang="ko-KR" dirty="0" smtClean="0"/>
              <a:t>(Field)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라이프 </a:t>
            </a:r>
            <a:r>
              <a:rPr lang="ko-KR" altLang="en-US" dirty="0" err="1" smtClean="0"/>
              <a:t>싸이클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필드는 객체 소멸 시 함께 소멸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변수는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또는 메서드 수행이 종료되면 소멸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필드 선언 시 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필드의 </a:t>
            </a:r>
            <a:r>
              <a:rPr lang="ko-KR" altLang="en-US" dirty="0"/>
              <a:t>초기 값이 </a:t>
            </a:r>
            <a:r>
              <a:rPr lang="ko-KR" altLang="en-US" dirty="0" smtClean="0"/>
              <a:t>모든 객체에 대해 동일한 경우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생성자에서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객체 </a:t>
            </a:r>
            <a:r>
              <a:rPr lang="ko-KR" altLang="en-US" dirty="0"/>
              <a:t>생성 시점에 외부의 값으로 대입이 </a:t>
            </a:r>
            <a:r>
              <a:rPr lang="ko-KR" altLang="en-US" dirty="0" smtClean="0"/>
              <a:t>필요한 경우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044248" y="1825625"/>
            <a:ext cx="2963693" cy="3000821"/>
            <a:chOff x="9044248" y="1825625"/>
            <a:chExt cx="2963693" cy="3000821"/>
          </a:xfrm>
        </p:grpSpPr>
        <p:sp>
          <p:nvSpPr>
            <p:cNvPr id="4" name="TextBox 3"/>
            <p:cNvSpPr txBox="1"/>
            <p:nvPr/>
          </p:nvSpPr>
          <p:spPr>
            <a:xfrm>
              <a:off x="9044248" y="1825625"/>
              <a:ext cx="2963693" cy="30008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</a:t>
              </a:r>
              <a:r>
                <a:rPr lang="ko-KR" altLang="en-US" sz="1400" dirty="0" smtClean="0"/>
                <a:t>자동차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void </a:t>
              </a:r>
              <a:r>
                <a:rPr lang="ko-KR" altLang="en-US" sz="1400" dirty="0" err="1" smtClean="0"/>
                <a:t>시동켜기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52314" y="2310938"/>
              <a:ext cx="1886989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String </a:t>
              </a:r>
              <a:r>
                <a:rPr lang="ko-KR" altLang="en-US" sz="1400" dirty="0"/>
                <a:t>이름</a:t>
              </a:r>
              <a:r>
                <a:rPr lang="en-US" altLang="ko-KR" sz="1400" dirty="0" smtClean="0"/>
                <a:t>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6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1902</Words>
  <Application>Microsoft Office PowerPoint</Application>
  <PresentationFormat>사용자 지정</PresentationFormat>
  <Paragraphs>537</Paragraphs>
  <Slides>65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Office 테마</vt:lpstr>
      <vt:lpstr>객체 지향 프로그래밍</vt:lpstr>
      <vt:lpstr>소개</vt:lpstr>
      <vt:lpstr>알아볼 내용</vt:lpstr>
      <vt:lpstr>객체지향 프로그래밍 (OOP : Object-Oriented Programming)</vt:lpstr>
      <vt:lpstr>객체지향 프로그래밍이란?</vt:lpstr>
      <vt:lpstr>객체(Object)란?</vt:lpstr>
      <vt:lpstr>클래스(Class) 란?</vt:lpstr>
      <vt:lpstr>클래스 구성 멤버</vt:lpstr>
      <vt:lpstr>필드(Field)</vt:lpstr>
      <vt:lpstr>생성자</vt:lpstr>
      <vt:lpstr>메소드 (Method)</vt:lpstr>
      <vt:lpstr>Demo oop.object.Example1~2</vt:lpstr>
      <vt:lpstr>메모리 영역</vt:lpstr>
      <vt:lpstr>메모리 영역</vt:lpstr>
      <vt:lpstr>메모리 영역</vt:lpstr>
      <vt:lpstr>메모리 영역</vt:lpstr>
      <vt:lpstr>객체 vs 클래스</vt:lpstr>
      <vt:lpstr>객체간의 관계</vt:lpstr>
      <vt:lpstr>객체간의 관계</vt:lpstr>
      <vt:lpstr>객체지향의 4대 특성</vt:lpstr>
      <vt:lpstr>객체지향의 4대 특성</vt:lpstr>
      <vt:lpstr>캡슐화 (Encapsulation)</vt:lpstr>
      <vt:lpstr>캡슐화 (Encapsulation)</vt:lpstr>
      <vt:lpstr>접근 제한자</vt:lpstr>
      <vt:lpstr>Getter / Setter</vt:lpstr>
      <vt:lpstr>Demo oop.encapsulation.Example1</vt:lpstr>
      <vt:lpstr>상속 (inheritance)</vt:lpstr>
      <vt:lpstr>상속 (inheritance)</vt:lpstr>
      <vt:lpstr>상속(inheritance)</vt:lpstr>
      <vt:lpstr>Demo oop.inheritance1.Example1</vt:lpstr>
      <vt:lpstr>is a 관계</vt:lpstr>
      <vt:lpstr>Demo oop.inheritance.Example2</vt:lpstr>
      <vt:lpstr>상속에서의 메모리</vt:lpstr>
      <vt:lpstr>다중 상속</vt:lpstr>
      <vt:lpstr>인터페이스 (interface)</vt:lpstr>
      <vt:lpstr>인터페이스 구성 요소</vt:lpstr>
      <vt:lpstr>인터페이스의 default 메소드</vt:lpstr>
      <vt:lpstr>인터페이스</vt:lpstr>
      <vt:lpstr>Demo oop.interfaces.Example1~2</vt:lpstr>
      <vt:lpstr>익명 클래스 (Anonymous Class)</vt:lpstr>
      <vt:lpstr>Demo oop.anonymous_class.Example1~2</vt:lpstr>
      <vt:lpstr>추상화 (Abstraction)</vt:lpstr>
      <vt:lpstr>추상화 (Abstraction)</vt:lpstr>
      <vt:lpstr>추상 클래스 (Abstract Class)</vt:lpstr>
      <vt:lpstr>Demo oop.inheritance.Example3</vt:lpstr>
      <vt:lpstr>추상클래스 vs 인터페이스</vt:lpstr>
      <vt:lpstr>추상 클래스 vs 인터페이스</vt:lpstr>
      <vt:lpstr>다형성 (Polymorphysm)</vt:lpstr>
      <vt:lpstr>다형성 (Polymorphysm)</vt:lpstr>
      <vt:lpstr>Demo oop.polymorphysm.Example1~2</vt:lpstr>
      <vt:lpstr>오버라이딩 (Overriding)</vt:lpstr>
      <vt:lpstr>오버 로딩 (Overloading)</vt:lpstr>
      <vt:lpstr>오버라이딩과 오버로딩의 혼돈</vt:lpstr>
      <vt:lpstr>Demo oop.polymorphysm.Example2</vt:lpstr>
      <vt:lpstr>그 외 call by value/reference, static, final, package</vt:lpstr>
      <vt:lpstr>Call By</vt:lpstr>
      <vt:lpstr>Demo oop.etc.Example1</vt:lpstr>
      <vt:lpstr>static</vt:lpstr>
      <vt:lpstr>static</vt:lpstr>
      <vt:lpstr>인스턴스 vs static</vt:lpstr>
      <vt:lpstr>Demo oop.etc.Example2</vt:lpstr>
      <vt:lpstr>final</vt:lpstr>
      <vt:lpstr>Demo oop.etc.Example3</vt:lpstr>
      <vt:lpstr>package</vt:lpstr>
      <vt:lpstr>감사합니다.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기본</dc:title>
  <dc:creator>최용호</dc:creator>
  <cp:lastModifiedBy>HOME</cp:lastModifiedBy>
  <cp:revision>106</cp:revision>
  <dcterms:created xsi:type="dcterms:W3CDTF">2017-03-27T01:34:40Z</dcterms:created>
  <dcterms:modified xsi:type="dcterms:W3CDTF">2017-04-15T10:43:32Z</dcterms:modified>
</cp:coreProperties>
</file>