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7266"/>
    <p:restoredTop sz="96681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2878"/>
        <p:guide pos="24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722426"/>
            <a:ext cx="9144000" cy="363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722426"/>
            <a:ext cx="857224" cy="3635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857224" cy="1714488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143380"/>
            <a:ext cx="857224" cy="2714621"/>
          </a:xfrm>
          <a:prstGeom prst="rect">
            <a:avLst/>
          </a:prstGeom>
          <a:solidFill>
            <a:schemeClr val="tx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88546" y="2857496"/>
            <a:ext cx="7772400" cy="1100144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74346" y="4000504"/>
            <a:ext cx="6400800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42918"/>
            <a:ext cx="9144000" cy="371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0" y="-2"/>
            <a:ext cx="9144006" cy="642919"/>
            <a:chOff x="0" y="4156762"/>
            <a:chExt cx="9144006" cy="357159"/>
          </a:xfrm>
        </p:grpSpPr>
        <p:sp>
          <p:nvSpPr>
            <p:cNvPr id="8" name="직사각형 7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57200" y="2643182"/>
            <a:ext cx="8229600" cy="144465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143116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" name="그룹 7"/>
          <p:cNvGrpSpPr/>
          <p:nvPr/>
        </p:nvGrpSpPr>
        <p:grpSpPr>
          <a:xfrm rot="0">
            <a:off x="0" y="0"/>
            <a:ext cx="9144006" cy="176347"/>
            <a:chOff x="0" y="4156762"/>
            <a:chExt cx="9144006" cy="357159"/>
          </a:xfrm>
        </p:grpSpPr>
        <p:sp>
          <p:nvSpPr>
            <p:cNvPr id="9" name="직사각형 8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71538" y="928670"/>
            <a:ext cx="6429420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2286000"/>
            <a:ext cx="6429375" cy="35718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15206" y="0"/>
            <a:ext cx="1928794" cy="685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그룹 7"/>
          <p:cNvGrpSpPr/>
          <p:nvPr/>
        </p:nvGrpSpPr>
        <p:grpSpPr>
          <a:xfrm rot="0">
            <a:off x="0" y="-1"/>
            <a:ext cx="214282" cy="6858001"/>
            <a:chOff x="0" y="-1"/>
            <a:chExt cx="214282" cy="6858001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5" name="그룹 34"/>
            <p:cNvGrpSpPr/>
            <p:nvPr/>
          </p:nvGrpSpPr>
          <p:grpSpPr>
            <a:xfrm rot="0">
              <a:off x="0" y="-1"/>
              <a:ext cx="214282" cy="6858001"/>
              <a:chOff x="-714412" y="-1"/>
              <a:chExt cx="214282" cy="685800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-714412" y="1722425"/>
                <a:ext cx="214282" cy="36354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-714412" y="-1"/>
                <a:ext cx="214282" cy="17144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-714412" y="4143379"/>
                <a:ext cx="214282" cy="2714621"/>
              </a:xfrm>
              <a:prstGeom prst="rect">
                <a:avLst/>
              </a:prstGeom>
              <a:solidFill>
                <a:schemeClr val="tx2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 및 그리기마당" type="txAndClipArt" preserve="1" userDrawn="1">
  <p:cSld name="본문 및 그리기마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그리기마당 개체 틀 3"/>
          <p:cNvSpPr>
            <a:spLocks noGrp="1"/>
          </p:cNvSpPr>
          <p:nvPr>
            <p:ph type="clipArt" sz="half" idx="2"/>
          </p:nvPr>
        </p:nvSpPr>
        <p:spPr>
          <a:xfrm>
            <a:off x="4643438" y="1600156"/>
            <a:ext cx="4039200" cy="45252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그리기마당을 추가하려면 아이콘을 클릭하십시오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본문" type="mediaAndTx" preserve="1" userDrawn="1">
  <p:cSld name="그림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pic" sz="half" idx="1"/>
          </p:nvPr>
        </p:nvSpPr>
        <p:spPr>
          <a:xfrm>
            <a:off x="461362" y="1600156"/>
            <a:ext cx="4039200" cy="45252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 userDrawn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/본문" type="twoObjOverTx" preserve="1" userDrawn="1">
  <p:cSld name="내용 2개/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본문 개체 틀 4"/>
          <p:cNvSpPr>
            <a:spLocks noGrp="1"/>
          </p:cNvSpPr>
          <p:nvPr>
            <p:ph type="body" sz="half" idx="3"/>
          </p:nvPr>
        </p:nvSpPr>
        <p:spPr>
          <a:xfrm>
            <a:off x="456028" y="3984220"/>
            <a:ext cx="8229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/본문" type="objOverTx" preserve="1" userDrawn="1">
  <p:cSld name="내용/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456028" y="3984220"/>
            <a:ext cx="8229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/내용" type="txOverObj" preserve="1" userDrawn="1">
  <p:cSld name="본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6028" y="3984220"/>
            <a:ext cx="8229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11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4143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0" y="4156762"/>
            <a:ext cx="9144006" cy="700998"/>
            <a:chOff x="0" y="4156762"/>
            <a:chExt cx="9144006" cy="357159"/>
          </a:xfrm>
        </p:grpSpPr>
        <p:sp>
          <p:nvSpPr>
            <p:cNvPr id="9" name="직사각형 8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2158766"/>
            <a:ext cx="7772400" cy="1076323"/>
          </a:xfrm>
        </p:spPr>
        <p:txBody>
          <a:bodyPr anchor="ctr"/>
          <a:lstStyle>
            <a:lvl1pPr algn="ctr">
              <a:defRPr sz="4800" b="0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63903"/>
            <a:ext cx="7772400" cy="66516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94723"/>
            <a:ext cx="4038600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4723"/>
            <a:ext cx="4038600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457200" y="198438"/>
            <a:ext cx="8229600" cy="7794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300163"/>
            <a:ext cx="8229600" cy="4889622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86190"/>
            <a:ext cx="4038600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86190"/>
            <a:ext cx="4038600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90019"/>
            <a:ext cx="4038600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90019"/>
            <a:ext cx="4038600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185737"/>
            <a:ext cx="8243888" cy="804863"/>
          </a:xfrm>
        </p:spPr>
        <p:txBody>
          <a:bodyPr anchor="ctr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273176" y="1300163"/>
            <a:ext cx="6524624" cy="39100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73176" y="5367338"/>
            <a:ext cx="6524624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21" Type="http://schemas.openxmlformats.org/officeDocument/2006/relationships/image" Target="../media/image1.png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조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000108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Picture 2" descr="132"/>
          <p:cNvPicPr>
            <a:picLocks noChangeAspect="1" noChangeArrowheads="1"/>
          </p:cNvPicPr>
          <p:nvPr/>
        </p:nvPicPr>
        <p:blipFill rotWithShape="1">
          <a:blip r:embed="rId21">
            <a:alphaModFix/>
            <a:grayscl/>
            <a:lum/>
          </a:blip>
          <a:srcRect/>
          <a:stretch>
            <a:fillRect/>
          </a:stretch>
        </p:blipFill>
        <p:spPr>
          <a:xfrm>
            <a:off x="0" y="4214818"/>
            <a:ext cx="9144000" cy="2643182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그룹 26"/>
          <p:cNvGrpSpPr/>
          <p:nvPr/>
        </p:nvGrpSpPr>
        <p:grpSpPr>
          <a:xfrm rot="0">
            <a:off x="0" y="0"/>
            <a:ext cx="214282" cy="1000108"/>
            <a:chOff x="0" y="0"/>
            <a:chExt cx="357158" cy="1000108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357158" cy="78579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0" y="631373"/>
              <a:ext cx="357158" cy="368735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8800" indent="-1778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74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3300" indent="-2032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6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1651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1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73275" indent="-17462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게임 소개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게임 이름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2200">
                <a:latin typeface="맑은 고딕"/>
                <a:ea typeface="맑은 고딕"/>
                <a:cs typeface="맑은 고딕"/>
              </a:rPr>
              <a:t>	 Tower Defence</a:t>
            </a:r>
            <a:endParaRPr lang="en-US" altLang="ko-KR" sz="2200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endParaRPr lang="ko-KR" altLang="en-US" sz="22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b="1">
                <a:latin typeface="맑은 고딕"/>
                <a:ea typeface="맑은 고딕"/>
                <a:cs typeface="맑은 고딕"/>
              </a:rPr>
              <a:t>High Concept</a:t>
            </a:r>
            <a:endParaRPr lang="en-US" altLang="ko-KR" b="1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	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방어하지 못하면 끝이다.</a:t>
            </a: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핵심 메카닉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- 다양한 터렛을 맵(경로)에 전략적으로 배치</a:t>
            </a:r>
            <a:endParaRPr lang="ko-KR" altLang="en-US" sz="2200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200">
                <a:latin typeface="맑은 고딕"/>
                <a:ea typeface="맑은 고딕"/>
                <a:cs typeface="맑은 고딕"/>
              </a:rPr>
              <a:t>     - 난이도에 맞는 터렛으로 적 유닛 격파</a:t>
            </a:r>
            <a:endParaRPr lang="ko-KR" altLang="en-US" sz="2200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개발 진척도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57200" y="1285860"/>
          <a:ext cx="8233219" cy="48467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4440"/>
                <a:gridCol w="3384423"/>
                <a:gridCol w="2564130"/>
                <a:gridCol w="1050226"/>
              </a:tblGrid>
              <a:tr h="3582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latin typeface="맑은 고딕"/>
                          <a:ea typeface="맑은 고딕"/>
                          <a:cs typeface="맑은 고딕"/>
                        </a:rPr>
                        <a:t>개발 항목</a:t>
                      </a:r>
                      <a:endParaRPr lang="ko-KR" altLang="en-US" sz="16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latin typeface="맑은 고딕"/>
                          <a:ea typeface="맑은 고딕"/>
                          <a:cs typeface="맑은 고딕"/>
                        </a:rPr>
                        <a:t>목표 범위</a:t>
                      </a:r>
                      <a:endParaRPr lang="ko-KR" altLang="en-US" sz="16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latin typeface="맑은 고딕"/>
                          <a:ea typeface="맑은 고딕"/>
                          <a:cs typeface="맑은 고딕"/>
                        </a:rPr>
                        <a:t>실제 개발 완료 범위</a:t>
                      </a:r>
                      <a:endParaRPr lang="ko-KR" altLang="en-US" sz="16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latin typeface="맑은 고딕"/>
                          <a:ea typeface="맑은 고딕"/>
                          <a:cs typeface="맑은 고딕"/>
                        </a:rPr>
                        <a:t>진척도</a:t>
                      </a:r>
                      <a:endParaRPr lang="ko-KR" altLang="en-US" sz="16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3582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latin typeface="맑은 고딕"/>
                          <a:ea typeface="맑은 고딕"/>
                          <a:cs typeface="맑은 고딕"/>
                        </a:rPr>
                        <a:t>맵</a:t>
                      </a:r>
                      <a:endParaRPr lang="ko-KR" altLang="en-US" sz="1500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난이도에 따른 스테이지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스테이지 6개 각각 난이도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80%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3582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latin typeface="맑은 고딕"/>
                          <a:ea typeface="맑은 고딕"/>
                          <a:cs typeface="맑은 고딕"/>
                        </a:rPr>
                        <a:t>아군 유닛 </a:t>
                      </a:r>
                      <a:endParaRPr lang="ko-KR" altLang="en-US" sz="1500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3종류의 타워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3종류의 타워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100%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3582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latin typeface="맑은 고딕"/>
                          <a:ea typeface="맑은 고딕"/>
                          <a:cs typeface="맑은 고딕"/>
                        </a:rPr>
                        <a:t>적 유닛</a:t>
                      </a:r>
                      <a:endParaRPr lang="ko-KR" altLang="en-US" sz="1500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3종류의 적 유닛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3종류의 적 유닛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100%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4747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latin typeface="맑은 고딕"/>
                          <a:ea typeface="맑은 고딕"/>
                          <a:cs typeface="맑은 고딕"/>
                        </a:rPr>
                        <a:t>사운드</a:t>
                      </a:r>
                      <a:endParaRPr lang="ko-KR" altLang="en-US" sz="1500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>
                          <a:latin typeface="맑은 고딕"/>
                          <a:ea typeface="맑은 고딕"/>
                          <a:cs typeface="맑은 고딕"/>
                        </a:rPr>
                        <a:t>BGM, </a:t>
                      </a: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타워에서 발포 시</a:t>
                      </a:r>
                      <a:r>
                        <a:rPr lang="en-US" altLang="ko-KR" sz="1300">
                          <a:latin typeface="맑은 고딕"/>
                          <a:ea typeface="맑은 고딕"/>
                          <a:cs typeface="맑은 고딕"/>
                        </a:rPr>
                        <a:t>,</a:t>
                      </a:r>
                      <a:endParaRPr lang="en-US" altLang="ko-KR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유닛이 죽었을 시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>
                          <a:latin typeface="맑은 고딕"/>
                          <a:ea typeface="맑은 고딕"/>
                          <a:cs typeface="맑은 고딕"/>
                        </a:rPr>
                        <a:t>BGM</a:t>
                      </a: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발포/유닛 사망 사운드 미구현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40%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104520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latin typeface="맑은 고딕"/>
                          <a:ea typeface="맑은 고딕"/>
                          <a:cs typeface="맑은 고딕"/>
                        </a:rPr>
                        <a:t>애니메이션</a:t>
                      </a:r>
                      <a:endParaRPr lang="ko-KR" altLang="en-US" sz="1500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유닛 생성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유닛 이동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유닛 사망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아군 타워 마우스 드래그 이동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아군 타워 총알 이동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유닛 생성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유닛 이동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유닛 사망 미구현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아군 타워 마우스 드래그 이동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아군 타워 총알 이동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80%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85199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latin typeface="맑은 고딕"/>
                          <a:ea typeface="맑은 고딕"/>
                          <a:cs typeface="맑은 고딕"/>
                        </a:rPr>
                        <a:t>게임 기능</a:t>
                      </a:r>
                      <a:endParaRPr lang="ko-KR" altLang="en-US" sz="1500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유닛이 끝 지점 도달 시 라이프 감소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제거마다 일정량 골드 획득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스테이지 클리어 시 상점 이용해 타워 건설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단계가 올라갈수록 적 유닛 수 증가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라이프 감소 미구현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적 제거마다 골드 획득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스테이지 클리어 시 상점에서 타워 구매/건설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단계가 올라갈수록 적 유닛이 다양해지거나 많아지게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70%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3582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latin typeface="맑은 고딕"/>
                          <a:ea typeface="맑은 고딕"/>
                          <a:cs typeface="맑은 고딕"/>
                        </a:rPr>
                        <a:t>난이도</a:t>
                      </a:r>
                      <a:endParaRPr lang="ko-KR" altLang="en-US" sz="1500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>
                          <a:latin typeface="맑은 고딕"/>
                          <a:ea typeface="맑은 고딕"/>
                          <a:cs typeface="맑은 고딕"/>
                        </a:rPr>
                        <a:t>normal </a:t>
                      </a: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난이도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>
                          <a:latin typeface="맑은 고딕"/>
                          <a:ea typeface="맑은 고딕"/>
                          <a:cs typeface="맑은 고딕"/>
                        </a:rPr>
                        <a:t>normal </a:t>
                      </a: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난이도 구현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맑은 고딕"/>
                          <a:ea typeface="맑은 고딕"/>
                          <a:cs typeface="맑은 고딕"/>
                        </a:rPr>
                        <a:t>80%</a:t>
                      </a:r>
                      <a:endParaRPr lang="ko-KR" altLang="en-US" sz="13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b="1">
                <a:latin typeface="맑은 고딕"/>
                <a:ea typeface="맑은 고딕"/>
                <a:cs typeface="맑은 고딕"/>
              </a:rPr>
              <a:t>Github Commit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 통계 - 주별 커밋 횟수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>
            <p:ph idx="1"/>
          </p:nvPr>
        </p:nvGraphicFramePr>
        <p:xfrm>
          <a:off x="457200" y="1285860"/>
          <a:ext cx="8229600" cy="52214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0"/>
                <a:gridCol w="4114800"/>
              </a:tblGrid>
              <a:tr h="520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커밋 횟수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20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Week of Oct 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3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20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Week of Oct 14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5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20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Week of Oct 21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0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Week of Oct 28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0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Week of Nov 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2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20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Week of Nov 11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1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20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Week of Nov 18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3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20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Week of Nov 2</a:t>
                      </a:r>
                      <a:r>
                        <a:rPr lang="ko-KR" altLang="en-US"/>
                        <a:t>5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5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391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Week of Dec 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10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소감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 b="1"/>
              <a:t>- 잘 된 점 </a:t>
            </a:r>
            <a:endParaRPr lang="ko-KR" altLang="en-US" b="1"/>
          </a:p>
          <a:p>
            <a:pPr>
              <a:buNone/>
              <a:defRPr lang="ko-KR" altLang="en-US"/>
            </a:pPr>
            <a:r>
              <a:rPr lang="ko-KR" altLang="en-US" b="1"/>
              <a:t>    - 타워와 유닛, 총알의 충돌 체크</a:t>
            </a:r>
            <a:endParaRPr lang="ko-KR" altLang="en-US" b="1"/>
          </a:p>
          <a:p>
            <a:pPr>
              <a:buNone/>
              <a:defRPr lang="ko-KR" altLang="en-US"/>
            </a:pPr>
            <a:r>
              <a:rPr lang="ko-KR" altLang="en-US" b="1"/>
              <a:t>    - 시간에 따라 움직이는 유닛</a:t>
            </a:r>
            <a:endParaRPr lang="ko-KR" altLang="en-US" b="1"/>
          </a:p>
          <a:p>
            <a:pPr>
              <a:buNone/>
              <a:defRPr lang="ko-KR" altLang="en-US"/>
            </a:pPr>
            <a:r>
              <a:rPr lang="ko-KR" altLang="en-US" b="1"/>
              <a:t>    - 타워 드래그/드롭</a:t>
            </a:r>
            <a:endParaRPr lang="ko-KR" altLang="en-US" b="1"/>
          </a:p>
          <a:p>
            <a:pPr>
              <a:buNone/>
              <a:defRPr lang="ko-KR" altLang="en-US"/>
            </a:pPr>
            <a:endParaRPr lang="ko-KR" altLang="en-US" b="1"/>
          </a:p>
          <a:p>
            <a:pPr>
              <a:buNone/>
              <a:defRPr lang="ko-KR" altLang="en-US"/>
            </a:pPr>
            <a:endParaRPr lang="ko-KR" altLang="en-US" b="1"/>
          </a:p>
          <a:p>
            <a:pPr>
              <a:buNone/>
              <a:defRPr lang="ko-KR" altLang="en-US"/>
            </a:pPr>
            <a:r>
              <a:rPr lang="ko-KR" altLang="en-US" b="1"/>
              <a:t>- 아쉬운 점</a:t>
            </a:r>
            <a:endParaRPr lang="ko-KR" altLang="en-US" b="1"/>
          </a:p>
          <a:p>
            <a:pPr>
              <a:buNone/>
              <a:defRPr lang="ko-KR" altLang="en-US"/>
            </a:pPr>
            <a:r>
              <a:rPr lang="ko-KR" altLang="en-US" b="1"/>
              <a:t>    - 밸런스 조절 실패</a:t>
            </a:r>
            <a:endParaRPr lang="ko-KR" altLang="en-US" b="1"/>
          </a:p>
          <a:p>
            <a:pPr>
              <a:buNone/>
              <a:defRPr lang="ko-KR" altLang="en-US"/>
            </a:pPr>
            <a:r>
              <a:rPr lang="ko-KR" altLang="en-US" b="1"/>
              <a:t>    - 추가 범위 대체로 구현 못 함</a:t>
            </a:r>
            <a:endParaRPr lang="ko-KR" altLang="en-US" b="1"/>
          </a:p>
          <a:p>
            <a:pPr>
              <a:buNone/>
              <a:defRPr lang="ko-KR" altLang="en-US"/>
            </a:pPr>
            <a:r>
              <a:rPr lang="ko-KR" altLang="en-US" b="1"/>
              <a:t>    - 디테일한 부분 대체로 구현 못 함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조각">
  <a:themeElements>
    <a:clrScheme name="조각">
      <a:dk1>
        <a:srgbClr val="101f24"/>
      </a:dk1>
      <a:lt1>
        <a:srgbClr val="ffffff"/>
      </a:lt1>
      <a:dk2>
        <a:srgbClr val="3366cc"/>
      </a:dk2>
      <a:lt2>
        <a:srgbClr val="0099cc"/>
      </a:lt2>
      <a:accent1>
        <a:srgbClr val="399aad"/>
      </a:accent1>
      <a:accent2>
        <a:srgbClr val="2b7381"/>
      </a:accent2>
      <a:accent3>
        <a:srgbClr val="003366"/>
      </a:accent3>
      <a:accent4>
        <a:srgbClr val="003399"/>
      </a:accent4>
      <a:accent5>
        <a:srgbClr val="009999"/>
      </a:accent5>
      <a:accent6>
        <a:srgbClr val="83bb71"/>
      </a:accent6>
      <a:hlink>
        <a:srgbClr val="00ffff"/>
      </a:hlink>
      <a:folHlink>
        <a:srgbClr val="333333"/>
      </a:folHlink>
    </a:clrScheme>
    <a:fontScheme name="조각">
      <a:majorFont>
        <a:latin typeface="Verdana"/>
        <a:ea typeface="문체부 제목 돋음체"/>
        <a:cs typeface=""/>
      </a:majorFont>
      <a:minorFont>
        <a:latin typeface="Arial"/>
        <a:ea typeface="함초롬돋움"/>
        <a:cs typeface=""/>
      </a:minorFont>
    </a:fontScheme>
    <a:fmtScheme name="조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79</ep:Words>
  <ep:PresentationFormat>화면 슬라이드 쇼(4:3)</ep:PresentationFormat>
  <ep:Paragraphs>20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조각</vt:lpstr>
      <vt:lpstr>게임 소개</vt:lpstr>
      <vt:lpstr>개발 진척도</vt:lpstr>
      <vt:lpstr>Github Commit 통계 - 주별 커밋 횟수</vt:lpstr>
      <vt:lpstr>소감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2018-09-25T19:01:00.004</dcterms:created>
  <dc:creator>JangHo</dc:creator>
  <cp:lastModifiedBy>JangHo</cp:lastModifiedBy>
  <dcterms:modified xsi:type="dcterms:W3CDTF">2018-12-03T14:19:06.857</dcterms:modified>
  <cp:revision>54</cp:revision>
  <dc:title>Tower Defence</dc:title>
</cp:coreProperties>
</file>