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72" r:id="rId3"/>
    <p:sldId id="259" r:id="rId4"/>
    <p:sldId id="260" r:id="rId5"/>
    <p:sldId id="269" r:id="rId6"/>
    <p:sldId id="268" r:id="rId7"/>
    <p:sldId id="265" r:id="rId8"/>
    <p:sldId id="267" r:id="rId9"/>
    <p:sldId id="270"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4660"/>
  </p:normalViewPr>
  <p:slideViewPr>
    <p:cSldViewPr snapToGrid="0">
      <p:cViewPr varScale="1">
        <p:scale>
          <a:sx n="109" d="100"/>
          <a:sy n="109" d="100"/>
        </p:scale>
        <p:origin x="7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816E1-BE6D-4AC3-AF45-F9B6AE048DD9}" type="datetimeFigureOut">
              <a:rPr lang="ko-KR" altLang="en-US" smtClean="0"/>
              <a:t>2022-05-20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CC820-B2F3-4993-89C3-CC10E4EDE91B}" type="slidenum">
              <a:rPr lang="ko-KR" altLang="en-US" smtClean="0"/>
              <a:t>‹#›</a:t>
            </a:fld>
            <a:endParaRPr lang="ko-KR" altLang="en-US"/>
          </a:p>
        </p:txBody>
      </p:sp>
    </p:spTree>
    <p:extLst>
      <p:ext uri="{BB962C8B-B14F-4D97-AF65-F5344CB8AC3E}">
        <p14:creationId xmlns:p14="http://schemas.microsoft.com/office/powerpoint/2010/main" val="275453872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7</a:t>
            </a:fld>
            <a:endParaRPr lang="ko-KR" altLang="en-US"/>
          </a:p>
        </p:txBody>
      </p:sp>
    </p:spTree>
    <p:extLst>
      <p:ext uri="{BB962C8B-B14F-4D97-AF65-F5344CB8AC3E}">
        <p14:creationId xmlns:p14="http://schemas.microsoft.com/office/powerpoint/2010/main" val="362270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2062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7758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387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070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986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367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338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681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2319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623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4559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52513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hinailbo.co.kr/news/articleView.html?idxno=1395933"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9.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145323" y="2329963"/>
            <a:ext cx="7376745" cy="4528038"/>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2206869" y="2400300"/>
            <a:ext cx="7236070" cy="44577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dirty="0" err="1">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2206869" y="3094892"/>
            <a:ext cx="7236070" cy="3763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3200" b="1" i="1" kern="0" dirty="0">
                <a:solidFill>
                  <a:prstClr val="black">
                    <a:lumMod val="75000"/>
                    <a:lumOff val="25000"/>
                  </a:prstClr>
                </a:solidFill>
              </a:rPr>
              <a:t>올바른 자취방 구하기 </a:t>
            </a:r>
            <a:r>
              <a:rPr lang="en-US" altLang="ko-KR" sz="3200" b="1" i="1" kern="0" dirty="0">
                <a:solidFill>
                  <a:prstClr val="black">
                    <a:lumMod val="75000"/>
                    <a:lumOff val="25000"/>
                  </a:prstClr>
                </a:solidFill>
              </a:rPr>
              <a:t>VR </a:t>
            </a:r>
            <a:r>
              <a:rPr lang="ko-KR" altLang="en-US" sz="3200" b="1" i="1" kern="0" dirty="0">
                <a:solidFill>
                  <a:prstClr val="black">
                    <a:lumMod val="75000"/>
                    <a:lumOff val="25000"/>
                  </a:prstClr>
                </a:solidFill>
              </a:rPr>
              <a:t>시뮬레이터</a:t>
            </a:r>
            <a:endParaRPr lang="en-US" altLang="ko-KR" b="1" i="1" kern="0" dirty="0">
              <a:solidFill>
                <a:prstClr val="black">
                  <a:lumMod val="75000"/>
                  <a:lumOff val="25000"/>
                </a:prstClr>
              </a:solidFill>
            </a:endParaRPr>
          </a:p>
          <a:p>
            <a:pPr algn="ctr" latinLnBrk="0">
              <a:lnSpc>
                <a:spcPct val="150000"/>
              </a:lnSpc>
              <a:defRPr/>
            </a:pPr>
            <a:endParaRPr lang="en-US" altLang="ko-KR" b="1" i="1" kern="0" dirty="0">
              <a:solidFill>
                <a:prstClr val="black">
                  <a:lumMod val="75000"/>
                  <a:lumOff val="25000"/>
                </a:prstClr>
              </a:solidFill>
            </a:endParaRPr>
          </a:p>
          <a:p>
            <a:pPr algn="ctr" latinLnBrk="0">
              <a:lnSpc>
                <a:spcPct val="150000"/>
              </a:lnSpc>
              <a:defRPr/>
            </a:pPr>
            <a:r>
              <a:rPr lang="ko-KR" altLang="en-US" b="1" i="1" kern="0" dirty="0" err="1">
                <a:solidFill>
                  <a:prstClr val="black">
                    <a:lumMod val="75000"/>
                    <a:lumOff val="25000"/>
                  </a:prstClr>
                </a:solidFill>
              </a:rPr>
              <a:t>파라노이드</a:t>
            </a:r>
            <a:endParaRPr lang="en-US" altLang="ko-KR" b="1" i="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20145329 </a:t>
            </a:r>
            <a:r>
              <a:rPr lang="ko-KR" altLang="en-US" sz="1500" b="1" kern="0" dirty="0" err="1">
                <a:solidFill>
                  <a:prstClr val="black">
                    <a:lumMod val="75000"/>
                    <a:lumOff val="25000"/>
                  </a:prstClr>
                </a:solidFill>
              </a:rPr>
              <a:t>오장호</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20145350 </a:t>
            </a:r>
            <a:r>
              <a:rPr lang="ko-KR" altLang="en-US" sz="1500" b="1" kern="0" dirty="0" err="1">
                <a:solidFill>
                  <a:prstClr val="black">
                    <a:lumMod val="75000"/>
                    <a:lumOff val="25000"/>
                  </a:prstClr>
                </a:solidFill>
              </a:rPr>
              <a:t>한규성</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20175332 </a:t>
            </a:r>
            <a:r>
              <a:rPr lang="ko-KR" altLang="en-US" sz="1500" b="1" kern="0" dirty="0">
                <a:solidFill>
                  <a:prstClr val="black">
                    <a:lumMod val="75000"/>
                    <a:lumOff val="25000"/>
                  </a:prstClr>
                </a:solidFill>
              </a:rPr>
              <a:t>이충희</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20195124 </a:t>
            </a:r>
            <a:r>
              <a:rPr lang="ko-KR" altLang="en-US" sz="1500" b="1" kern="0" dirty="0">
                <a:solidFill>
                  <a:prstClr val="black">
                    <a:lumMod val="75000"/>
                    <a:lumOff val="25000"/>
                  </a:prstClr>
                </a:solidFill>
              </a:rPr>
              <a:t>김민석</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경영 </a:t>
            </a:r>
            <a:r>
              <a:rPr lang="en-US" altLang="ko-KR" sz="1500" b="1" kern="0" dirty="0">
                <a:solidFill>
                  <a:prstClr val="black">
                    <a:lumMod val="75000"/>
                    <a:lumOff val="25000"/>
                  </a:prstClr>
                </a:solidFill>
              </a:rPr>
              <a:t>20193008 </a:t>
            </a:r>
            <a:r>
              <a:rPr lang="ko-KR" altLang="en-US" sz="1500" b="1" kern="0" dirty="0">
                <a:solidFill>
                  <a:prstClr val="black">
                    <a:lumMod val="75000"/>
                    <a:lumOff val="25000"/>
                  </a:prstClr>
                </a:solidFill>
              </a:rPr>
              <a:t>최 혁 </a:t>
            </a:r>
            <a:endParaRPr lang="en-US" altLang="ko-KR" sz="1500" dirty="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9010230" y="217421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0230" y="2228954"/>
            <a:ext cx="573384" cy="463899"/>
          </a:xfrm>
          <a:prstGeom prst="rect">
            <a:avLst/>
          </a:prstGeom>
        </p:spPr>
      </p:pic>
    </p:spTree>
    <p:extLst>
      <p:ext uri="{BB962C8B-B14F-4D97-AF65-F5344CB8AC3E}">
        <p14:creationId xmlns:p14="http://schemas.microsoft.com/office/powerpoint/2010/main" val="190600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ko-KR" altLang="en-US" sz="2800" b="1" i="1" kern="0">
                <a:solidFill>
                  <a:prstClr val="white"/>
                </a:solidFill>
              </a:rPr>
              <a:t>목차</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타원 27"/>
          <p:cNvSpPr/>
          <p:nvPr/>
        </p:nvSpPr>
        <p:spPr>
          <a:xfrm>
            <a:off x="1262270" y="2017645"/>
            <a:ext cx="2924782" cy="2872408"/>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9" name="직선 연결선 28"/>
          <p:cNvCxnSpPr/>
          <p:nvPr/>
        </p:nvCxnSpPr>
        <p:spPr>
          <a:xfrm>
            <a:off x="181143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55868" y="2919652"/>
            <a:ext cx="1467616" cy="523220"/>
          </a:xfrm>
          <a:prstGeom prst="rect">
            <a:avLst/>
          </a:prstGeom>
          <a:noFill/>
        </p:spPr>
        <p:txBody>
          <a:bodyPr wrap="square" rtlCol="0">
            <a:spAutoFit/>
          </a:bodyPr>
          <a:lstStyle/>
          <a:p>
            <a:pPr algn="ctr"/>
            <a:r>
              <a:rPr lang="en-US" altLang="ko-KR" sz="2800" b="1">
                <a:solidFill>
                  <a:prstClr val="black">
                    <a:lumMod val="75000"/>
                    <a:lumOff val="25000"/>
                  </a:prstClr>
                </a:solidFill>
              </a:rPr>
              <a:t>1. </a:t>
            </a:r>
            <a:r>
              <a:rPr lang="ko-KR" altLang="en-US" sz="2800" b="1">
                <a:solidFill>
                  <a:prstClr val="black">
                    <a:lumMod val="75000"/>
                    <a:lumOff val="25000"/>
                  </a:prstClr>
                </a:solidFill>
              </a:rPr>
              <a:t>개요</a:t>
            </a:r>
            <a:endParaRPr lang="en-US" altLang="ko-KR" sz="700" dirty="0">
              <a:solidFill>
                <a:prstClr val="black">
                  <a:lumMod val="75000"/>
                  <a:lumOff val="25000"/>
                </a:prstClr>
              </a:solidFill>
            </a:endParaRPr>
          </a:p>
        </p:txBody>
      </p:sp>
      <p:sp>
        <p:nvSpPr>
          <p:cNvPr id="34" name="직사각형 33">
            <a:extLst>
              <a:ext uri="{FF2B5EF4-FFF2-40B4-BE49-F238E27FC236}">
                <a16:creationId xmlns:a16="http://schemas.microsoft.com/office/drawing/2014/main" id="{3FA00699-5178-465A-9F3F-130CF1431F70}"/>
              </a:ext>
            </a:extLst>
          </p:cNvPr>
          <p:cNvSpPr/>
          <p:nvPr/>
        </p:nvSpPr>
        <p:spPr>
          <a:xfrm>
            <a:off x="1022617" y="3715143"/>
            <a:ext cx="3397986" cy="2077492"/>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개발 이유 및 목표</a:t>
            </a:r>
            <a:endParaRPr lang="en-US" altLang="ko-KR" b="1">
              <a:solidFill>
                <a:prstClr val="black">
                  <a:lumMod val="75000"/>
                  <a:lumOff val="25000"/>
                </a:prstClr>
              </a:solidFill>
            </a:endParaRPr>
          </a:p>
          <a:p>
            <a:pPr algn="ctr">
              <a:lnSpc>
                <a:spcPct val="150000"/>
              </a:lnSpc>
            </a:pPr>
            <a:endParaRPr lang="en-US" altLang="ko-KR" b="1">
              <a:solidFill>
                <a:prstClr val="black">
                  <a:lumMod val="75000"/>
                  <a:lumOff val="25000"/>
                </a:prstClr>
              </a:solidFill>
            </a:endParaRPr>
          </a:p>
          <a:p>
            <a:pPr algn="ctr">
              <a:lnSpc>
                <a:spcPct val="150000"/>
              </a:lnSpc>
            </a:pPr>
            <a:endParaRPr lang="ko-KR" altLang="en-US" b="1">
              <a:solidFill>
                <a:prstClr val="black">
                  <a:lumMod val="75000"/>
                  <a:lumOff val="25000"/>
                </a:prstClr>
              </a:solidFill>
            </a:endParaRPr>
          </a:p>
          <a:p>
            <a:pPr algn="ctr">
              <a:lnSpc>
                <a:spcPct val="150000"/>
              </a:lnSpc>
            </a:pPr>
            <a:r>
              <a:rPr lang="ko-KR" altLang="en-US" sz="1600">
                <a:solidFill>
                  <a:prstClr val="black">
                    <a:lumMod val="75000"/>
                    <a:lumOff val="25000"/>
                  </a:prstClr>
                </a:solidFill>
              </a:rPr>
              <a:t>본 프로젝트를 시작하게 된 이유와 목표</a:t>
            </a:r>
            <a:endParaRPr lang="ko-KR" altLang="en-US" sz="1600" dirty="0">
              <a:solidFill>
                <a:prstClr val="black">
                  <a:lumMod val="75000"/>
                  <a:lumOff val="25000"/>
                </a:prstClr>
              </a:solidFill>
            </a:endParaRPr>
          </a:p>
        </p:txBody>
      </p:sp>
      <p:sp>
        <p:nvSpPr>
          <p:cNvPr id="19" name="타원 18"/>
          <p:cNvSpPr/>
          <p:nvPr/>
        </p:nvSpPr>
        <p:spPr>
          <a:xfrm>
            <a:off x="4586540" y="2017644"/>
            <a:ext cx="3003997" cy="2869667"/>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사각형: 둥근 모서리 5">
            <a:extLst>
              <a:ext uri="{FF2B5EF4-FFF2-40B4-BE49-F238E27FC236}">
                <a16:creationId xmlns:a16="http://schemas.microsoft.com/office/drawing/2014/main" id="{7F014AF5-2F0A-6DF9-0A3A-E4B3991CCFE5}"/>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1" name="그림 20">
            <a:extLst>
              <a:ext uri="{FF2B5EF4-FFF2-40B4-BE49-F238E27FC236}">
                <a16:creationId xmlns:a16="http://schemas.microsoft.com/office/drawing/2014/main" id="{673C5931-3145-F19D-1A4F-FC61F0A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
        <p:nvSpPr>
          <p:cNvPr id="54" name="TextBox 53"/>
          <p:cNvSpPr txBox="1"/>
          <p:nvPr/>
        </p:nvSpPr>
        <p:spPr>
          <a:xfrm>
            <a:off x="4431715" y="2971874"/>
            <a:ext cx="3349486" cy="523220"/>
          </a:xfrm>
          <a:prstGeom prst="rect">
            <a:avLst/>
          </a:prstGeom>
          <a:noFill/>
        </p:spPr>
        <p:txBody>
          <a:bodyPr wrap="square" rtlCol="0">
            <a:spAutoFit/>
          </a:bodyPr>
          <a:lstStyle/>
          <a:p>
            <a:pPr algn="ctr"/>
            <a:r>
              <a:rPr lang="en-US" altLang="ko-KR" sz="2800" b="1">
                <a:solidFill>
                  <a:prstClr val="black">
                    <a:lumMod val="75000"/>
                    <a:lumOff val="25000"/>
                  </a:prstClr>
                </a:solidFill>
              </a:rPr>
              <a:t>2. </a:t>
            </a:r>
            <a:r>
              <a:rPr lang="ko-KR" altLang="en-US" sz="2800" b="1">
                <a:solidFill>
                  <a:prstClr val="black">
                    <a:lumMod val="75000"/>
                    <a:lumOff val="25000"/>
                  </a:prstClr>
                </a:solidFill>
              </a:rPr>
              <a:t>프로젝트 내용</a:t>
            </a:r>
            <a:endParaRPr lang="en-US" altLang="ko-KR" sz="700" dirty="0">
              <a:solidFill>
                <a:prstClr val="black">
                  <a:lumMod val="75000"/>
                  <a:lumOff val="25000"/>
                </a:prstClr>
              </a:solidFill>
            </a:endParaRPr>
          </a:p>
        </p:txBody>
      </p:sp>
      <p:sp>
        <p:nvSpPr>
          <p:cNvPr id="55" name="직사각형 54">
            <a:extLst>
              <a:ext uri="{FF2B5EF4-FFF2-40B4-BE49-F238E27FC236}">
                <a16:creationId xmlns:a16="http://schemas.microsoft.com/office/drawing/2014/main" id="{3FA00699-5178-465A-9F3F-130CF1431F70}"/>
              </a:ext>
            </a:extLst>
          </p:cNvPr>
          <p:cNvSpPr/>
          <p:nvPr/>
        </p:nvSpPr>
        <p:spPr>
          <a:xfrm>
            <a:off x="4541786" y="3771705"/>
            <a:ext cx="2994752" cy="1661993"/>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프로젝트 구성 </a:t>
            </a:r>
            <a:endParaRPr lang="en-US" altLang="ko-KR" b="1">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a:solidFill>
                <a:prstClr val="black">
                  <a:lumMod val="75000"/>
                  <a:lumOff val="25000"/>
                </a:prstClr>
              </a:solidFill>
            </a:endParaRPr>
          </a:p>
          <a:p>
            <a:pPr algn="ctr">
              <a:lnSpc>
                <a:spcPct val="150000"/>
              </a:lnSpc>
            </a:pPr>
            <a:r>
              <a:rPr lang="ko-KR" altLang="en-US" sz="1600">
                <a:solidFill>
                  <a:prstClr val="black">
                    <a:lumMod val="75000"/>
                    <a:lumOff val="25000"/>
                  </a:prstClr>
                </a:solidFill>
              </a:rPr>
              <a:t>유니티 및 프로젝트의 구성</a:t>
            </a:r>
            <a:endParaRPr lang="ko-KR" altLang="en-US" sz="1050" dirty="0">
              <a:solidFill>
                <a:prstClr val="black">
                  <a:lumMod val="75000"/>
                  <a:lumOff val="25000"/>
                </a:prstClr>
              </a:solidFill>
            </a:endParaRPr>
          </a:p>
        </p:txBody>
      </p:sp>
      <p:cxnSp>
        <p:nvCxnSpPr>
          <p:cNvPr id="50" name="직선 연결선 49"/>
          <p:cNvCxnSpPr/>
          <p:nvPr/>
        </p:nvCxnSpPr>
        <p:spPr>
          <a:xfrm>
            <a:off x="512116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7961090" y="2017644"/>
            <a:ext cx="2976510" cy="2813300"/>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1" name="TextBox 60"/>
          <p:cNvSpPr txBox="1"/>
          <p:nvPr/>
        </p:nvSpPr>
        <p:spPr>
          <a:xfrm>
            <a:off x="7961090" y="2919652"/>
            <a:ext cx="2976510" cy="523220"/>
          </a:xfrm>
          <a:prstGeom prst="rect">
            <a:avLst/>
          </a:prstGeom>
          <a:noFill/>
        </p:spPr>
        <p:txBody>
          <a:bodyPr wrap="square" rtlCol="0">
            <a:spAutoFit/>
          </a:bodyPr>
          <a:lstStyle/>
          <a:p>
            <a:pPr algn="ctr"/>
            <a:r>
              <a:rPr lang="en-US" altLang="ko-KR" sz="2800" b="1">
                <a:solidFill>
                  <a:prstClr val="black">
                    <a:lumMod val="75000"/>
                    <a:lumOff val="25000"/>
                  </a:prstClr>
                </a:solidFill>
              </a:rPr>
              <a:t>3. </a:t>
            </a:r>
            <a:r>
              <a:rPr lang="ko-KR" altLang="en-US" sz="2800" b="1">
                <a:solidFill>
                  <a:prstClr val="black">
                    <a:lumMod val="75000"/>
                    <a:lumOff val="25000"/>
                  </a:prstClr>
                </a:solidFill>
              </a:rPr>
              <a:t>앞으로의 계획</a:t>
            </a:r>
            <a:endParaRPr lang="en-US" altLang="ko-KR" sz="700" dirty="0">
              <a:solidFill>
                <a:prstClr val="black">
                  <a:lumMod val="75000"/>
                  <a:lumOff val="25000"/>
                </a:prstClr>
              </a:solidFill>
            </a:endParaRPr>
          </a:p>
        </p:txBody>
      </p:sp>
      <p:cxnSp>
        <p:nvCxnSpPr>
          <p:cNvPr id="57" name="직선 연결선 56"/>
          <p:cNvCxnSpPr/>
          <p:nvPr/>
        </p:nvCxnSpPr>
        <p:spPr>
          <a:xfrm>
            <a:off x="8470649"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3FA00699-5178-465A-9F3F-130CF1431F70}"/>
              </a:ext>
            </a:extLst>
          </p:cNvPr>
          <p:cNvSpPr/>
          <p:nvPr/>
        </p:nvSpPr>
        <p:spPr>
          <a:xfrm>
            <a:off x="7891272" y="3781138"/>
            <a:ext cx="2994752" cy="454292"/>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추후 목표 및 계획</a:t>
            </a:r>
            <a:endParaRPr lang="en-US" altLang="ko-KR" b="1" dirty="0">
              <a:solidFill>
                <a:prstClr val="black">
                  <a:lumMod val="75000"/>
                  <a:lumOff val="25000"/>
                </a:prstClr>
              </a:solidFill>
            </a:endParaRPr>
          </a:p>
        </p:txBody>
      </p:sp>
      <p:sp>
        <p:nvSpPr>
          <p:cNvPr id="23" name="직사각형 22">
            <a:extLst>
              <a:ext uri="{FF2B5EF4-FFF2-40B4-BE49-F238E27FC236}">
                <a16:creationId xmlns:a16="http://schemas.microsoft.com/office/drawing/2014/main" id="{3FA00699-5178-465A-9F3F-130CF1431F70}"/>
              </a:ext>
            </a:extLst>
          </p:cNvPr>
          <p:cNvSpPr/>
          <p:nvPr/>
        </p:nvSpPr>
        <p:spPr>
          <a:xfrm>
            <a:off x="7951969" y="4933880"/>
            <a:ext cx="2994752" cy="414024"/>
          </a:xfrm>
          <a:prstGeom prst="rect">
            <a:avLst/>
          </a:prstGeom>
        </p:spPr>
        <p:txBody>
          <a:bodyPr wrap="square">
            <a:spAutoFit/>
          </a:bodyPr>
          <a:lstStyle/>
          <a:p>
            <a:pPr algn="ctr">
              <a:lnSpc>
                <a:spcPct val="150000"/>
              </a:lnSpc>
            </a:pPr>
            <a:r>
              <a:rPr lang="ko-KR" altLang="en-US" sz="1600">
                <a:solidFill>
                  <a:prstClr val="black">
                    <a:lumMod val="75000"/>
                    <a:lumOff val="25000"/>
                  </a:prstClr>
                </a:solidFill>
              </a:rPr>
              <a:t>본 프로젝트 이후의 계획</a:t>
            </a:r>
            <a:endParaRPr lang="ko-KR" altLang="en-US" sz="1600" dirty="0">
              <a:solidFill>
                <a:prstClr val="black">
                  <a:lumMod val="75000"/>
                  <a:lumOff val="25000"/>
                </a:prstClr>
              </a:solidFill>
            </a:endParaRPr>
          </a:p>
        </p:txBody>
      </p:sp>
    </p:spTree>
    <p:extLst>
      <p:ext uri="{BB962C8B-B14F-4D97-AF65-F5344CB8AC3E}">
        <p14:creationId xmlns:p14="http://schemas.microsoft.com/office/powerpoint/2010/main" val="317567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본 프로젝트 선정 이유</a:t>
            </a:r>
            <a:endParaRPr lang="en-US" altLang="ko-KR" sz="1400" i="1" kern="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19030" y="1928861"/>
            <a:ext cx="4432500" cy="3370150"/>
          </a:xfrm>
          <a:prstGeom prst="rect">
            <a:avLst/>
          </a:prstGeom>
        </p:spPr>
        <p:txBody>
          <a:bodyPr wrap="square">
            <a:spAutoFit/>
          </a:bodyPr>
          <a:lstStyle/>
          <a:p>
            <a:pPr>
              <a:lnSpc>
                <a:spcPct val="150000"/>
              </a:lnSpc>
            </a:pPr>
            <a:r>
              <a:rPr lang="en-US" altLang="ko-KR" sz="1600" b="1" dirty="0"/>
              <a:t> 2021</a:t>
            </a:r>
            <a:r>
              <a:rPr lang="ko-KR" altLang="en-US" sz="1600" b="1" dirty="0"/>
              <a:t>년 대한민국의 대표 방 계약 애플리케이션 직방의 설문조사에 따르면 직접 방문 없이 </a:t>
            </a:r>
            <a:r>
              <a:rPr lang="en-US" altLang="ko-KR" sz="1600" b="1" dirty="0"/>
              <a:t>3D·VR </a:t>
            </a:r>
            <a:r>
              <a:rPr lang="ko-KR" altLang="en-US" sz="1600" b="1" dirty="0"/>
              <a:t>부동산정보만 확인하고 계약할 의사가 있다는 응답이 </a:t>
            </a:r>
            <a:r>
              <a:rPr lang="en-US" altLang="ko-KR" sz="1600" b="1" dirty="0"/>
              <a:t>70%</a:t>
            </a:r>
            <a:r>
              <a:rPr lang="ko-KR" altLang="en-US" sz="1600" b="1" dirty="0"/>
              <a:t>를 넘었다</a:t>
            </a:r>
            <a:r>
              <a:rPr lang="en-US" altLang="ko-KR" sz="1600" b="1" dirty="0"/>
              <a:t>.</a:t>
            </a:r>
          </a:p>
          <a:p>
            <a:pPr>
              <a:lnSpc>
                <a:spcPct val="150000"/>
              </a:lnSpc>
            </a:pPr>
            <a:br>
              <a:rPr lang="ko-KR" altLang="en-US" sz="1600" dirty="0"/>
            </a:br>
            <a:r>
              <a:rPr lang="ko-KR" altLang="en-US" sz="1600" dirty="0"/>
              <a:t> </a:t>
            </a:r>
            <a:r>
              <a:rPr lang="ko-KR" altLang="en-US" sz="1600" b="1" dirty="0"/>
              <a:t>또한</a:t>
            </a:r>
            <a:r>
              <a:rPr lang="ko-KR" altLang="en-US" sz="1600" dirty="0"/>
              <a:t> </a:t>
            </a:r>
            <a:r>
              <a:rPr lang="en-US" altLang="ko-KR" sz="1600" b="1" dirty="0"/>
              <a:t>3D·VR </a:t>
            </a:r>
            <a:r>
              <a:rPr lang="ko-KR" altLang="en-US" sz="1600" b="1" dirty="0"/>
              <a:t>부동산 정보 서비스를 이용해 볼 의향을 물어보는 질문에는 </a:t>
            </a:r>
            <a:r>
              <a:rPr lang="en-US" altLang="ko-KR" sz="1600" b="1" dirty="0"/>
              <a:t>90%</a:t>
            </a:r>
            <a:r>
              <a:rPr lang="ko-KR" altLang="en-US" sz="1600" b="1" dirty="0"/>
              <a:t>에 육박하는 비율로 이용해 볼 것이라고 응답했다</a:t>
            </a:r>
            <a:r>
              <a:rPr lang="en-US" altLang="ko-KR" sz="1600" b="1" dirty="0"/>
              <a:t>.</a:t>
            </a:r>
            <a:endParaRPr lang="ko-KR" altLang="en-US" sz="1600" b="1" dirty="0"/>
          </a:p>
          <a:p>
            <a:pPr>
              <a:lnSpc>
                <a:spcPct val="150000"/>
              </a:lnSpc>
            </a:pPr>
            <a:endParaRPr lang="en-US" altLang="ko-KR" sz="1400" b="1" dirty="0">
              <a:solidFill>
                <a:prstClr val="black">
                  <a:lumMod val="75000"/>
                  <a:lumOff val="25000"/>
                </a:prstClr>
              </a:solidFill>
            </a:endParaRPr>
          </a:p>
        </p:txBody>
      </p:sp>
      <p:pic>
        <p:nvPicPr>
          <p:cNvPr id="1026" name="Picture 2" descr="모바일 3D·VR 부동산정보 이용 의향. (자료=직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95" y="1454328"/>
            <a:ext cx="6301783" cy="4363343"/>
          </a:xfrm>
          <a:prstGeom prst="rect">
            <a:avLst/>
          </a:prstGeom>
          <a:noFill/>
          <a:extLst>
            <a:ext uri="{909E8E84-426E-40DD-AFC4-6F175D3DCCD1}">
              <a14:hiddenFill xmlns:a14="http://schemas.microsoft.com/office/drawing/2010/main">
                <a:solidFill>
                  <a:srgbClr val="FFFFFF"/>
                </a:solidFill>
              </a14:hiddenFill>
            </a:ext>
          </a:extLst>
        </p:spPr>
      </p:pic>
      <p:sp>
        <p:nvSpPr>
          <p:cNvPr id="49" name="직사각형 48"/>
          <p:cNvSpPr/>
          <p:nvPr/>
        </p:nvSpPr>
        <p:spPr>
          <a:xfrm>
            <a:off x="438379" y="5817670"/>
            <a:ext cx="5123435" cy="300325"/>
          </a:xfrm>
          <a:prstGeom prst="rect">
            <a:avLst/>
          </a:prstGeom>
        </p:spPr>
        <p:txBody>
          <a:bodyPr wrap="square">
            <a:spAutoFit/>
          </a:bodyPr>
          <a:lstStyle/>
          <a:p>
            <a:pPr>
              <a:lnSpc>
                <a:spcPct val="150000"/>
              </a:lnSpc>
            </a:pPr>
            <a:r>
              <a:rPr lang="en-US" altLang="ko-KR" sz="900"/>
              <a:t>* </a:t>
            </a:r>
            <a:r>
              <a:rPr lang="ko-KR" altLang="en-US" sz="900"/>
              <a:t>모바일 </a:t>
            </a:r>
            <a:r>
              <a:rPr lang="en-US" altLang="ko-KR" sz="900"/>
              <a:t>3D·VR </a:t>
            </a:r>
            <a:r>
              <a:rPr lang="ko-KR" altLang="en-US" sz="900"/>
              <a:t>부동산정보 이용 의향</a:t>
            </a:r>
            <a:r>
              <a:rPr lang="en-US" altLang="ko-KR" sz="900"/>
              <a:t>. (</a:t>
            </a:r>
            <a:r>
              <a:rPr lang="ko-KR" altLang="en-US" sz="900"/>
              <a:t>자료</a:t>
            </a:r>
            <a:r>
              <a:rPr lang="en-US" altLang="ko-KR" sz="900"/>
              <a:t>=</a:t>
            </a:r>
            <a:r>
              <a:rPr lang="ko-KR" altLang="en-US" sz="900"/>
              <a:t>직방</a:t>
            </a:r>
            <a:r>
              <a:rPr lang="en-US" altLang="ko-KR" sz="900"/>
              <a:t>)</a:t>
            </a:r>
            <a:r>
              <a:rPr lang="ko-KR" altLang="en-US" sz="900"/>
              <a:t> 출처 </a:t>
            </a:r>
            <a:r>
              <a:rPr lang="en-US" altLang="ko-KR" sz="900"/>
              <a:t>: </a:t>
            </a:r>
            <a:r>
              <a:rPr lang="ko-KR" altLang="en-US" sz="900">
                <a:hlinkClick r:id="rId3"/>
              </a:rPr>
              <a:t>신아일보</a:t>
            </a:r>
            <a:r>
              <a:rPr lang="en-US" altLang="ko-KR" sz="900">
                <a:hlinkClick r:id="rId3"/>
              </a:rPr>
              <a:t>(http://www.shinailbo.co.kr)</a:t>
            </a:r>
            <a:endParaRPr lang="ko-KR" altLang="en-US" sz="900" dirty="0">
              <a:solidFill>
                <a:prstClr val="black">
                  <a:lumMod val="75000"/>
                  <a:lumOff val="25000"/>
                </a:prstClr>
              </a:solidFill>
            </a:endParaRP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flipH="1">
            <a:off x="7086600" y="1837304"/>
            <a:ext cx="0" cy="360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53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목표</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70" name="직사각형 69"/>
          <p:cNvSpPr/>
          <p:nvPr/>
        </p:nvSpPr>
        <p:spPr>
          <a:xfrm>
            <a:off x="6956123" y="1717403"/>
            <a:ext cx="4523841" cy="3139321"/>
          </a:xfrm>
          <a:prstGeom prst="rect">
            <a:avLst/>
          </a:prstGeom>
        </p:spPr>
        <p:txBody>
          <a:bodyPr wrap="square">
            <a:spAutoFit/>
          </a:bodyPr>
          <a:lstStyle/>
          <a:p>
            <a:pPr fontAlgn="base"/>
            <a:r>
              <a:rPr lang="ko-KR" altLang="en-US" b="1" dirty="0"/>
              <a:t> 온라인 서비스가 늘어나는 추세에서 소비자가 </a:t>
            </a:r>
            <a:r>
              <a:rPr lang="en-US" altLang="ko-KR" b="1" dirty="0"/>
              <a:t>VR</a:t>
            </a:r>
            <a:r>
              <a:rPr lang="ko-KR" altLang="en-US" b="1" dirty="0"/>
              <a:t>로 직접 방을 구경하고 둘러보면서 하자 부분을 찾도록 하고</a:t>
            </a:r>
            <a:r>
              <a:rPr lang="en-US" altLang="ko-KR" b="1" dirty="0"/>
              <a:t>, </a:t>
            </a:r>
            <a:r>
              <a:rPr lang="ko-KR" altLang="en-US" b="1" dirty="0"/>
              <a:t>계약과 관련된 퀴즈를 풀면서 소비자가 방을 구할 때 필요한 지식을 교육한다</a:t>
            </a:r>
            <a:r>
              <a:rPr lang="en-US" altLang="ko-KR" b="1" dirty="0"/>
              <a:t>. </a:t>
            </a:r>
            <a:r>
              <a:rPr lang="ko-KR" altLang="en-US" b="1" dirty="0">
                <a:solidFill>
                  <a:srgbClr val="FF0000"/>
                </a:solidFill>
              </a:rPr>
              <a:t>실제 방 추가</a:t>
            </a:r>
            <a:endParaRPr lang="en-US" altLang="ko-KR" b="1" dirty="0">
              <a:solidFill>
                <a:srgbClr val="FF0000"/>
              </a:solidFill>
            </a:endParaRPr>
          </a:p>
          <a:p>
            <a:pPr fontAlgn="base"/>
            <a:endParaRPr lang="en-US" altLang="ko-KR" b="1" dirty="0"/>
          </a:p>
          <a:p>
            <a:pPr fontAlgn="base"/>
            <a:r>
              <a:rPr lang="ko-KR" altLang="en-US" b="1" dirty="0"/>
              <a:t> 이를 통해 직접 자취방을 구하러 갔을 때 확인해야 하는 방의 핵심 부분과 계약 관련 사항 등을 사전에 교육하여 방을 구할 때 생길 수 있는 피해들을 최소화하고 방지가 목표이다</a:t>
            </a:r>
            <a:r>
              <a:rPr lang="en-US" altLang="ko-KR" b="1" dirty="0"/>
              <a:t>.</a:t>
            </a:r>
          </a:p>
        </p:txBody>
      </p:sp>
      <p:pic>
        <p:nvPicPr>
          <p:cNvPr id="1026" name="Picture 2" descr="자취방 인테리어 가상으로 꾸미기 / 무료 사이트 : 네이버 블로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80" y="1470581"/>
            <a:ext cx="6113249" cy="3525626"/>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a:xfrm>
            <a:off x="438379" y="5817670"/>
            <a:ext cx="5472228" cy="507831"/>
          </a:xfrm>
          <a:prstGeom prst="rect">
            <a:avLst/>
          </a:prstGeom>
        </p:spPr>
        <p:txBody>
          <a:bodyPr wrap="square">
            <a:spAutoFit/>
          </a:bodyPr>
          <a:lstStyle/>
          <a:p>
            <a:pPr>
              <a:lnSpc>
                <a:spcPct val="150000"/>
              </a:lnSpc>
            </a:pPr>
            <a:r>
              <a:rPr lang="en-US" altLang="ko-KR" sz="900"/>
              <a:t>* </a:t>
            </a:r>
            <a:r>
              <a:rPr lang="ko-KR" altLang="en-US" sz="900"/>
              <a:t>자취방 인테리어 가상으로 꾸미기 </a:t>
            </a:r>
            <a:r>
              <a:rPr lang="en-US" altLang="ko-KR" sz="900"/>
              <a:t>/ </a:t>
            </a:r>
            <a:r>
              <a:rPr lang="ko-KR" altLang="en-US" sz="900"/>
              <a:t>무료 사이트 출처 </a:t>
            </a:r>
            <a:r>
              <a:rPr lang="en-US" altLang="ko-KR" sz="900"/>
              <a:t>: </a:t>
            </a:r>
            <a:r>
              <a:rPr lang="ko-KR" altLang="en-US" sz="900"/>
              <a:t>네이버 블로그 이삭디자인 </a:t>
            </a:r>
            <a:r>
              <a:rPr lang="en-US" altLang="ko-KR" sz="900"/>
              <a:t>(https://m.blog.naver.com/ghktghkt1/22185742394)</a:t>
            </a:r>
            <a:endParaRPr lang="ko-KR" altLang="en-US" sz="900" dirty="0">
              <a:solidFill>
                <a:prstClr val="black">
                  <a:lumMod val="75000"/>
                  <a:lumOff val="25000"/>
                </a:prstClr>
              </a:solidFill>
            </a:endParaRPr>
          </a:p>
        </p:txBody>
      </p:sp>
      <p:pic>
        <p:nvPicPr>
          <p:cNvPr id="11" name="그림 10">
            <a:extLst>
              <a:ext uri="{FF2B5EF4-FFF2-40B4-BE49-F238E27FC236}">
                <a16:creationId xmlns:a16="http://schemas.microsoft.com/office/drawing/2014/main" id="{ED3555D5-84C2-4770-D102-49BD7ED421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6781801" y="1715732"/>
            <a:ext cx="0" cy="324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59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설계도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7" name="그림 26">
            <a:extLst>
              <a:ext uri="{FF2B5EF4-FFF2-40B4-BE49-F238E27FC236}">
                <a16:creationId xmlns:a16="http://schemas.microsoft.com/office/drawing/2014/main" id="{95E17E9B-264A-DD69-65D2-E02B82C96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625" y="1068341"/>
            <a:ext cx="4757665" cy="5789659"/>
          </a:xfrm>
          <a:prstGeom prst="rect">
            <a:avLst/>
          </a:prstGeom>
        </p:spPr>
      </p:pic>
      <p:pic>
        <p:nvPicPr>
          <p:cNvPr id="25" name="그림 24">
            <a:extLst>
              <a:ext uri="{FF2B5EF4-FFF2-40B4-BE49-F238E27FC236}">
                <a16:creationId xmlns:a16="http://schemas.microsoft.com/office/drawing/2014/main" id="{1065AA65-8A17-060A-2E58-8746F896D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0" y="1068341"/>
            <a:ext cx="5299714" cy="5793921"/>
          </a:xfrm>
          <a:prstGeom prst="rect">
            <a:avLst/>
          </a:prstGeom>
        </p:spPr>
      </p:pic>
      <p:pic>
        <p:nvPicPr>
          <p:cNvPr id="23" name="그림 22">
            <a:extLst>
              <a:ext uri="{FF2B5EF4-FFF2-40B4-BE49-F238E27FC236}">
                <a16:creationId xmlns:a16="http://schemas.microsoft.com/office/drawing/2014/main" id="{84148092-55A3-6C76-81D4-7F7C9D090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8326" y="1068341"/>
            <a:ext cx="3535347" cy="5798182"/>
          </a:xfrm>
          <a:prstGeom prst="rect">
            <a:avLst/>
          </a:prstGeom>
        </p:spPr>
      </p:pic>
      <p:pic>
        <p:nvPicPr>
          <p:cNvPr id="21" name="그림 20">
            <a:extLst>
              <a:ext uri="{FF2B5EF4-FFF2-40B4-BE49-F238E27FC236}">
                <a16:creationId xmlns:a16="http://schemas.microsoft.com/office/drawing/2014/main" id="{9226DF5F-B1DD-AE06-83AD-D228FB2F5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515" y="1064079"/>
            <a:ext cx="3792968" cy="5789658"/>
          </a:xfrm>
          <a:prstGeom prst="rect">
            <a:avLst/>
          </a:prstGeom>
        </p:spPr>
      </p:pic>
      <p:pic>
        <p:nvPicPr>
          <p:cNvPr id="19" name="그림 18">
            <a:extLst>
              <a:ext uri="{FF2B5EF4-FFF2-40B4-BE49-F238E27FC236}">
                <a16:creationId xmlns:a16="http://schemas.microsoft.com/office/drawing/2014/main" id="{24A76DBE-DE80-2AEE-7DED-3AF9245D48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286" y="1049005"/>
            <a:ext cx="4028342" cy="5813257"/>
          </a:xfrm>
          <a:prstGeom prst="rect">
            <a:avLst/>
          </a:prstGeom>
        </p:spPr>
      </p:pic>
      <p:pic>
        <p:nvPicPr>
          <p:cNvPr id="14" name="그림 13">
            <a:extLst>
              <a:ext uri="{FF2B5EF4-FFF2-40B4-BE49-F238E27FC236}">
                <a16:creationId xmlns:a16="http://schemas.microsoft.com/office/drawing/2014/main" id="{69719016-6210-6195-6B26-6356833FC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63240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9"/>
                  </p:tgtEl>
                </p:cond>
              </p:nextCondLst>
            </p:seq>
            <p:seq concurrent="1" nextAc="seek">
              <p:cTn id="9" restart="whenNotActive" fill="hold" evtFilter="cancelBubble" nodeType="interactiveSeq">
                <p:stCondLst>
                  <p:cond evt="onClick" delay="0">
                    <p:tgtEl>
                      <p:spTgt spid="21"/>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16" restart="whenNotActive" fill="hold" evtFilter="cancelBubble" nodeType="interactiveSeq">
                <p:stCondLst>
                  <p:cond evt="onClick" delay="0">
                    <p:tgtEl>
                      <p:spTgt spid="23"/>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nextCondLst>
                <p:cond evt="onClick" delay="0">
                  <p:tgtEl>
                    <p:spTgt spid="23"/>
                  </p:tgtEl>
                </p:cond>
              </p:nextCondLst>
            </p:seq>
            <p:seq concurrent="1" nextAc="seek">
              <p:cTn id="23" restart="whenNotActive" fill="hold" evtFilter="cancelBubble" nodeType="interactiveSeq">
                <p:stCondLst>
                  <p:cond evt="onClick" delay="0">
                    <p:tgtEl>
                      <p:spTgt spid="25"/>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5"/>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시뮬레이터 특징 </a:t>
            </a:r>
            <a:r>
              <a:rPr lang="en-US" altLang="ko-KR" sz="2800" b="1" i="1" kern="0" dirty="0">
                <a:solidFill>
                  <a:prstClr val="white"/>
                </a:solidFill>
              </a:rPr>
              <a:t>&amp; </a:t>
            </a:r>
            <a:r>
              <a:rPr lang="ko-KR" altLang="en-US" sz="2800" b="1" i="1" kern="0" dirty="0">
                <a:solidFill>
                  <a:prstClr val="white"/>
                </a:solidFill>
              </a:rPr>
              <a:t>장점</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white"/>
                </a:solidFill>
              </a:rPr>
              <a:t> </a:t>
            </a: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4" name="그림 3" descr="광장이(가) 표시된 사진&#10;&#10;자동 생성된 설명">
            <a:extLst>
              <a:ext uri="{FF2B5EF4-FFF2-40B4-BE49-F238E27FC236}">
                <a16:creationId xmlns:a16="http://schemas.microsoft.com/office/drawing/2014/main" id="{17E550E3-CD12-AAC6-8542-633FB2416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80" y="1594248"/>
            <a:ext cx="1443888" cy="1084414"/>
          </a:xfrm>
          <a:prstGeom prst="rect">
            <a:avLst/>
          </a:prstGeom>
        </p:spPr>
      </p:pic>
      <p:pic>
        <p:nvPicPr>
          <p:cNvPr id="9" name="그림 8">
            <a:extLst>
              <a:ext uri="{FF2B5EF4-FFF2-40B4-BE49-F238E27FC236}">
                <a16:creationId xmlns:a16="http://schemas.microsoft.com/office/drawing/2014/main" id="{D1F0472A-B04C-4623-03E4-F8E61EC67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500" y="2969760"/>
            <a:ext cx="1445201" cy="1085400"/>
          </a:xfrm>
          <a:prstGeom prst="rect">
            <a:avLst/>
          </a:prstGeom>
        </p:spPr>
      </p:pic>
      <p:pic>
        <p:nvPicPr>
          <p:cNvPr id="13" name="그림 12">
            <a:extLst>
              <a:ext uri="{FF2B5EF4-FFF2-40B4-BE49-F238E27FC236}">
                <a16:creationId xmlns:a16="http://schemas.microsoft.com/office/drawing/2014/main" id="{3248C9CE-4D4E-914A-6F76-C2B970434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152" y="4354854"/>
            <a:ext cx="1445201" cy="1085400"/>
          </a:xfrm>
          <a:prstGeom prst="rect">
            <a:avLst/>
          </a:prstGeom>
        </p:spPr>
      </p:pic>
      <p:pic>
        <p:nvPicPr>
          <p:cNvPr id="16" name="그림 15">
            <a:extLst>
              <a:ext uri="{FF2B5EF4-FFF2-40B4-BE49-F238E27FC236}">
                <a16:creationId xmlns:a16="http://schemas.microsoft.com/office/drawing/2014/main" id="{940C9C82-8E7E-1291-37B2-65A3E1DEC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6302" y="5711050"/>
            <a:ext cx="1445201" cy="1085400"/>
          </a:xfrm>
          <a:prstGeom prst="rect">
            <a:avLst/>
          </a:prstGeom>
        </p:spPr>
      </p:pic>
      <p:pic>
        <p:nvPicPr>
          <p:cNvPr id="26" name="그림 25">
            <a:extLst>
              <a:ext uri="{FF2B5EF4-FFF2-40B4-BE49-F238E27FC236}">
                <a16:creationId xmlns:a16="http://schemas.microsoft.com/office/drawing/2014/main" id="{D4AC28F8-466F-6A5D-5DA9-050A5930AE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008" y="2215847"/>
            <a:ext cx="1117676" cy="422849"/>
          </a:xfrm>
          <a:prstGeom prst="rect">
            <a:avLst/>
          </a:prstGeom>
        </p:spPr>
      </p:pic>
      <p:pic>
        <p:nvPicPr>
          <p:cNvPr id="53" name="그림 52">
            <a:extLst>
              <a:ext uri="{FF2B5EF4-FFF2-40B4-BE49-F238E27FC236}">
                <a16:creationId xmlns:a16="http://schemas.microsoft.com/office/drawing/2014/main" id="{B1868822-B3A2-17FD-318B-79E57F42ED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5129" y="3608370"/>
            <a:ext cx="1117676" cy="422849"/>
          </a:xfrm>
          <a:prstGeom prst="rect">
            <a:avLst/>
          </a:prstGeom>
        </p:spPr>
      </p:pic>
      <p:pic>
        <p:nvPicPr>
          <p:cNvPr id="63" name="그림 62">
            <a:extLst>
              <a:ext uri="{FF2B5EF4-FFF2-40B4-BE49-F238E27FC236}">
                <a16:creationId xmlns:a16="http://schemas.microsoft.com/office/drawing/2014/main" id="{430301DE-F182-4115-DEC6-2BEE434271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4993464"/>
            <a:ext cx="1117676" cy="422849"/>
          </a:xfrm>
          <a:prstGeom prst="rect">
            <a:avLst/>
          </a:prstGeom>
        </p:spPr>
      </p:pic>
      <p:pic>
        <p:nvPicPr>
          <p:cNvPr id="64" name="그림 63">
            <a:extLst>
              <a:ext uri="{FF2B5EF4-FFF2-40B4-BE49-F238E27FC236}">
                <a16:creationId xmlns:a16="http://schemas.microsoft.com/office/drawing/2014/main" id="{A78695E1-923B-73BF-BB3A-42B80E0DB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6373601"/>
            <a:ext cx="1117676" cy="422849"/>
          </a:xfrm>
          <a:prstGeom prst="rect">
            <a:avLst/>
          </a:prstGeom>
        </p:spPr>
      </p:pic>
      <p:sp>
        <p:nvSpPr>
          <p:cNvPr id="74" name="직사각형 73">
            <a:extLst>
              <a:ext uri="{FF2B5EF4-FFF2-40B4-BE49-F238E27FC236}">
                <a16:creationId xmlns:a16="http://schemas.microsoft.com/office/drawing/2014/main" id="{24EEB027-45ED-2E7C-D3E5-2D2E903177BA}"/>
              </a:ext>
            </a:extLst>
          </p:cNvPr>
          <p:cNvSpPr/>
          <p:nvPr/>
        </p:nvSpPr>
        <p:spPr>
          <a:xfrm>
            <a:off x="328458" y="1063330"/>
            <a:ext cx="8966831" cy="5789657"/>
          </a:xfrm>
          <a:prstGeom prst="rect">
            <a:avLst/>
          </a:prstGeom>
          <a:solidFill>
            <a:schemeClr val="bg1"/>
          </a:solidFill>
          <a:ln cap="flat" cmpd="sng">
            <a:noFill/>
            <a:miter lim="800000"/>
            <a:extLst>
              <a:ext uri="{C807C97D-BFC1-408E-A445-0C87EB9F89A2}">
                <ask:lineSketchStyleProps xmlns:ask="http://schemas.microsoft.com/office/drawing/2018/sketchyshapes" sd="1219033472">
                  <a:custGeom>
                    <a:avLst/>
                    <a:gdLst>
                      <a:gd name="connsiteX0" fmla="*/ 0 w 8966831"/>
                      <a:gd name="connsiteY0" fmla="*/ 0 h 5789657"/>
                      <a:gd name="connsiteX1" fmla="*/ 8966831 w 8966831"/>
                      <a:gd name="connsiteY1" fmla="*/ 0 h 5789657"/>
                      <a:gd name="connsiteX2" fmla="*/ 8966831 w 8966831"/>
                      <a:gd name="connsiteY2" fmla="*/ 5789657 h 5789657"/>
                      <a:gd name="connsiteX3" fmla="*/ 0 w 8966831"/>
                      <a:gd name="connsiteY3" fmla="*/ 5789657 h 5789657"/>
                      <a:gd name="connsiteX4" fmla="*/ 0 w 8966831"/>
                      <a:gd name="connsiteY4" fmla="*/ 0 h 578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831" h="5789657" fill="none" extrusionOk="0">
                        <a:moveTo>
                          <a:pt x="0" y="0"/>
                        </a:moveTo>
                        <a:cubicBezTo>
                          <a:pt x="4104427" y="-49533"/>
                          <a:pt x="4768575" y="-14809"/>
                          <a:pt x="8966831" y="0"/>
                        </a:cubicBezTo>
                        <a:cubicBezTo>
                          <a:pt x="9054470" y="969213"/>
                          <a:pt x="8894152" y="4379526"/>
                          <a:pt x="8966831" y="5789657"/>
                        </a:cubicBezTo>
                        <a:cubicBezTo>
                          <a:pt x="7213965" y="5741426"/>
                          <a:pt x="924006" y="5874112"/>
                          <a:pt x="0" y="5789657"/>
                        </a:cubicBezTo>
                        <a:cubicBezTo>
                          <a:pt x="-38581" y="4024127"/>
                          <a:pt x="63341" y="1991160"/>
                          <a:pt x="0" y="0"/>
                        </a:cubicBezTo>
                        <a:close/>
                      </a:path>
                      <a:path w="8966831" h="5789657" stroke="0" extrusionOk="0">
                        <a:moveTo>
                          <a:pt x="0" y="0"/>
                        </a:moveTo>
                        <a:cubicBezTo>
                          <a:pt x="1119396" y="118645"/>
                          <a:pt x="5618442" y="116012"/>
                          <a:pt x="8966831" y="0"/>
                        </a:cubicBezTo>
                        <a:cubicBezTo>
                          <a:pt x="8833949" y="1893239"/>
                          <a:pt x="9051782" y="3234600"/>
                          <a:pt x="8966831" y="5789657"/>
                        </a:cubicBezTo>
                        <a:cubicBezTo>
                          <a:pt x="7610105" y="5924257"/>
                          <a:pt x="2572791" y="5632461"/>
                          <a:pt x="0" y="5789657"/>
                        </a:cubicBezTo>
                        <a:cubicBezTo>
                          <a:pt x="-20187" y="3047382"/>
                          <a:pt x="-152480" y="286917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ㅠㅠ</a:t>
            </a:r>
            <a:endParaRPr lang="ko-KR" altLang="en-US" dirty="0"/>
          </a:p>
        </p:txBody>
      </p:sp>
      <p:cxnSp>
        <p:nvCxnSpPr>
          <p:cNvPr id="106" name="직선 연결선 105">
            <a:extLst>
              <a:ext uri="{FF2B5EF4-FFF2-40B4-BE49-F238E27FC236}">
                <a16:creationId xmlns:a16="http://schemas.microsoft.com/office/drawing/2014/main" id="{7FC4DBC9-0597-E5AC-18CA-C24F71256AC4}"/>
              </a:ext>
            </a:extLst>
          </p:cNvPr>
          <p:cNvCxnSpPr>
            <a:cxnSpLocks/>
          </p:cNvCxnSpPr>
          <p:nvPr/>
        </p:nvCxnSpPr>
        <p:spPr>
          <a:xfrm>
            <a:off x="9295289" y="1063330"/>
            <a:ext cx="0" cy="5794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그림 42">
            <a:extLst>
              <a:ext uri="{FF2B5EF4-FFF2-40B4-BE49-F238E27FC236}">
                <a16:creationId xmlns:a16="http://schemas.microsoft.com/office/drawing/2014/main" id="{40C06A43-F24B-0B6E-1382-DEE56A282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5116" y="1133930"/>
            <a:ext cx="8283568" cy="1093600"/>
          </a:xfrm>
          <a:prstGeom prst="rect">
            <a:avLst/>
          </a:prstGeom>
        </p:spPr>
      </p:pic>
      <p:pic>
        <p:nvPicPr>
          <p:cNvPr id="45" name="그림 44">
            <a:extLst>
              <a:ext uri="{FF2B5EF4-FFF2-40B4-BE49-F238E27FC236}">
                <a16:creationId xmlns:a16="http://schemas.microsoft.com/office/drawing/2014/main" id="{CC1F56DE-531D-F4FB-0D2C-F6A99F082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9236" y="2506606"/>
            <a:ext cx="8283569" cy="1106909"/>
          </a:xfrm>
          <a:prstGeom prst="rect">
            <a:avLst/>
          </a:prstGeom>
        </p:spPr>
      </p:pic>
      <p:pic>
        <p:nvPicPr>
          <p:cNvPr id="68" name="그림 67">
            <a:extLst>
              <a:ext uri="{FF2B5EF4-FFF2-40B4-BE49-F238E27FC236}">
                <a16:creationId xmlns:a16="http://schemas.microsoft.com/office/drawing/2014/main" id="{FA573232-763C-7A27-0F73-F52DE19B6F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5333" y="3898447"/>
            <a:ext cx="8283569" cy="1106909"/>
          </a:xfrm>
          <a:prstGeom prst="rect">
            <a:avLst/>
          </a:prstGeom>
        </p:spPr>
      </p:pic>
      <p:pic>
        <p:nvPicPr>
          <p:cNvPr id="73" name="그림 72">
            <a:extLst>
              <a:ext uri="{FF2B5EF4-FFF2-40B4-BE49-F238E27FC236}">
                <a16:creationId xmlns:a16="http://schemas.microsoft.com/office/drawing/2014/main" id="{AB614225-8802-4FCA-B988-0A5C094EBF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5333" y="5266692"/>
            <a:ext cx="8283569" cy="1106909"/>
          </a:xfrm>
          <a:prstGeom prst="rect">
            <a:avLst/>
          </a:prstGeom>
        </p:spPr>
      </p:pic>
      <p:pic>
        <p:nvPicPr>
          <p:cNvPr id="78" name="그림 77" descr="텍스트, 클립아트이(가) 표시된 사진&#10;&#10;자동 생성된 설명">
            <a:extLst>
              <a:ext uri="{FF2B5EF4-FFF2-40B4-BE49-F238E27FC236}">
                <a16:creationId xmlns:a16="http://schemas.microsoft.com/office/drawing/2014/main" id="{FD268DB4-2FA6-FDD9-B198-454351AE73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7716" y="1068343"/>
            <a:ext cx="1579213" cy="1226770"/>
          </a:xfrm>
          <a:prstGeom prst="rect">
            <a:avLst/>
          </a:prstGeom>
        </p:spPr>
      </p:pic>
      <p:pic>
        <p:nvPicPr>
          <p:cNvPr id="80" name="그림 79">
            <a:extLst>
              <a:ext uri="{FF2B5EF4-FFF2-40B4-BE49-F238E27FC236}">
                <a16:creationId xmlns:a16="http://schemas.microsoft.com/office/drawing/2014/main" id="{AC97AC76-FA6A-9DAB-D392-7C913D4EF4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4970" y="2426025"/>
            <a:ext cx="1636080" cy="1270946"/>
          </a:xfrm>
          <a:prstGeom prst="rect">
            <a:avLst/>
          </a:prstGeom>
        </p:spPr>
      </p:pic>
      <p:pic>
        <p:nvPicPr>
          <p:cNvPr id="82" name="그림 81">
            <a:extLst>
              <a:ext uri="{FF2B5EF4-FFF2-40B4-BE49-F238E27FC236}">
                <a16:creationId xmlns:a16="http://schemas.microsoft.com/office/drawing/2014/main" id="{61FBFEEE-7D72-D573-B32D-75E894E1AE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6860" y="5200833"/>
            <a:ext cx="1616453" cy="1255699"/>
          </a:xfrm>
          <a:prstGeom prst="rect">
            <a:avLst/>
          </a:prstGeom>
        </p:spPr>
      </p:pic>
      <p:pic>
        <p:nvPicPr>
          <p:cNvPr id="84" name="그림 83">
            <a:extLst>
              <a:ext uri="{FF2B5EF4-FFF2-40B4-BE49-F238E27FC236}">
                <a16:creationId xmlns:a16="http://schemas.microsoft.com/office/drawing/2014/main" id="{FADBD793-93E2-1C75-ABC3-E8C52070AE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97233" y="3816428"/>
            <a:ext cx="1636080" cy="1270946"/>
          </a:xfrm>
          <a:prstGeom prst="rect">
            <a:avLst/>
          </a:prstGeom>
        </p:spPr>
      </p:pic>
      <p:sp>
        <p:nvSpPr>
          <p:cNvPr id="85" name="TextBox 84">
            <a:extLst>
              <a:ext uri="{FF2B5EF4-FFF2-40B4-BE49-F238E27FC236}">
                <a16:creationId xmlns:a16="http://schemas.microsoft.com/office/drawing/2014/main" id="{964BD551-50A3-ABBD-1F08-1E0CCD691F41}"/>
              </a:ext>
            </a:extLst>
          </p:cNvPr>
          <p:cNvSpPr txBox="1"/>
          <p:nvPr/>
        </p:nvSpPr>
        <p:spPr>
          <a:xfrm>
            <a:off x="3106506" y="1164918"/>
            <a:ext cx="2656496" cy="369332"/>
          </a:xfrm>
          <a:prstGeom prst="rect">
            <a:avLst/>
          </a:prstGeom>
          <a:noFill/>
        </p:spPr>
        <p:txBody>
          <a:bodyPr wrap="none" rtlCol="0">
            <a:spAutoFit/>
          </a:bodyPr>
          <a:lstStyle/>
          <a:p>
            <a:r>
              <a:rPr lang="ko-KR" altLang="en-US" dirty="0">
                <a:solidFill>
                  <a:schemeClr val="bg1"/>
                </a:solidFill>
              </a:rPr>
              <a:t>유니티와 구글 카드보드</a:t>
            </a:r>
            <a:endParaRPr lang="en-US" altLang="ko-KR" dirty="0">
              <a:solidFill>
                <a:schemeClr val="bg1"/>
              </a:solidFill>
            </a:endParaRPr>
          </a:p>
        </p:txBody>
      </p:sp>
      <p:sp>
        <p:nvSpPr>
          <p:cNvPr id="86" name="TextBox 85">
            <a:extLst>
              <a:ext uri="{FF2B5EF4-FFF2-40B4-BE49-F238E27FC236}">
                <a16:creationId xmlns:a16="http://schemas.microsoft.com/office/drawing/2014/main" id="{E97EF772-4234-CE9B-80ED-0997C0F43081}"/>
              </a:ext>
            </a:extLst>
          </p:cNvPr>
          <p:cNvSpPr txBox="1"/>
          <p:nvPr/>
        </p:nvSpPr>
        <p:spPr>
          <a:xfrm>
            <a:off x="3106506" y="2507528"/>
            <a:ext cx="1059906" cy="369332"/>
          </a:xfrm>
          <a:prstGeom prst="rect">
            <a:avLst/>
          </a:prstGeom>
          <a:noFill/>
        </p:spPr>
        <p:txBody>
          <a:bodyPr wrap="none" rtlCol="0">
            <a:spAutoFit/>
          </a:bodyPr>
          <a:lstStyle/>
          <a:p>
            <a:r>
              <a:rPr lang="en-US" altLang="ko-KR" dirty="0">
                <a:solidFill>
                  <a:schemeClr val="bg1"/>
                </a:solidFill>
              </a:rPr>
              <a:t>Insta360</a:t>
            </a:r>
          </a:p>
        </p:txBody>
      </p:sp>
      <p:sp>
        <p:nvSpPr>
          <p:cNvPr id="87" name="TextBox 86">
            <a:extLst>
              <a:ext uri="{FF2B5EF4-FFF2-40B4-BE49-F238E27FC236}">
                <a16:creationId xmlns:a16="http://schemas.microsoft.com/office/drawing/2014/main" id="{251E2064-B481-801B-D50D-445EB4C72DA5}"/>
              </a:ext>
            </a:extLst>
          </p:cNvPr>
          <p:cNvSpPr txBox="1"/>
          <p:nvPr/>
        </p:nvSpPr>
        <p:spPr>
          <a:xfrm>
            <a:off x="3105563" y="3906634"/>
            <a:ext cx="3594254" cy="369332"/>
          </a:xfrm>
          <a:prstGeom prst="rect">
            <a:avLst/>
          </a:prstGeom>
          <a:noFill/>
        </p:spPr>
        <p:txBody>
          <a:bodyPr wrap="none" rtlCol="0">
            <a:spAutoFit/>
          </a:bodyPr>
          <a:lstStyle/>
          <a:p>
            <a:r>
              <a:rPr lang="ko-KR" altLang="en-US" dirty="0">
                <a:solidFill>
                  <a:schemeClr val="bg1"/>
                </a:solidFill>
              </a:rPr>
              <a:t>하자 부분 찾기와 계약 사항 퀴즈</a:t>
            </a:r>
            <a:endParaRPr lang="en-US" altLang="ko-KR" dirty="0">
              <a:solidFill>
                <a:schemeClr val="bg1"/>
              </a:solidFill>
            </a:endParaRPr>
          </a:p>
        </p:txBody>
      </p:sp>
      <p:sp>
        <p:nvSpPr>
          <p:cNvPr id="88" name="TextBox 87">
            <a:extLst>
              <a:ext uri="{FF2B5EF4-FFF2-40B4-BE49-F238E27FC236}">
                <a16:creationId xmlns:a16="http://schemas.microsoft.com/office/drawing/2014/main" id="{67F08984-3A0D-7C31-E1E4-118AB21033F4}"/>
              </a:ext>
            </a:extLst>
          </p:cNvPr>
          <p:cNvSpPr txBox="1"/>
          <p:nvPr/>
        </p:nvSpPr>
        <p:spPr>
          <a:xfrm>
            <a:off x="3105563" y="5285354"/>
            <a:ext cx="1174873" cy="369332"/>
          </a:xfrm>
          <a:prstGeom prst="rect">
            <a:avLst/>
          </a:prstGeom>
          <a:noFill/>
        </p:spPr>
        <p:txBody>
          <a:bodyPr wrap="none" rtlCol="0">
            <a:spAutoFit/>
          </a:bodyPr>
          <a:lstStyle/>
          <a:p>
            <a:r>
              <a:rPr lang="en-US" altLang="ko-KR" dirty="0">
                <a:solidFill>
                  <a:schemeClr val="bg1"/>
                </a:solidFill>
              </a:rPr>
              <a:t>DOTween</a:t>
            </a:r>
          </a:p>
        </p:txBody>
      </p:sp>
      <p:sp>
        <p:nvSpPr>
          <p:cNvPr id="89" name="TextBox 88">
            <a:extLst>
              <a:ext uri="{FF2B5EF4-FFF2-40B4-BE49-F238E27FC236}">
                <a16:creationId xmlns:a16="http://schemas.microsoft.com/office/drawing/2014/main" id="{DE1DC50D-800A-AF1F-00B2-117B7DAEDC8D}"/>
              </a:ext>
            </a:extLst>
          </p:cNvPr>
          <p:cNvSpPr txBox="1"/>
          <p:nvPr/>
        </p:nvSpPr>
        <p:spPr>
          <a:xfrm>
            <a:off x="3109550" y="1639149"/>
            <a:ext cx="5160387"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VR</a:t>
            </a:r>
            <a:r>
              <a:rPr lang="ko-KR" altLang="en-US" sz="1100" b="0" i="0" dirty="0">
                <a:solidFill>
                  <a:srgbClr val="FFFFFF"/>
                </a:solidFill>
                <a:effectLst/>
                <a:latin typeface="Helvetica" panose="020B0604020202020204" pitchFamily="34" charset="0"/>
              </a:rPr>
              <a:t>환경에서 누구나 쉽게 시뮬레이터를 조작할 수 있다</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구현된 방을 둘러보며 자취방을 구할 때 어느 부분을 봐야 하는지 학습할 수 있다</a:t>
            </a:r>
            <a:r>
              <a:rPr lang="en-US" altLang="ko-KR" sz="1100" b="0" i="0" dirty="0">
                <a:solidFill>
                  <a:srgbClr val="FFFFFF"/>
                </a:solidFill>
                <a:effectLst/>
                <a:latin typeface="Helvetica" panose="020B0604020202020204" pitchFamily="34" charset="0"/>
              </a:rPr>
              <a:t>.</a:t>
            </a:r>
          </a:p>
        </p:txBody>
      </p:sp>
      <p:sp>
        <p:nvSpPr>
          <p:cNvPr id="90" name="TextBox 89">
            <a:extLst>
              <a:ext uri="{FF2B5EF4-FFF2-40B4-BE49-F238E27FC236}">
                <a16:creationId xmlns:a16="http://schemas.microsoft.com/office/drawing/2014/main" id="{6212C99F-BD9A-3AD0-0B11-58574B497A0C}"/>
              </a:ext>
            </a:extLst>
          </p:cNvPr>
          <p:cNvSpPr txBox="1"/>
          <p:nvPr/>
        </p:nvSpPr>
        <p:spPr>
          <a:xfrm>
            <a:off x="3105563" y="3008375"/>
            <a:ext cx="5062604"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360º </a:t>
            </a:r>
            <a:r>
              <a:rPr lang="ko-KR" altLang="en-US" sz="1100" b="0" i="0" dirty="0">
                <a:solidFill>
                  <a:srgbClr val="FFFFFF"/>
                </a:solidFill>
                <a:effectLst/>
                <a:latin typeface="Helvetica" panose="020B0604020202020204" pitchFamily="34" charset="0"/>
              </a:rPr>
              <a:t>사진을 통해 실제 자취방의 구조와 모습을 직접 방문하지 않고 볼 수 있다</a:t>
            </a:r>
            <a:r>
              <a:rPr lang="en-US" altLang="ko-KR" sz="1100" b="0" i="0" dirty="0">
                <a:solidFill>
                  <a:srgbClr val="FFFFFF"/>
                </a:solidFill>
                <a:effectLst/>
                <a:latin typeface="Helvetica" panose="020B0604020202020204" pitchFamily="34" charset="0"/>
              </a:rPr>
              <a:t>.</a:t>
            </a:r>
            <a:br>
              <a:rPr lang="en-US" altLang="ko-KR" sz="1100" b="0" i="0" dirty="0">
                <a:solidFill>
                  <a:srgbClr val="FFFFFF"/>
                </a:solidFill>
                <a:effectLst/>
                <a:latin typeface="Helvetica" panose="020B0604020202020204" pitchFamily="34" charset="0"/>
              </a:rPr>
            </a:br>
            <a:endParaRPr lang="en-US" altLang="ko-KR" sz="1100" b="0" i="0" dirty="0">
              <a:solidFill>
                <a:srgbClr val="FFFFFF"/>
              </a:solidFill>
              <a:effectLst/>
              <a:latin typeface="Helvetica" panose="020B0604020202020204" pitchFamily="34" charset="0"/>
            </a:endParaRPr>
          </a:p>
        </p:txBody>
      </p:sp>
      <p:sp>
        <p:nvSpPr>
          <p:cNvPr id="91" name="TextBox 90">
            <a:extLst>
              <a:ext uri="{FF2B5EF4-FFF2-40B4-BE49-F238E27FC236}">
                <a16:creationId xmlns:a16="http://schemas.microsoft.com/office/drawing/2014/main" id="{ACC7AD13-F112-396B-8A0C-EDAD60C77AD7}"/>
              </a:ext>
            </a:extLst>
          </p:cNvPr>
          <p:cNvSpPr txBox="1"/>
          <p:nvPr/>
        </p:nvSpPr>
        <p:spPr>
          <a:xfrm>
            <a:off x="3105563" y="4412956"/>
            <a:ext cx="5262979" cy="430887"/>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시뮬레이터에서 직접 하자를 찾아보고 계약 사항 퀴즈를 풀면서 자취방을 구할 때</a:t>
            </a:r>
            <a:endParaRPr lang="en-US" altLang="ko-KR" sz="1100" b="0" i="0" dirty="0">
              <a:solidFill>
                <a:srgbClr val="FFFFFF"/>
              </a:solidFill>
              <a:effectLst/>
              <a:latin typeface="Helvetica" panose="020B0604020202020204" pitchFamily="34" charset="0"/>
            </a:endParaRPr>
          </a:p>
          <a:p>
            <a:pPr algn="l"/>
            <a:r>
              <a:rPr lang="ko-KR" altLang="en-US" sz="1100" b="0" i="0" dirty="0">
                <a:solidFill>
                  <a:srgbClr val="FFFFFF"/>
                </a:solidFill>
                <a:effectLst/>
                <a:latin typeface="Helvetica" panose="020B0604020202020204" pitchFamily="34" charset="0"/>
              </a:rPr>
              <a:t>중요한 부분을 학습할 수 있다</a:t>
            </a:r>
            <a:r>
              <a:rPr lang="en-US" altLang="ko-KR" sz="1100" b="0" i="0" dirty="0">
                <a:solidFill>
                  <a:srgbClr val="FFFFFF"/>
                </a:solidFill>
                <a:effectLst/>
                <a:latin typeface="Helvetica" panose="020B0604020202020204" pitchFamily="34" charset="0"/>
              </a:rPr>
              <a:t>.</a:t>
            </a:r>
          </a:p>
        </p:txBody>
      </p:sp>
      <p:sp>
        <p:nvSpPr>
          <p:cNvPr id="92" name="TextBox 91">
            <a:extLst>
              <a:ext uri="{FF2B5EF4-FFF2-40B4-BE49-F238E27FC236}">
                <a16:creationId xmlns:a16="http://schemas.microsoft.com/office/drawing/2014/main" id="{3F3A8812-350D-E5EF-FBAA-C1B2288027F0}"/>
              </a:ext>
            </a:extLst>
          </p:cNvPr>
          <p:cNvSpPr txBox="1"/>
          <p:nvPr/>
        </p:nvSpPr>
        <p:spPr>
          <a:xfrm>
            <a:off x="3090500" y="5787810"/>
            <a:ext cx="5205271" cy="261610"/>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계약 사항 퀴즈를 풀 때 </a:t>
            </a:r>
            <a:r>
              <a:rPr lang="en-US" altLang="ko-KR" sz="1100" b="0" i="0" dirty="0">
                <a:solidFill>
                  <a:srgbClr val="FFFFFF"/>
                </a:solidFill>
                <a:effectLst/>
                <a:latin typeface="Helvetica" panose="020B0604020202020204" pitchFamily="34" charset="0"/>
              </a:rPr>
              <a:t>GUI</a:t>
            </a:r>
            <a:r>
              <a:rPr lang="ko-KR" altLang="en-US" sz="1100" b="0" i="0" dirty="0">
                <a:solidFill>
                  <a:srgbClr val="FFFFFF"/>
                </a:solidFill>
                <a:effectLst/>
                <a:latin typeface="Helvetica" panose="020B0604020202020204" pitchFamily="34" charset="0"/>
              </a:rPr>
              <a:t>의 역동적인 연출을 통해 문제 풀이에 집중할 수 있다</a:t>
            </a:r>
            <a:r>
              <a:rPr lang="en-US" altLang="ko-KR" sz="1100" b="0" i="0" dirty="0">
                <a:solidFill>
                  <a:srgbClr val="FFFFFF"/>
                </a:solidFill>
                <a:effectLst/>
                <a:latin typeface="Helvetica" panose="020B0604020202020204" pitchFamily="34" charset="0"/>
              </a:rPr>
              <a:t>.</a:t>
            </a:r>
          </a:p>
        </p:txBody>
      </p:sp>
      <p:pic>
        <p:nvPicPr>
          <p:cNvPr id="94" name="그림 93">
            <a:extLst>
              <a:ext uri="{FF2B5EF4-FFF2-40B4-BE49-F238E27FC236}">
                <a16:creationId xmlns:a16="http://schemas.microsoft.com/office/drawing/2014/main" id="{D8F87BFF-2744-2A97-1F39-A96945D93CD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97220" y="1438102"/>
            <a:ext cx="794441" cy="794441"/>
          </a:xfrm>
          <a:prstGeom prst="rect">
            <a:avLst/>
          </a:prstGeom>
        </p:spPr>
      </p:pic>
      <p:pic>
        <p:nvPicPr>
          <p:cNvPr id="96" name="그림 95">
            <a:extLst>
              <a:ext uri="{FF2B5EF4-FFF2-40B4-BE49-F238E27FC236}">
                <a16:creationId xmlns:a16="http://schemas.microsoft.com/office/drawing/2014/main" id="{6E13D05B-133B-89B1-FE6E-2F7B3F54F70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57094" y="1187688"/>
            <a:ext cx="838195" cy="838195"/>
          </a:xfrm>
          <a:prstGeom prst="rect">
            <a:avLst/>
          </a:prstGeom>
        </p:spPr>
      </p:pic>
      <p:pic>
        <p:nvPicPr>
          <p:cNvPr id="98" name="그림 97">
            <a:extLst>
              <a:ext uri="{FF2B5EF4-FFF2-40B4-BE49-F238E27FC236}">
                <a16:creationId xmlns:a16="http://schemas.microsoft.com/office/drawing/2014/main" id="{604FB87C-D47E-6F68-8A1A-BB907932D47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30770" y="2392828"/>
            <a:ext cx="1329444" cy="1329444"/>
          </a:xfrm>
          <a:prstGeom prst="rect">
            <a:avLst/>
          </a:prstGeom>
        </p:spPr>
      </p:pic>
      <p:pic>
        <p:nvPicPr>
          <p:cNvPr id="102" name="그림 101">
            <a:extLst>
              <a:ext uri="{FF2B5EF4-FFF2-40B4-BE49-F238E27FC236}">
                <a16:creationId xmlns:a16="http://schemas.microsoft.com/office/drawing/2014/main" id="{BF43AB2E-2D36-9FCB-CD0F-B18589D8400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368542" y="3672026"/>
            <a:ext cx="1559749" cy="1559749"/>
          </a:xfrm>
          <a:prstGeom prst="rect">
            <a:avLst/>
          </a:prstGeom>
        </p:spPr>
      </p:pic>
      <p:pic>
        <p:nvPicPr>
          <p:cNvPr id="104" name="그림 103">
            <a:extLst>
              <a:ext uri="{FF2B5EF4-FFF2-40B4-BE49-F238E27FC236}">
                <a16:creationId xmlns:a16="http://schemas.microsoft.com/office/drawing/2014/main" id="{7115B977-127A-9799-9FEE-91F5589F6C0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10075" y="5339605"/>
            <a:ext cx="978154" cy="978154"/>
          </a:xfrm>
          <a:prstGeom prst="rect">
            <a:avLst/>
          </a:prstGeom>
        </p:spPr>
      </p:pic>
      <p:pic>
        <p:nvPicPr>
          <p:cNvPr id="41" name="그림 40">
            <a:extLst>
              <a:ext uri="{FF2B5EF4-FFF2-40B4-BE49-F238E27FC236}">
                <a16:creationId xmlns:a16="http://schemas.microsoft.com/office/drawing/2014/main" id="{F6A20BE8-7959-F666-4276-11B8F64D142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261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실제 방 사진</a:t>
            </a:r>
            <a:r>
              <a:rPr lang="en-US" altLang="ko-KR" sz="2400" b="1" i="1" kern="0" dirty="0">
                <a:solidFill>
                  <a:prstClr val="white"/>
                </a:solidFill>
              </a:rPr>
              <a:t> – </a:t>
            </a:r>
            <a:r>
              <a:rPr lang="ko-KR" altLang="en-US" sz="1400" b="1" i="1" kern="0" dirty="0">
                <a:solidFill>
                  <a:srgbClr val="FF0000"/>
                </a:solidFill>
              </a:rPr>
              <a:t>하자 찾기 사진</a:t>
            </a:r>
            <a:r>
              <a:rPr lang="en-US" altLang="ko-KR" sz="1400" b="1" i="1" kern="0" dirty="0">
                <a:solidFill>
                  <a:srgbClr val="FF0000"/>
                </a:solidFill>
              </a:rPr>
              <a:t>, </a:t>
            </a:r>
            <a:r>
              <a:rPr lang="ko-KR" altLang="en-US" sz="1400" b="1" i="1" kern="0" dirty="0">
                <a:solidFill>
                  <a:srgbClr val="FF0000"/>
                </a:solidFill>
              </a:rPr>
              <a:t>퀴즈 풀이 사진 넣기</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360</a:t>
            </a:r>
            <a:r>
              <a:rPr lang="ko-KR" altLang="en-US" sz="1400" dirty="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360</a:t>
            </a:r>
            <a:r>
              <a:rPr lang="ko-KR" altLang="en-US" sz="1400" dirty="0">
                <a:solidFill>
                  <a:srgbClr val="44546A">
                    <a:lumMod val="75000"/>
                  </a:srgbClr>
                </a:solidFill>
              </a:rPr>
              <a:t>도 카메라를 통해 촬영한 화장실의 모습</a:t>
            </a:r>
            <a:endParaRPr lang="ko-KR" altLang="en-US" sz="1000" dirty="0">
              <a:solidFill>
                <a:prstClr val="black">
                  <a:lumMod val="65000"/>
                  <a:lumOff val="35000"/>
                </a:prstClr>
              </a:solidFill>
            </a:endParaRP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97" y="1543026"/>
            <a:ext cx="5429736" cy="4611800"/>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997" y="1543026"/>
            <a:ext cx="5461348" cy="4611800"/>
          </a:xfrm>
          <a:prstGeom prst="rect">
            <a:avLst/>
          </a:prstGeom>
        </p:spPr>
      </p:pic>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71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3. </a:t>
            </a:r>
            <a:r>
              <a:rPr lang="ko-KR" altLang="en-US" sz="2800" b="1" i="1" kern="0">
                <a:solidFill>
                  <a:prstClr val="white"/>
                </a:solidFill>
              </a:rPr>
              <a:t>앞으로의 계획</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20723" y="5525543"/>
            <a:ext cx="4747625" cy="481029"/>
          </a:xfrm>
          <a:prstGeom prst="rect">
            <a:avLst/>
          </a:prstGeom>
        </p:spPr>
        <p:txBody>
          <a:bodyPr wrap="square">
            <a:spAutoFit/>
          </a:bodyPr>
          <a:lstStyle/>
          <a:p>
            <a:pPr>
              <a:lnSpc>
                <a:spcPct val="150000"/>
              </a:lnSpc>
            </a:pPr>
            <a:r>
              <a:rPr lang="en-US" altLang="ko-KR" sz="900" b="1">
                <a:solidFill>
                  <a:srgbClr val="44546A">
                    <a:lumMod val="75000"/>
                  </a:srgbClr>
                </a:solidFill>
              </a:rPr>
              <a:t>* </a:t>
            </a:r>
            <a:r>
              <a:rPr lang="ko-KR" altLang="en-US" sz="900"/>
              <a:t>코로나에 막힌 집구경 ‘</a:t>
            </a:r>
            <a:r>
              <a:rPr lang="en-US" altLang="ko-KR" sz="900"/>
              <a:t>VR </a:t>
            </a:r>
            <a:r>
              <a:rPr lang="ko-KR" altLang="en-US" sz="900"/>
              <a:t>발품팔이’로 대신한다 </a:t>
            </a:r>
            <a:r>
              <a:rPr lang="en-US" altLang="ko-KR" sz="900"/>
              <a:t>/ </a:t>
            </a:r>
            <a:r>
              <a:rPr lang="ko-KR" altLang="en-US" sz="900"/>
              <a:t>출처 </a:t>
            </a:r>
            <a:r>
              <a:rPr lang="en-US" altLang="ko-KR" sz="900"/>
              <a:t>: </a:t>
            </a:r>
            <a:r>
              <a:rPr lang="ko-KR" altLang="en-US" sz="900"/>
              <a:t>한국일보</a:t>
            </a:r>
            <a:r>
              <a:rPr lang="en-US" altLang="ko-KR" sz="900"/>
              <a:t>(</a:t>
            </a:r>
            <a:r>
              <a:rPr lang="en-US" altLang="ko-KR" sz="900" b="1">
                <a:solidFill>
                  <a:srgbClr val="44546A">
                    <a:lumMod val="75000"/>
                  </a:srgbClr>
                </a:solidFill>
              </a:rPr>
              <a:t>https://www.hankookilbo.com/News/Read/202004061549732280)</a:t>
            </a:r>
            <a:endParaRPr lang="ko-KR" altLang="en-US" sz="9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756717" y="2264097"/>
            <a:ext cx="4469818" cy="2169825"/>
          </a:xfrm>
          <a:prstGeom prst="rect">
            <a:avLst/>
          </a:prstGeom>
        </p:spPr>
        <p:txBody>
          <a:bodyPr wrap="square">
            <a:spAutoFit/>
          </a:bodyPr>
          <a:lstStyle/>
          <a:p>
            <a:pPr>
              <a:lnSpc>
                <a:spcPct val="150000"/>
              </a:lnSpc>
            </a:pPr>
            <a:r>
              <a:rPr lang="ko-KR" altLang="en-US" sz="1000">
                <a:solidFill>
                  <a:prstClr val="black">
                    <a:lumMod val="65000"/>
                    <a:lumOff val="35000"/>
                  </a:prstClr>
                </a:solidFill>
              </a:rPr>
              <a:t> </a:t>
            </a:r>
            <a:r>
              <a:rPr lang="ko-KR" altLang="en-US" sz="1500" b="1">
                <a:solidFill>
                  <a:prstClr val="black">
                    <a:lumMod val="65000"/>
                    <a:lumOff val="35000"/>
                  </a:prstClr>
                </a:solidFill>
              </a:rPr>
              <a:t>실제 자취방을 구하는 단계에 있거나 구할 계획이 있는 주변 잠재적 소비자에게 직접 시뮬레이터 체험의 기회를 제공하는 등의 방식을 통해 피드백을 얻어 장점을 극대화하고 단점을 개선하는 방식을 통해 더욱 완성도 높은 시뮬레이터로 마무리 지을 것입니다</a:t>
            </a:r>
            <a:r>
              <a:rPr lang="en-US" altLang="ko-KR" sz="1500" b="1">
                <a:solidFill>
                  <a:prstClr val="black">
                    <a:lumMod val="65000"/>
                    <a:lumOff val="35000"/>
                  </a:prstClr>
                </a:solidFill>
              </a:rPr>
              <a:t>.</a:t>
            </a:r>
          </a:p>
        </p:txBody>
      </p:sp>
      <p:pic>
        <p:nvPicPr>
          <p:cNvPr id="1026" name="Picture 2" descr="코로나에 막힌 집구경 'VR 발품팔이'로 대신한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97" y="1169283"/>
            <a:ext cx="5612329" cy="4314826"/>
          </a:xfrm>
          <a:prstGeom prst="rect">
            <a:avLst/>
          </a:prstGeom>
          <a:noFill/>
          <a:extLst>
            <a:ext uri="{909E8E84-426E-40DD-AFC4-6F175D3DCCD1}">
              <a14:hiddenFill xmlns:a14="http://schemas.microsoft.com/office/drawing/2010/main">
                <a:solidFill>
                  <a:srgbClr val="FFFFFF"/>
                </a:solidFill>
              </a14:hiddenFill>
            </a:ext>
          </a:extLst>
        </p:spPr>
      </p:pic>
      <p:pic>
        <p:nvPicPr>
          <p:cNvPr id="16" name="그림 15">
            <a:extLst>
              <a:ext uri="{FF2B5EF4-FFF2-40B4-BE49-F238E27FC236}">
                <a16:creationId xmlns:a16="http://schemas.microsoft.com/office/drawing/2014/main" id="{853F44A1-2C7C-3124-823D-86D26BE28D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1" name="직선 연결선 10">
            <a:extLst>
              <a:ext uri="{FF2B5EF4-FFF2-40B4-BE49-F238E27FC236}">
                <a16:creationId xmlns:a16="http://schemas.microsoft.com/office/drawing/2014/main" id="{5C067028-2E01-47AD-8DE6-64CBF7F2E79F}"/>
              </a:ext>
            </a:extLst>
          </p:cNvPr>
          <p:cNvCxnSpPr>
            <a:cxnSpLocks/>
          </p:cNvCxnSpPr>
          <p:nvPr/>
        </p:nvCxnSpPr>
        <p:spPr>
          <a:xfrm>
            <a:off x="6503502" y="1487129"/>
            <a:ext cx="0" cy="360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49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4400" b="1" i="1" kern="0">
                <a:solidFill>
                  <a:prstClr val="black">
                    <a:lumMod val="75000"/>
                    <a:lumOff val="25000"/>
                  </a:prstClr>
                </a:solidFill>
              </a:rPr>
              <a:t>감사합니다</a:t>
            </a:r>
            <a:r>
              <a:rPr lang="en-US" altLang="ko-KR" sz="4400" b="1" i="1" kern="0">
                <a:solidFill>
                  <a:prstClr val="black">
                    <a:lumMod val="75000"/>
                    <a:lumOff val="25000"/>
                  </a:prstClr>
                </a:solidFill>
              </a:rPr>
              <a:t>.</a:t>
            </a:r>
          </a:p>
          <a:p>
            <a:pPr algn="ctr" latinLnBrk="0">
              <a:lnSpc>
                <a:spcPct val="150000"/>
              </a:lnSpc>
              <a:defRPr/>
            </a:pPr>
            <a:r>
              <a:rPr lang="en-US" altLang="ko-KR" sz="4400" b="1" i="1" kern="0">
                <a:solidFill>
                  <a:prstClr val="black">
                    <a:lumMod val="75000"/>
                    <a:lumOff val="25000"/>
                  </a:prstClr>
                </a:solidFill>
              </a:rPr>
              <a:t>Q&amp;A</a:t>
            </a:r>
            <a:endParaRPr lang="en-US" altLang="ko-KR" sz="440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2500178695"/>
      </p:ext>
    </p:extLst>
  </p:cSld>
  <p:clrMapOvr>
    <a:masterClrMapping/>
  </p:clrMapOvr>
</p:sld>
</file>

<file path=ppt/theme/theme1.xml><?xml version="1.0" encoding="utf-8"?>
<a:theme xmlns:a="http://schemas.openxmlformats.org/drawingml/2006/main" name="28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454</Words>
  <Application>Microsoft Office PowerPoint</Application>
  <PresentationFormat>와이드스크린</PresentationFormat>
  <Paragraphs>57</Paragraphs>
  <Slides>9</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9</vt:i4>
      </vt:variant>
    </vt:vector>
  </HeadingPairs>
  <TitlesOfParts>
    <vt:vector size="13" baseType="lpstr">
      <vt:lpstr>맑은 고딕</vt:lpstr>
      <vt:lpstr>Arial</vt:lpstr>
      <vt:lpstr>Helvetica</vt:lpstr>
      <vt:lpstr>28_Office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김민석</cp:lastModifiedBy>
  <cp:revision>146</cp:revision>
  <dcterms:created xsi:type="dcterms:W3CDTF">2021-04-25T05:59:56Z</dcterms:created>
  <dcterms:modified xsi:type="dcterms:W3CDTF">2022-05-20T10:45:28Z</dcterms:modified>
</cp:coreProperties>
</file>