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9" r:id="rId6"/>
    <p:sldId id="268" r:id="rId7"/>
    <p:sldId id="261" r:id="rId8"/>
    <p:sldId id="265" r:id="rId9"/>
    <p:sldId id="266" r:id="rId10"/>
    <p:sldId id="267" r:id="rId11"/>
    <p:sldId id="270"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p:scale>
          <a:sx n="100" d="100"/>
          <a:sy n="100" d="100"/>
        </p:scale>
        <p:origin x="1098"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hinailbo.co.kr/news/articleView.html?idxno=1395933"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dirty="0" err="1">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dirty="0">
                <a:solidFill>
                  <a:prstClr val="black">
                    <a:lumMod val="75000"/>
                    <a:lumOff val="25000"/>
                  </a:prstClr>
                </a:solidFill>
              </a:rPr>
              <a:t>올바른 자취방 구하기 </a:t>
            </a:r>
            <a:r>
              <a:rPr lang="en-US" altLang="ko-KR" sz="3200" b="1" i="1" kern="0" dirty="0">
                <a:solidFill>
                  <a:prstClr val="black">
                    <a:lumMod val="75000"/>
                    <a:lumOff val="25000"/>
                  </a:prstClr>
                </a:solidFill>
              </a:rPr>
              <a:t>VR </a:t>
            </a:r>
            <a:r>
              <a:rPr lang="ko-KR" altLang="en-US" sz="3200" b="1" i="1" kern="0" dirty="0">
                <a:solidFill>
                  <a:prstClr val="black">
                    <a:lumMod val="75000"/>
                    <a:lumOff val="25000"/>
                  </a:prstClr>
                </a:solidFill>
              </a:rPr>
              <a:t>시뮬레이터</a:t>
            </a:r>
            <a:endParaRPr lang="en-US" altLang="ko-KR" sz="3200" b="1" i="1" kern="0" dirty="0">
              <a:solidFill>
                <a:prstClr val="black">
                  <a:lumMod val="75000"/>
                  <a:lumOff val="25000"/>
                </a:prstClr>
              </a:solidFill>
            </a:endParaRPr>
          </a:p>
          <a:p>
            <a:pPr latinLnBrk="0">
              <a:lnSpc>
                <a:spcPct val="150000"/>
              </a:lnSpc>
              <a:defRPr/>
            </a:pPr>
            <a:r>
              <a:rPr lang="ko-KR" altLang="en-US" sz="1500" b="1" kern="0" dirty="0">
                <a:solidFill>
                  <a:prstClr val="black">
                    <a:lumMod val="75000"/>
                    <a:lumOff val="25000"/>
                  </a:prstClr>
                </a:solidFill>
              </a:rPr>
              <a:t>                    콘텐츠 </a:t>
            </a:r>
            <a:r>
              <a:rPr lang="en-US" altLang="ko-KR" sz="1500" b="1" kern="0" dirty="0">
                <a:solidFill>
                  <a:prstClr val="black">
                    <a:lumMod val="75000"/>
                    <a:lumOff val="25000"/>
                  </a:prstClr>
                </a:solidFill>
              </a:rPr>
              <a:t>IT 20145329 </a:t>
            </a:r>
            <a:r>
              <a:rPr lang="ko-KR" altLang="en-US" sz="1500" b="1" kern="0" dirty="0">
                <a:solidFill>
                  <a:prstClr val="black">
                    <a:lumMod val="75000"/>
                    <a:lumOff val="25000"/>
                  </a:prstClr>
                </a:solidFill>
              </a:rPr>
              <a:t>오장호</a:t>
            </a:r>
            <a:endParaRPr lang="en-US" altLang="ko-KR" sz="1500" b="1" kern="0" dirty="0">
              <a:solidFill>
                <a:prstClr val="black">
                  <a:lumMod val="75000"/>
                  <a:lumOff val="25000"/>
                </a:prstClr>
              </a:solidFill>
            </a:endParaRPr>
          </a:p>
          <a:p>
            <a:pPr latinLnBrk="0">
              <a:lnSpc>
                <a:spcPct val="150000"/>
              </a:lnSpc>
              <a:defRPr/>
            </a:pPr>
            <a:r>
              <a:rPr lang="ko-KR" altLang="en-US" sz="1500" b="1" kern="0" dirty="0">
                <a:solidFill>
                  <a:prstClr val="black">
                    <a:lumMod val="75000"/>
                    <a:lumOff val="25000"/>
                  </a:prstClr>
                </a:solidFill>
              </a:rPr>
              <a:t>                    콘텐츠 </a:t>
            </a:r>
            <a:r>
              <a:rPr lang="en-US" altLang="ko-KR" sz="1500" b="1" kern="0" dirty="0">
                <a:solidFill>
                  <a:prstClr val="black">
                    <a:lumMod val="75000"/>
                    <a:lumOff val="25000"/>
                  </a:prstClr>
                </a:solidFill>
              </a:rPr>
              <a:t>IT 20145350 </a:t>
            </a:r>
            <a:r>
              <a:rPr lang="ko-KR" altLang="en-US" sz="1500" b="1" kern="0" dirty="0" err="1">
                <a:solidFill>
                  <a:prstClr val="black">
                    <a:lumMod val="75000"/>
                    <a:lumOff val="25000"/>
                  </a:prstClr>
                </a:solidFill>
              </a:rPr>
              <a:t>한규성</a:t>
            </a:r>
            <a:endParaRPr lang="en-US" altLang="ko-KR" sz="1500" b="1" kern="0" dirty="0">
              <a:solidFill>
                <a:prstClr val="black">
                  <a:lumMod val="75000"/>
                  <a:lumOff val="25000"/>
                </a:prstClr>
              </a:solidFill>
            </a:endParaRPr>
          </a:p>
          <a:p>
            <a:pPr latinLnBrk="0">
              <a:lnSpc>
                <a:spcPct val="150000"/>
              </a:lnSpc>
              <a:defRPr/>
            </a:pPr>
            <a:r>
              <a:rPr lang="ko-KR" altLang="en-US" sz="1500" b="1" kern="0" dirty="0">
                <a:solidFill>
                  <a:prstClr val="black">
                    <a:lumMod val="75000"/>
                    <a:lumOff val="25000"/>
                  </a:prstClr>
                </a:solidFill>
              </a:rPr>
              <a:t>                    콘텐츠 </a:t>
            </a:r>
            <a:r>
              <a:rPr lang="en-US" altLang="ko-KR" sz="1500" b="1" kern="0" dirty="0">
                <a:solidFill>
                  <a:prstClr val="black">
                    <a:lumMod val="75000"/>
                    <a:lumOff val="25000"/>
                  </a:prstClr>
                </a:solidFill>
              </a:rPr>
              <a:t>IT 20175332 </a:t>
            </a:r>
            <a:r>
              <a:rPr lang="ko-KR" altLang="en-US" sz="1500" b="1" kern="0" dirty="0">
                <a:solidFill>
                  <a:prstClr val="black">
                    <a:lumMod val="75000"/>
                    <a:lumOff val="25000"/>
                  </a:prstClr>
                </a:solidFill>
              </a:rPr>
              <a:t>이충희</a:t>
            </a:r>
            <a:endParaRPr lang="en-US" altLang="ko-KR" sz="1500" b="1" kern="0" dirty="0">
              <a:solidFill>
                <a:prstClr val="black">
                  <a:lumMod val="75000"/>
                  <a:lumOff val="25000"/>
                </a:prstClr>
              </a:solidFill>
            </a:endParaRPr>
          </a:p>
          <a:p>
            <a:pPr latinLnBrk="0">
              <a:lnSpc>
                <a:spcPct val="150000"/>
              </a:lnSpc>
              <a:defRPr/>
            </a:pPr>
            <a:r>
              <a:rPr lang="ko-KR" altLang="en-US" sz="1500" b="1" kern="0" dirty="0">
                <a:solidFill>
                  <a:prstClr val="black">
                    <a:lumMod val="75000"/>
                    <a:lumOff val="25000"/>
                  </a:prstClr>
                </a:solidFill>
              </a:rPr>
              <a:t>                    콘텐츠 </a:t>
            </a:r>
            <a:r>
              <a:rPr lang="en-US" altLang="ko-KR" sz="1500" b="1" kern="0" dirty="0">
                <a:solidFill>
                  <a:prstClr val="black">
                    <a:lumMod val="75000"/>
                    <a:lumOff val="25000"/>
                  </a:prstClr>
                </a:solidFill>
              </a:rPr>
              <a:t>IT 20195124 </a:t>
            </a:r>
            <a:r>
              <a:rPr lang="ko-KR" altLang="en-US" sz="1500" b="1" kern="0" dirty="0">
                <a:solidFill>
                  <a:prstClr val="black">
                    <a:lumMod val="75000"/>
                    <a:lumOff val="25000"/>
                  </a:prstClr>
                </a:solidFill>
              </a:rPr>
              <a:t>김민석</a:t>
            </a:r>
            <a:endParaRPr lang="en-US" altLang="ko-KR" sz="1500" b="1" kern="0" dirty="0">
              <a:solidFill>
                <a:prstClr val="black">
                  <a:lumMod val="75000"/>
                  <a:lumOff val="25000"/>
                </a:prstClr>
              </a:solidFill>
            </a:endParaRPr>
          </a:p>
          <a:p>
            <a:pPr latinLnBrk="0">
              <a:lnSpc>
                <a:spcPct val="150000"/>
              </a:lnSpc>
              <a:defRPr/>
            </a:pPr>
            <a:r>
              <a:rPr lang="ko-KR" altLang="en-US" sz="1500" b="1" kern="0" dirty="0">
                <a:solidFill>
                  <a:prstClr val="black">
                    <a:lumMod val="75000"/>
                    <a:lumOff val="25000"/>
                  </a:prstClr>
                </a:solidFill>
              </a:rPr>
              <a:t>                    경영 </a:t>
            </a:r>
            <a:r>
              <a:rPr lang="en-US" altLang="ko-KR" sz="1500" b="1" kern="0" dirty="0">
                <a:solidFill>
                  <a:prstClr val="black">
                    <a:lumMod val="75000"/>
                    <a:lumOff val="25000"/>
                  </a:prstClr>
                </a:solidFill>
              </a:rPr>
              <a:t>20193008 </a:t>
            </a:r>
            <a:r>
              <a:rPr lang="ko-KR" altLang="en-US" sz="1500" b="1" kern="0" dirty="0">
                <a:solidFill>
                  <a:prstClr val="black">
                    <a:lumMod val="75000"/>
                    <a:lumOff val="25000"/>
                  </a:prstClr>
                </a:solidFill>
              </a:rPr>
              <a:t>최 혁 </a:t>
            </a:r>
            <a:endParaRPr lang="en-US" altLang="ko-KR" sz="1500" dirty="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3. </a:t>
            </a:r>
            <a:r>
              <a:rPr lang="ko-KR" altLang="en-US" sz="2800" b="1" i="1" kern="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20723" y="5525543"/>
            <a:ext cx="4747625" cy="481029"/>
          </a:xfrm>
          <a:prstGeom prst="rect">
            <a:avLst/>
          </a:prstGeom>
        </p:spPr>
        <p:txBody>
          <a:bodyPr wrap="square">
            <a:spAutoFit/>
          </a:bodyPr>
          <a:lstStyle/>
          <a:p>
            <a:pPr>
              <a:lnSpc>
                <a:spcPct val="150000"/>
              </a:lnSpc>
            </a:pPr>
            <a:r>
              <a:rPr lang="en-US" altLang="ko-KR" sz="900" b="1">
                <a:solidFill>
                  <a:srgbClr val="44546A">
                    <a:lumMod val="75000"/>
                  </a:srgbClr>
                </a:solidFill>
              </a:rPr>
              <a:t>* </a:t>
            </a:r>
            <a:r>
              <a:rPr lang="ko-KR" altLang="en-US" sz="900"/>
              <a:t>코로나에 막힌 집구경 ‘</a:t>
            </a:r>
            <a:r>
              <a:rPr lang="en-US" altLang="ko-KR" sz="900"/>
              <a:t>VR </a:t>
            </a:r>
            <a:r>
              <a:rPr lang="ko-KR" altLang="en-US" sz="900"/>
              <a:t>발품팔이’로 대신한다 </a:t>
            </a:r>
            <a:r>
              <a:rPr lang="en-US" altLang="ko-KR" sz="900"/>
              <a:t>/ </a:t>
            </a:r>
            <a:r>
              <a:rPr lang="ko-KR" altLang="en-US" sz="900"/>
              <a:t>출처 </a:t>
            </a:r>
            <a:r>
              <a:rPr lang="en-US" altLang="ko-KR" sz="900"/>
              <a:t>: </a:t>
            </a:r>
            <a:r>
              <a:rPr lang="ko-KR" altLang="en-US" sz="900"/>
              <a:t>한국일보</a:t>
            </a:r>
            <a:r>
              <a:rPr lang="en-US" altLang="ko-KR" sz="900"/>
              <a:t>(</a:t>
            </a:r>
            <a:r>
              <a:rPr lang="en-US" altLang="ko-KR" sz="900" b="1">
                <a:solidFill>
                  <a:srgbClr val="44546A">
                    <a:lumMod val="75000"/>
                  </a:srgbClr>
                </a:solidFill>
              </a:rPr>
              <a:t>https://www.hankookilbo.com/News/Read/202004061549732280)</a:t>
            </a:r>
            <a:endParaRPr lang="ko-KR" altLang="en-US" sz="9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756717" y="2264097"/>
            <a:ext cx="4469818" cy="2169825"/>
          </a:xfrm>
          <a:prstGeom prst="rect">
            <a:avLst/>
          </a:prstGeom>
        </p:spPr>
        <p:txBody>
          <a:bodyPr wrap="square">
            <a:spAutoFit/>
          </a:bodyPr>
          <a:lstStyle/>
          <a:p>
            <a:pPr>
              <a:lnSpc>
                <a:spcPct val="150000"/>
              </a:lnSpc>
            </a:pPr>
            <a:r>
              <a:rPr lang="ko-KR" altLang="en-US" sz="1000">
                <a:solidFill>
                  <a:prstClr val="black">
                    <a:lumMod val="65000"/>
                    <a:lumOff val="35000"/>
                  </a:prstClr>
                </a:solidFill>
              </a:rPr>
              <a:t> </a:t>
            </a:r>
            <a:r>
              <a:rPr lang="ko-KR" altLang="en-US" sz="1500" b="1">
                <a:solidFill>
                  <a:prstClr val="black">
                    <a:lumMod val="65000"/>
                    <a:lumOff val="35000"/>
                  </a:prstClr>
                </a:solidFill>
              </a:rPr>
              <a:t>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500" b="1">
                <a:solidFill>
                  <a:prstClr val="black">
                    <a:lumMod val="65000"/>
                    <a:lumOff val="35000"/>
                  </a:prstClr>
                </a:solidFill>
              </a:rPr>
              <a:t>.</a:t>
            </a:r>
          </a:p>
        </p:txBody>
      </p:sp>
      <p:pic>
        <p:nvPicPr>
          <p:cNvPr id="1026" name="Picture 2" descr="코로나에 막힌 집구경 'VR 발품팔이'로 대신한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97" y="1169283"/>
            <a:ext cx="5612329" cy="4314826"/>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1" name="직선 연결선 10">
            <a:extLst>
              <a:ext uri="{FF2B5EF4-FFF2-40B4-BE49-F238E27FC236}">
                <a16:creationId xmlns:a16="http://schemas.microsoft.com/office/drawing/2014/main" id="{5C067028-2E01-47AD-8DE6-64CBF7F2E79F}"/>
              </a:ext>
            </a:extLst>
          </p:cNvPr>
          <p:cNvCxnSpPr>
            <a:cxnSpLocks/>
          </p:cNvCxnSpPr>
          <p:nvPr/>
        </p:nvCxnSpPr>
        <p:spPr>
          <a:xfrm>
            <a:off x="6503502" y="1487129"/>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a:solidFill>
                  <a:prstClr val="black">
                    <a:lumMod val="75000"/>
                    <a:lumOff val="25000"/>
                  </a:prstClr>
                </a:solidFill>
              </a:rPr>
              <a:t>감사합니다</a:t>
            </a:r>
            <a:r>
              <a:rPr lang="en-US" altLang="ko-KR" sz="4400" b="1" i="1" kern="0">
                <a:solidFill>
                  <a:prstClr val="black">
                    <a:lumMod val="75000"/>
                    <a:lumOff val="25000"/>
                  </a:prstClr>
                </a:solidFill>
              </a:rPr>
              <a:t>.</a:t>
            </a:r>
          </a:p>
          <a:p>
            <a:pPr algn="ctr" latinLnBrk="0">
              <a:lnSpc>
                <a:spcPct val="150000"/>
              </a:lnSpc>
              <a:defRPr/>
            </a:pPr>
            <a:r>
              <a:rPr lang="en-US" altLang="ko-KR" sz="4400" b="1" i="1" kern="0">
                <a:solidFill>
                  <a:prstClr val="black">
                    <a:lumMod val="75000"/>
                    <a:lumOff val="25000"/>
                  </a:prstClr>
                </a:solidFill>
              </a:rPr>
              <a:t>Q&amp;A</a:t>
            </a:r>
            <a:endParaRPr lang="en-US" altLang="ko-KR" sz="440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50017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a:solidFill>
                  <a:prstClr val="black">
                    <a:lumMod val="75000"/>
                    <a:lumOff val="25000"/>
                  </a:prstClr>
                </a:solidFill>
              </a:rPr>
              <a:t>1. </a:t>
            </a:r>
            <a:r>
              <a:rPr lang="ko-KR" altLang="en-US" sz="2800" b="1">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2617" y="3715143"/>
            <a:ext cx="3397986" cy="20774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개발 이유 및 목표</a:t>
            </a:r>
            <a:endParaRPr lang="en-US" altLang="ko-KR" b="1">
              <a:solidFill>
                <a:prstClr val="black">
                  <a:lumMod val="75000"/>
                  <a:lumOff val="25000"/>
                </a:prstClr>
              </a:solidFill>
            </a:endParaRPr>
          </a:p>
          <a:p>
            <a:pPr algn="ctr">
              <a:lnSpc>
                <a:spcPct val="150000"/>
              </a:lnSpc>
            </a:pPr>
            <a:endParaRPr lang="en-US" altLang="ko-KR" b="1">
              <a:solidFill>
                <a:prstClr val="black">
                  <a:lumMod val="75000"/>
                  <a:lumOff val="25000"/>
                </a:prstClr>
              </a:solidFill>
            </a:endParaRPr>
          </a:p>
          <a:p>
            <a:pPr algn="ctr">
              <a:lnSpc>
                <a:spcPct val="150000"/>
              </a:lnSpc>
            </a:pPr>
            <a:endParaRPr lang="ko-KR" altLang="en-US" b="1">
              <a:solidFill>
                <a:prstClr val="black">
                  <a:lumMod val="75000"/>
                  <a:lumOff val="25000"/>
                </a:prstClr>
              </a:solidFill>
            </a:endParaRPr>
          </a:p>
          <a:p>
            <a:pPr algn="ctr">
              <a:lnSpc>
                <a:spcPct val="150000"/>
              </a:lnSpc>
            </a:pPr>
            <a:r>
              <a:rPr lang="ko-KR" altLang="en-US" sz="1600">
                <a:solidFill>
                  <a:prstClr val="black">
                    <a:lumMod val="75000"/>
                    <a:lumOff val="25000"/>
                  </a:prstClr>
                </a:solidFill>
              </a:rPr>
              <a:t>본 프로젝트를 시작하게 된 이유와 목표</a:t>
            </a:r>
            <a:endParaRPr lang="ko-KR" altLang="en-US" sz="1600" dirty="0">
              <a:solidFill>
                <a:prstClr val="black">
                  <a:lumMod val="75000"/>
                  <a:lumOff val="25000"/>
                </a:prstClr>
              </a:solidFill>
            </a:endParaRP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a:solidFill>
                  <a:prstClr val="black">
                    <a:lumMod val="75000"/>
                    <a:lumOff val="25000"/>
                  </a:prstClr>
                </a:solidFill>
              </a:rPr>
              <a:t>2. </a:t>
            </a:r>
            <a:r>
              <a:rPr lang="ko-KR" altLang="en-US" sz="2800" b="1">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541786" y="3771705"/>
            <a:ext cx="2994752" cy="1661993"/>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프로젝트 구성 </a:t>
            </a:r>
            <a:endParaRPr lang="en-US" altLang="ko-KR" b="1">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a:solidFill>
                <a:prstClr val="black">
                  <a:lumMod val="75000"/>
                  <a:lumOff val="25000"/>
                </a:prstClr>
              </a:solidFill>
            </a:endParaRPr>
          </a:p>
          <a:p>
            <a:pPr algn="ctr">
              <a:lnSpc>
                <a:spcPct val="150000"/>
              </a:lnSpc>
            </a:pPr>
            <a:r>
              <a:rPr lang="ko-KR" altLang="en-US" sz="160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a:solidFill>
                  <a:prstClr val="black">
                    <a:lumMod val="75000"/>
                    <a:lumOff val="25000"/>
                  </a:prstClr>
                </a:solidFill>
              </a:rPr>
              <a:t>3. </a:t>
            </a:r>
            <a:r>
              <a:rPr lang="ko-KR" altLang="en-US" sz="2800" b="1">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3FA00699-5178-465A-9F3F-130CF1431F70}"/>
              </a:ext>
            </a:extLst>
          </p:cNvPr>
          <p:cNvSpPr/>
          <p:nvPr/>
        </p:nvSpPr>
        <p:spPr>
          <a:xfrm>
            <a:off x="7891272" y="3781138"/>
            <a:ext cx="2994752" cy="4542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추후 목표 및 계획</a:t>
            </a:r>
            <a:endParaRPr lang="en-US" altLang="ko-KR" b="1" dirty="0">
              <a:solidFill>
                <a:prstClr val="black">
                  <a:lumMod val="75000"/>
                  <a:lumOff val="25000"/>
                </a:prstClr>
              </a:solidFill>
            </a:endParaRPr>
          </a:p>
        </p:txBody>
      </p:sp>
      <p:sp>
        <p:nvSpPr>
          <p:cNvPr id="23" name="직사각형 22">
            <a:extLst>
              <a:ext uri="{FF2B5EF4-FFF2-40B4-BE49-F238E27FC236}">
                <a16:creationId xmlns:a16="http://schemas.microsoft.com/office/drawing/2014/main" id="{3FA00699-5178-465A-9F3F-130CF1431F70}"/>
              </a:ext>
            </a:extLst>
          </p:cNvPr>
          <p:cNvSpPr/>
          <p:nvPr/>
        </p:nvSpPr>
        <p:spPr>
          <a:xfrm>
            <a:off x="7951969" y="4933880"/>
            <a:ext cx="2994752" cy="414024"/>
          </a:xfrm>
          <a:prstGeom prst="rect">
            <a:avLst/>
          </a:prstGeom>
        </p:spPr>
        <p:txBody>
          <a:bodyPr wrap="square">
            <a:spAutoFit/>
          </a:bodyPr>
          <a:lstStyle/>
          <a:p>
            <a:pPr algn="ctr">
              <a:lnSpc>
                <a:spcPct val="150000"/>
              </a:lnSpc>
            </a:pPr>
            <a:r>
              <a:rPr lang="ko-KR" altLang="en-US" sz="1600">
                <a:solidFill>
                  <a:prstClr val="black">
                    <a:lumMod val="75000"/>
                    <a:lumOff val="25000"/>
                  </a:prstClr>
                </a:solidFill>
              </a:rPr>
              <a:t>본 프로젝트 이후의 계획</a:t>
            </a:r>
            <a:endParaRPr lang="ko-KR" altLang="en-US" sz="1600" dirty="0">
              <a:solidFill>
                <a:prstClr val="black">
                  <a:lumMod val="75000"/>
                  <a:lumOff val="25000"/>
                </a:prstClr>
              </a:solidFill>
            </a:endParaRPr>
          </a:p>
        </p:txBody>
      </p:sp>
    </p:spTree>
    <p:extLst>
      <p:ext uri="{BB962C8B-B14F-4D97-AF65-F5344CB8AC3E}">
        <p14:creationId xmlns:p14="http://schemas.microsoft.com/office/powerpoint/2010/main" val="69244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19030" y="1928861"/>
            <a:ext cx="4432500" cy="3370150"/>
          </a:xfrm>
          <a:prstGeom prst="rect">
            <a:avLst/>
          </a:prstGeom>
        </p:spPr>
        <p:txBody>
          <a:bodyPr wrap="square">
            <a:spAutoFit/>
          </a:bodyPr>
          <a:lstStyle/>
          <a:p>
            <a:pPr>
              <a:lnSpc>
                <a:spcPct val="150000"/>
              </a:lnSpc>
            </a:pPr>
            <a:r>
              <a:rPr lang="en-US" altLang="ko-KR" sz="1600" b="1"/>
              <a:t> 2021</a:t>
            </a:r>
            <a:r>
              <a:rPr lang="ko-KR" altLang="en-US" sz="1600" b="1"/>
              <a:t>년 대한민국의 대표 방 계약 애플리케이션 직방의 설문조사에 따르면 직접 방문 없이 </a:t>
            </a:r>
            <a:r>
              <a:rPr lang="en-US" altLang="ko-KR" sz="1600" b="1"/>
              <a:t>3D·VR </a:t>
            </a:r>
            <a:r>
              <a:rPr lang="ko-KR" altLang="en-US" sz="1600" b="1"/>
              <a:t>부동산정보만 확인하고 계약할 의사가 있다는 응답이 </a:t>
            </a:r>
            <a:r>
              <a:rPr lang="en-US" altLang="ko-KR" sz="1600" b="1"/>
              <a:t>70%</a:t>
            </a:r>
            <a:r>
              <a:rPr lang="ko-KR" altLang="en-US" sz="1600" b="1"/>
              <a:t>를 넘겼다</a:t>
            </a:r>
            <a:r>
              <a:rPr lang="en-US" altLang="ko-KR" sz="1600" b="1"/>
              <a:t>.</a:t>
            </a:r>
          </a:p>
          <a:p>
            <a:pPr>
              <a:lnSpc>
                <a:spcPct val="150000"/>
              </a:lnSpc>
            </a:pPr>
            <a:br>
              <a:rPr lang="ko-KR" altLang="en-US" sz="1600"/>
            </a:br>
            <a:r>
              <a:rPr lang="ko-KR" altLang="en-US" sz="1600"/>
              <a:t> </a:t>
            </a:r>
            <a:r>
              <a:rPr lang="ko-KR" altLang="en-US" sz="1600" b="1"/>
              <a:t>또한</a:t>
            </a:r>
            <a:r>
              <a:rPr lang="ko-KR" altLang="en-US" sz="1600"/>
              <a:t> </a:t>
            </a:r>
            <a:r>
              <a:rPr lang="en-US" altLang="ko-KR" sz="1600" b="1"/>
              <a:t>3D, VR </a:t>
            </a:r>
            <a:r>
              <a:rPr lang="ko-KR" altLang="en-US" sz="1600" b="1"/>
              <a:t>부동산 정보 서비스를 이용해 볼 의향을 물어보는 질문에는 </a:t>
            </a:r>
            <a:r>
              <a:rPr lang="en-US" altLang="ko-KR" sz="1600" b="1"/>
              <a:t>90%</a:t>
            </a:r>
            <a:r>
              <a:rPr lang="ko-KR" altLang="en-US" sz="1600" b="1"/>
              <a:t>에 육박하는 비율로 이용해 볼 것이라고 응답을 기록했다</a:t>
            </a:r>
            <a:r>
              <a:rPr lang="en-US" altLang="ko-KR" sz="1600" b="1"/>
              <a:t>.</a:t>
            </a:r>
            <a:endParaRPr lang="ko-KR" altLang="en-US" sz="1600" b="1"/>
          </a:p>
          <a:p>
            <a:pPr>
              <a:lnSpc>
                <a:spcPct val="150000"/>
              </a:lnSpc>
            </a:pPr>
            <a:endParaRPr lang="en-US" altLang="ko-KR" sz="1400" b="1" dirty="0">
              <a:solidFill>
                <a:prstClr val="black">
                  <a:lumMod val="75000"/>
                  <a:lumOff val="25000"/>
                </a:prstClr>
              </a:solidFill>
            </a:endParaRPr>
          </a:p>
        </p:txBody>
      </p:sp>
      <p:pic>
        <p:nvPicPr>
          <p:cNvPr id="1026" name="Picture 2" descr="모바일 3D·VR 부동산정보 이용 의향. (자료=직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95" y="1454328"/>
            <a:ext cx="6301783" cy="4363343"/>
          </a:xfrm>
          <a:prstGeom prst="rect">
            <a:avLst/>
          </a:prstGeom>
          <a:noFill/>
          <a:extLst>
            <a:ext uri="{909E8E84-426E-40DD-AFC4-6F175D3DCCD1}">
              <a14:hiddenFill xmlns:a14="http://schemas.microsoft.com/office/drawing/2010/main">
                <a:solidFill>
                  <a:srgbClr val="FFFFFF"/>
                </a:solidFill>
              </a14:hiddenFill>
            </a:ext>
          </a:extLst>
        </p:spPr>
      </p:pic>
      <p:sp>
        <p:nvSpPr>
          <p:cNvPr id="49" name="직사각형 48"/>
          <p:cNvSpPr/>
          <p:nvPr/>
        </p:nvSpPr>
        <p:spPr>
          <a:xfrm>
            <a:off x="438379" y="5817670"/>
            <a:ext cx="5123435" cy="300325"/>
          </a:xfrm>
          <a:prstGeom prst="rect">
            <a:avLst/>
          </a:prstGeom>
        </p:spPr>
        <p:txBody>
          <a:bodyPr wrap="square">
            <a:spAutoFit/>
          </a:bodyPr>
          <a:lstStyle/>
          <a:p>
            <a:pPr>
              <a:lnSpc>
                <a:spcPct val="150000"/>
              </a:lnSpc>
            </a:pPr>
            <a:r>
              <a:rPr lang="en-US" altLang="ko-KR" sz="900"/>
              <a:t>* </a:t>
            </a:r>
            <a:r>
              <a:rPr lang="ko-KR" altLang="en-US" sz="900"/>
              <a:t>모바일 </a:t>
            </a:r>
            <a:r>
              <a:rPr lang="en-US" altLang="ko-KR" sz="900"/>
              <a:t>3D·VR </a:t>
            </a:r>
            <a:r>
              <a:rPr lang="ko-KR" altLang="en-US" sz="900"/>
              <a:t>부동산정보 이용 의향</a:t>
            </a:r>
            <a:r>
              <a:rPr lang="en-US" altLang="ko-KR" sz="900"/>
              <a:t>. (</a:t>
            </a:r>
            <a:r>
              <a:rPr lang="ko-KR" altLang="en-US" sz="900"/>
              <a:t>자료</a:t>
            </a:r>
            <a:r>
              <a:rPr lang="en-US" altLang="ko-KR" sz="900"/>
              <a:t>=</a:t>
            </a:r>
            <a:r>
              <a:rPr lang="ko-KR" altLang="en-US" sz="900"/>
              <a:t>직방</a:t>
            </a:r>
            <a:r>
              <a:rPr lang="en-US" altLang="ko-KR" sz="900"/>
              <a:t>)</a:t>
            </a:r>
            <a:r>
              <a:rPr lang="ko-KR" altLang="en-US" sz="900"/>
              <a:t> 출처 </a:t>
            </a:r>
            <a:r>
              <a:rPr lang="en-US" altLang="ko-KR" sz="900"/>
              <a:t>: </a:t>
            </a:r>
            <a:r>
              <a:rPr lang="ko-KR" altLang="en-US" sz="900">
                <a:hlinkClick r:id="rId3"/>
              </a:rPr>
              <a:t>신아일보</a:t>
            </a:r>
            <a:r>
              <a:rPr lang="en-US" altLang="ko-KR" sz="900">
                <a:hlinkClick r:id="rId3"/>
              </a:rPr>
              <a:t>(http://www.shinailbo.co.kr)</a:t>
            </a:r>
            <a:endParaRPr lang="ko-KR" altLang="en-US" sz="9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flipH="1">
            <a:off x="7086600" y="1837304"/>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5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목표</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70" name="직사각형 69"/>
          <p:cNvSpPr/>
          <p:nvPr/>
        </p:nvSpPr>
        <p:spPr>
          <a:xfrm>
            <a:off x="6956123" y="1717403"/>
            <a:ext cx="4523841" cy="3416320"/>
          </a:xfrm>
          <a:prstGeom prst="rect">
            <a:avLst/>
          </a:prstGeom>
        </p:spPr>
        <p:txBody>
          <a:bodyPr wrap="square">
            <a:spAutoFit/>
          </a:bodyPr>
          <a:lstStyle/>
          <a:p>
            <a:pPr fontAlgn="base"/>
            <a:r>
              <a:rPr lang="ko-KR" altLang="en-US" b="1"/>
              <a:t> 요컨대 온라인 서비스가 늘어나는 추세에서 소비자가 </a:t>
            </a:r>
            <a:r>
              <a:rPr lang="en-US" altLang="ko-KR" b="1"/>
              <a:t>VR</a:t>
            </a:r>
            <a:r>
              <a:rPr lang="ko-KR" altLang="en-US" b="1"/>
              <a:t>을 통해 직접 방을 구경하고 둘러보면서 하자 부분을 찾도록 하고</a:t>
            </a:r>
            <a:r>
              <a:rPr lang="en-US" altLang="ko-KR" b="1"/>
              <a:t>, </a:t>
            </a:r>
            <a:r>
              <a:rPr lang="ko-KR" altLang="en-US" b="1"/>
              <a:t>계약과 관련된 퀴즈를 풀면서 소비자가 방을 구할 때 필요한 지식을 교육하는 것이 본 시뮬레이터의 목적이다</a:t>
            </a:r>
            <a:r>
              <a:rPr lang="en-US" altLang="ko-KR" b="1"/>
              <a:t>. </a:t>
            </a:r>
          </a:p>
          <a:p>
            <a:pPr fontAlgn="base"/>
            <a:endParaRPr lang="en-US" altLang="ko-KR" b="1"/>
          </a:p>
          <a:p>
            <a:pPr fontAlgn="base"/>
            <a:r>
              <a:rPr lang="ko-KR" altLang="en-US" b="1"/>
              <a:t> 이를 통해 직접 자취방을 구하러 갔을 때 확인해야 하는 방의 핵심 부분과 계약 사항 등 사전에 교육하여 자취 시 생길 수 있는 피해들을 최소화하고 방지하고자 하는 효과를 기대할 수 있다</a:t>
            </a:r>
            <a:r>
              <a:rPr lang="en-US" altLang="ko-KR" b="1"/>
              <a:t>.</a:t>
            </a:r>
            <a:endParaRPr lang="ko-KR" altLang="en-US" b="1"/>
          </a:p>
        </p:txBody>
      </p:sp>
      <p:pic>
        <p:nvPicPr>
          <p:cNvPr id="1026" name="Picture 2" descr="자취방 인테리어 가상으로 꾸미기 / 무료 사이트 : 네이버 블로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80" y="1470581"/>
            <a:ext cx="6113249" cy="3525626"/>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438379" y="5817670"/>
            <a:ext cx="5472228" cy="507831"/>
          </a:xfrm>
          <a:prstGeom prst="rect">
            <a:avLst/>
          </a:prstGeom>
        </p:spPr>
        <p:txBody>
          <a:bodyPr wrap="square">
            <a:spAutoFit/>
          </a:bodyPr>
          <a:lstStyle/>
          <a:p>
            <a:pPr>
              <a:lnSpc>
                <a:spcPct val="150000"/>
              </a:lnSpc>
            </a:pPr>
            <a:r>
              <a:rPr lang="en-US" altLang="ko-KR" sz="900"/>
              <a:t>* </a:t>
            </a:r>
            <a:r>
              <a:rPr lang="ko-KR" altLang="en-US" sz="900"/>
              <a:t>자취방 인테리어 가상으로 꾸미기 </a:t>
            </a:r>
            <a:r>
              <a:rPr lang="en-US" altLang="ko-KR" sz="900"/>
              <a:t>/ </a:t>
            </a:r>
            <a:r>
              <a:rPr lang="ko-KR" altLang="en-US" sz="900"/>
              <a:t>무료 사이트 출처 </a:t>
            </a:r>
            <a:r>
              <a:rPr lang="en-US" altLang="ko-KR" sz="900"/>
              <a:t>: </a:t>
            </a:r>
            <a:r>
              <a:rPr lang="ko-KR" altLang="en-US" sz="900"/>
              <a:t>네이버 블로그 이삭디자인 </a:t>
            </a:r>
            <a:r>
              <a:rPr lang="en-US" altLang="ko-KR" sz="900"/>
              <a:t>(https://m.blog.naver.com/ghktghkt1/22185742394)</a:t>
            </a:r>
            <a:endParaRPr lang="ko-KR" altLang="en-US" sz="900" dirty="0">
              <a:solidFill>
                <a:prstClr val="black">
                  <a:lumMod val="75000"/>
                  <a:lumOff val="25000"/>
                </a:prstClr>
              </a:solidFill>
            </a:endParaRPr>
          </a:p>
        </p:txBody>
      </p:sp>
      <p:pic>
        <p:nvPicPr>
          <p:cNvPr id="11" name="그림 10">
            <a:extLst>
              <a:ext uri="{FF2B5EF4-FFF2-40B4-BE49-F238E27FC236}">
                <a16:creationId xmlns:a16="http://schemas.microsoft.com/office/drawing/2014/main" id="{ED3555D5-84C2-4770-D102-49BD7ED42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6781801" y="1715732"/>
            <a:ext cx="0" cy="324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5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93921"/>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49005"/>
            <a:ext cx="4028342" cy="58132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a:t>
            </a:r>
            <a:r>
              <a:rPr lang="ko-KR" altLang="en-US" sz="1100" b="0" i="0" dirty="0" err="1">
                <a:solidFill>
                  <a:srgbClr val="FFFFFF"/>
                </a:solidFill>
                <a:effectLst/>
                <a:latin typeface="Helvetica" panose="020B0604020202020204" pitchFamily="34" charset="0"/>
              </a:rPr>
              <a:t>봐야하는지</a:t>
            </a:r>
            <a:r>
              <a:rPr lang="ko-KR" altLang="en-US" sz="1100" b="0" i="0" dirty="0">
                <a:solidFill>
                  <a:srgbClr val="FFFFFF"/>
                </a:solidFill>
                <a:effectLst/>
                <a:latin typeface="Helvetica" panose="020B0604020202020204" pitchFamily="34" charset="0"/>
              </a:rPr>
              <a:t>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중요하게 봐야하는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2. </a:t>
            </a:r>
            <a:r>
              <a:rPr lang="ko-KR" altLang="en-US" sz="2800" b="1" i="1" kern="0">
                <a:solidFill>
                  <a:prstClr val="white"/>
                </a:solidFill>
              </a:rPr>
              <a:t>프로젝트 내용 </a:t>
            </a:r>
            <a:r>
              <a:rPr lang="en-US" altLang="ko-KR" sz="2800" b="1" i="1" kern="0">
                <a:solidFill>
                  <a:prstClr val="white"/>
                </a:solidFill>
              </a:rPr>
              <a:t>- </a:t>
            </a:r>
            <a:r>
              <a:rPr lang="ko-KR" altLang="en-US" sz="2800" b="1" i="1" ker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64764"/>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61917"/>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997" y="1276936"/>
            <a:ext cx="5427707" cy="4884980"/>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97" y="1276937"/>
            <a:ext cx="5422949" cy="4884980"/>
          </a:xfrm>
          <a:prstGeom prst="rect">
            <a:avLst/>
          </a:prstGeom>
        </p:spPr>
      </p:pic>
      <p:pic>
        <p:nvPicPr>
          <p:cNvPr id="11" name="그림 10">
            <a:extLst>
              <a:ext uri="{FF2B5EF4-FFF2-40B4-BE49-F238E27FC236}">
                <a16:creationId xmlns:a16="http://schemas.microsoft.com/office/drawing/2014/main" id="{403180C8-08AE-5C5B-A028-C0E701339A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3" name="직선 연결선 12">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2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2. </a:t>
            </a:r>
            <a:r>
              <a:rPr lang="ko-KR" altLang="en-US" sz="2800" b="1" i="1" kern="0">
                <a:solidFill>
                  <a:prstClr val="white"/>
                </a:solidFill>
              </a:rPr>
              <a:t>프로젝트 내용 </a:t>
            </a:r>
            <a:r>
              <a:rPr lang="en-US" altLang="ko-KR" sz="2800" b="1" i="1" kern="0">
                <a:solidFill>
                  <a:prstClr val="white"/>
                </a:solidFill>
              </a:rPr>
              <a:t>- </a:t>
            </a:r>
            <a:r>
              <a:rPr lang="ko-KR" altLang="en-US" sz="2800" b="1" i="1" ker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97" y="1543026"/>
            <a:ext cx="5429736" cy="4611800"/>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997" y="154302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71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184545" y="6125008"/>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3997" y="1640264"/>
            <a:ext cx="5345288" cy="4484744"/>
          </a:xfrm>
          <a:prstGeom prst="rect">
            <a:avLst/>
          </a:prstGeom>
        </p:spPr>
      </p:pic>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85" y="1640264"/>
            <a:ext cx="5328588" cy="4514562"/>
          </a:xfrm>
          <a:prstGeom prst="rect">
            <a:avLst/>
          </a:prstGeom>
        </p:spPr>
      </p:pic>
      <p:pic>
        <p:nvPicPr>
          <p:cNvPr id="11" name="그림 10">
            <a:extLst>
              <a:ext uri="{FF2B5EF4-FFF2-40B4-BE49-F238E27FC236}">
                <a16:creationId xmlns:a16="http://schemas.microsoft.com/office/drawing/2014/main" id="{B147831E-27F5-9782-FD49-222CD52044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761436"/>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508</Words>
  <Application>Microsoft Office PowerPoint</Application>
  <PresentationFormat>와이드스크린</PresentationFormat>
  <Paragraphs>60</Paragraphs>
  <Slides>11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오장호</cp:lastModifiedBy>
  <cp:revision>123</cp:revision>
  <dcterms:created xsi:type="dcterms:W3CDTF">2021-04-25T05:59:56Z</dcterms:created>
  <dcterms:modified xsi:type="dcterms:W3CDTF">2022-05-20T10:16:30Z</dcterms:modified>
</cp:coreProperties>
</file>