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5" r:id="rId7"/>
    <p:sldId id="266" r:id="rId8"/>
    <p:sldId id="267" r:id="rId9"/>
    <p:sldId id="263" r:id="rId10"/>
    <p:sldId id="264"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64" d="100"/>
          <a:sy n="64"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2022-05-16</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500" smtClean="0">
                <a:solidFill>
                  <a:prstClr val="white"/>
                </a:solidFill>
              </a:rPr>
              <a:t>소프트웨어캡스톤디자인</a:t>
            </a:r>
            <a:endParaRPr lang="ko-KR" altLang="en-US" sz="15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smtClean="0">
                <a:solidFill>
                  <a:prstClr val="black">
                    <a:lumMod val="75000"/>
                    <a:lumOff val="25000"/>
                  </a:prstClr>
                </a:solidFill>
              </a:rPr>
              <a:t>파라노이드 팀</a:t>
            </a:r>
            <a:endParaRPr lang="en-US" altLang="ko-KR" sz="3200" b="1" i="1" kern="0" smtClean="0">
              <a:solidFill>
                <a:prstClr val="black">
                  <a:lumMod val="75000"/>
                  <a:lumOff val="25000"/>
                </a:prstClr>
              </a:solidFill>
            </a:endParaRPr>
          </a:p>
          <a:p>
            <a:pPr latinLnBrk="0">
              <a:lnSpc>
                <a:spcPct val="150000"/>
              </a:lnSpc>
              <a:defRPr/>
            </a:pPr>
            <a:r>
              <a:rPr lang="ko-KR" altLang="en-US" sz="1500" b="1" kern="0" smtClean="0">
                <a:solidFill>
                  <a:prstClr val="black">
                    <a:lumMod val="75000"/>
                    <a:lumOff val="25000"/>
                  </a:prstClr>
                </a:solidFill>
              </a:rPr>
              <a:t>                    콘텐츠 </a:t>
            </a:r>
            <a:r>
              <a:rPr lang="en-US" altLang="ko-KR" sz="1500" b="1" kern="0" smtClean="0">
                <a:solidFill>
                  <a:prstClr val="black">
                    <a:lumMod val="75000"/>
                    <a:lumOff val="25000"/>
                  </a:prstClr>
                </a:solidFill>
              </a:rPr>
              <a:t>IT 20145329 </a:t>
            </a:r>
            <a:r>
              <a:rPr lang="ko-KR" altLang="en-US" sz="1500" b="1" kern="0" smtClean="0">
                <a:solidFill>
                  <a:prstClr val="black">
                    <a:lumMod val="75000"/>
                    <a:lumOff val="25000"/>
                  </a:prstClr>
                </a:solidFill>
              </a:rPr>
              <a:t>오장호</a:t>
            </a:r>
            <a:endParaRPr lang="en-US" altLang="ko-KR" sz="1500" b="1" kern="0" smtClean="0">
              <a:solidFill>
                <a:prstClr val="black">
                  <a:lumMod val="75000"/>
                  <a:lumOff val="25000"/>
                </a:prstClr>
              </a:solidFill>
            </a:endParaRPr>
          </a:p>
          <a:p>
            <a:pPr latinLnBrk="0">
              <a:lnSpc>
                <a:spcPct val="150000"/>
              </a:lnSpc>
              <a:defRPr/>
            </a:pPr>
            <a:r>
              <a:rPr lang="ko-KR" altLang="en-US" sz="1500" b="1" kern="0" smtClean="0">
                <a:solidFill>
                  <a:prstClr val="black">
                    <a:lumMod val="75000"/>
                    <a:lumOff val="25000"/>
                  </a:prstClr>
                </a:solidFill>
              </a:rPr>
              <a:t>                    콘텐츠 </a:t>
            </a:r>
            <a:r>
              <a:rPr lang="en-US" altLang="ko-KR" sz="1500" b="1" kern="0" smtClean="0">
                <a:solidFill>
                  <a:prstClr val="black">
                    <a:lumMod val="75000"/>
                    <a:lumOff val="25000"/>
                  </a:prstClr>
                </a:solidFill>
              </a:rPr>
              <a:t>IT 20145350 </a:t>
            </a:r>
            <a:r>
              <a:rPr lang="ko-KR" altLang="en-US" sz="1500" b="1" kern="0" smtClean="0">
                <a:solidFill>
                  <a:prstClr val="black">
                    <a:lumMod val="75000"/>
                    <a:lumOff val="25000"/>
                  </a:prstClr>
                </a:solidFill>
              </a:rPr>
              <a:t>한규성</a:t>
            </a:r>
            <a:endParaRPr lang="en-US" altLang="ko-KR" sz="1500" b="1" kern="0" smtClean="0">
              <a:solidFill>
                <a:prstClr val="black">
                  <a:lumMod val="75000"/>
                  <a:lumOff val="25000"/>
                </a:prstClr>
              </a:solidFill>
            </a:endParaRPr>
          </a:p>
          <a:p>
            <a:pPr latinLnBrk="0">
              <a:lnSpc>
                <a:spcPct val="150000"/>
              </a:lnSpc>
              <a:defRPr/>
            </a:pPr>
            <a:r>
              <a:rPr lang="ko-KR" altLang="en-US" sz="1500" b="1" kern="0" smtClean="0">
                <a:solidFill>
                  <a:prstClr val="black">
                    <a:lumMod val="75000"/>
                    <a:lumOff val="25000"/>
                  </a:prstClr>
                </a:solidFill>
              </a:rPr>
              <a:t>                    콘텐츠 </a:t>
            </a:r>
            <a:r>
              <a:rPr lang="en-US" altLang="ko-KR" sz="1500" b="1" kern="0" smtClean="0">
                <a:solidFill>
                  <a:prstClr val="black">
                    <a:lumMod val="75000"/>
                    <a:lumOff val="25000"/>
                  </a:prstClr>
                </a:solidFill>
              </a:rPr>
              <a:t>IT 20175332 </a:t>
            </a:r>
            <a:r>
              <a:rPr lang="ko-KR" altLang="en-US" sz="1500" b="1" kern="0" smtClean="0">
                <a:solidFill>
                  <a:prstClr val="black">
                    <a:lumMod val="75000"/>
                    <a:lumOff val="25000"/>
                  </a:prstClr>
                </a:solidFill>
              </a:rPr>
              <a:t>이충희</a:t>
            </a:r>
            <a:endParaRPr lang="en-US" altLang="ko-KR" sz="1500" b="1" kern="0" smtClean="0">
              <a:solidFill>
                <a:prstClr val="black">
                  <a:lumMod val="75000"/>
                  <a:lumOff val="25000"/>
                </a:prstClr>
              </a:solidFill>
            </a:endParaRPr>
          </a:p>
          <a:p>
            <a:pPr latinLnBrk="0">
              <a:lnSpc>
                <a:spcPct val="150000"/>
              </a:lnSpc>
              <a:defRPr/>
            </a:pPr>
            <a:r>
              <a:rPr lang="ko-KR" altLang="en-US" sz="1500" b="1" kern="0" smtClean="0">
                <a:solidFill>
                  <a:prstClr val="black">
                    <a:lumMod val="75000"/>
                    <a:lumOff val="25000"/>
                  </a:prstClr>
                </a:solidFill>
              </a:rPr>
              <a:t>                    콘텐츠 </a:t>
            </a:r>
            <a:r>
              <a:rPr lang="en-US" altLang="ko-KR" sz="1500" b="1" kern="0" smtClean="0">
                <a:solidFill>
                  <a:prstClr val="black">
                    <a:lumMod val="75000"/>
                    <a:lumOff val="25000"/>
                  </a:prstClr>
                </a:solidFill>
              </a:rPr>
              <a:t>IT 20195124 </a:t>
            </a:r>
            <a:r>
              <a:rPr lang="ko-KR" altLang="en-US" sz="1500" b="1" kern="0" smtClean="0">
                <a:solidFill>
                  <a:prstClr val="black">
                    <a:lumMod val="75000"/>
                    <a:lumOff val="25000"/>
                  </a:prstClr>
                </a:solidFill>
              </a:rPr>
              <a:t>김민석</a:t>
            </a:r>
            <a:endParaRPr lang="en-US" altLang="ko-KR" sz="1500" b="1" kern="0">
              <a:solidFill>
                <a:prstClr val="black">
                  <a:lumMod val="75000"/>
                  <a:lumOff val="25000"/>
                </a:prstClr>
              </a:solidFill>
            </a:endParaRPr>
          </a:p>
          <a:p>
            <a:pPr latinLnBrk="0">
              <a:lnSpc>
                <a:spcPct val="150000"/>
              </a:lnSpc>
              <a:defRPr/>
            </a:pPr>
            <a:r>
              <a:rPr lang="ko-KR" altLang="en-US" sz="1500" b="1" kern="0" smtClean="0">
                <a:solidFill>
                  <a:prstClr val="black">
                    <a:lumMod val="75000"/>
                    <a:lumOff val="25000"/>
                  </a:prstClr>
                </a:solidFill>
              </a:rPr>
              <a:t>                    경영학과 </a:t>
            </a:r>
            <a:r>
              <a:rPr lang="en-US" altLang="ko-KR" sz="1500" b="1" kern="0" smtClean="0">
                <a:solidFill>
                  <a:prstClr val="black">
                    <a:lumMod val="75000"/>
                    <a:lumOff val="25000"/>
                  </a:prstClr>
                </a:solidFill>
              </a:rPr>
              <a:t>20193008 </a:t>
            </a:r>
            <a:r>
              <a:rPr lang="ko-KR" altLang="en-US" sz="1500" b="1" kern="0" smtClean="0">
                <a:solidFill>
                  <a:prstClr val="black">
                    <a:lumMod val="75000"/>
                    <a:lumOff val="25000"/>
                  </a:prstClr>
                </a:solidFill>
              </a:rPr>
              <a:t>최 혁 </a:t>
            </a:r>
            <a:endParaRPr lang="en-US" altLang="ko-KR" sz="15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9" name="실행 단추: 홈 8">
            <a:hlinkClick r:id="" action="ppaction://hlinkshowjump?jump=firstslide" highlightClick="1"/>
          </p:cNvPr>
          <p:cNvSpPr/>
          <p:nvPr/>
        </p:nvSpPr>
        <p:spPr>
          <a:xfrm>
            <a:off x="8374819" y="2885001"/>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6004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0" y="342900"/>
            <a:ext cx="11811000" cy="6278642"/>
          </a:xfrm>
          <a:prstGeom prst="rect">
            <a:avLst/>
          </a:prstGeom>
          <a:noFill/>
        </p:spPr>
        <p:txBody>
          <a:bodyPr wrap="square" rtlCol="0">
            <a:spAutoFit/>
          </a:bodyPr>
          <a:lstStyle/>
          <a:p>
            <a:r>
              <a:rPr lang="ko-KR" altLang="en-US" sz="2400" b="1" dirty="0">
                <a:solidFill>
                  <a:srgbClr val="FF0000"/>
                </a:solidFill>
              </a:rPr>
              <a:t>최근 저의 자료를 카페 등에 무단으로 </a:t>
            </a:r>
            <a:r>
              <a:rPr lang="ko-KR" altLang="en-US" sz="2400" b="1" dirty="0" err="1">
                <a:solidFill>
                  <a:srgbClr val="FF0000"/>
                </a:solidFill>
              </a:rPr>
              <a:t>재배포</a:t>
            </a:r>
            <a:r>
              <a:rPr lang="ko-KR" altLang="en-US" sz="2400" b="1" dirty="0">
                <a:solidFill>
                  <a:srgbClr val="FF0000"/>
                </a:solidFill>
              </a:rPr>
              <a:t> 하는 일이 자주 발생하고 있습니다</a:t>
            </a:r>
            <a:r>
              <a:rPr lang="en-US" altLang="ko-KR" sz="2400" b="1" dirty="0">
                <a:solidFill>
                  <a:srgbClr val="FF0000"/>
                </a:solidFill>
              </a:rPr>
              <a:t>.</a:t>
            </a:r>
          </a:p>
          <a:p>
            <a:endParaRPr lang="en-US" altLang="ko-KR" dirty="0">
              <a:solidFill>
                <a:prstClr val="black"/>
              </a:solidFill>
            </a:endParaRPr>
          </a:p>
          <a:p>
            <a:r>
              <a:rPr lang="ko-KR" altLang="en-US" dirty="0">
                <a:solidFill>
                  <a:prstClr val="black"/>
                </a:solidFill>
              </a:rPr>
              <a:t>이에 대해 굉장히 심각한 문제로 받아 들이고 있으며</a:t>
            </a:r>
            <a:r>
              <a:rPr lang="en-US" altLang="ko-KR" dirty="0">
                <a:solidFill>
                  <a:prstClr val="black"/>
                </a:solidFill>
              </a:rPr>
              <a:t>,</a:t>
            </a:r>
          </a:p>
          <a:p>
            <a:endParaRPr lang="en-US" altLang="ko-KR" dirty="0">
              <a:solidFill>
                <a:prstClr val="black"/>
              </a:solidFill>
            </a:endParaRPr>
          </a:p>
          <a:p>
            <a:r>
              <a:rPr lang="ko-KR" altLang="en-US" dirty="0">
                <a:solidFill>
                  <a:prstClr val="black"/>
                </a:solidFill>
              </a:rPr>
              <a:t>해당 문제가 반복될 경우</a:t>
            </a:r>
            <a:r>
              <a:rPr lang="en-US" altLang="ko-KR" dirty="0">
                <a:solidFill>
                  <a:prstClr val="black"/>
                </a:solidFill>
              </a:rPr>
              <a:t>, </a:t>
            </a:r>
            <a:r>
              <a:rPr lang="ko-KR" altLang="en-US" dirty="0" err="1">
                <a:solidFill>
                  <a:prstClr val="black"/>
                </a:solidFill>
              </a:rPr>
              <a:t>재배포한</a:t>
            </a:r>
            <a:r>
              <a:rPr lang="ko-KR" altLang="en-US" dirty="0">
                <a:solidFill>
                  <a:prstClr val="black"/>
                </a:solidFill>
              </a:rPr>
              <a:t> 자에 대해서는 그에 대한 책임을 반드시 물을 것입니다</a:t>
            </a:r>
            <a:r>
              <a:rPr lang="en-US" altLang="ko-KR" dirty="0">
                <a:solidFill>
                  <a:prstClr val="black"/>
                </a:solidFill>
              </a:rPr>
              <a:t>.</a:t>
            </a:r>
          </a:p>
          <a:p>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저작권을 존중하지 않는 극히 소수의 사용자로 인해 다수가 피해를 보지 않도록 주의해 주시면 감사하겠으며</a:t>
            </a:r>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제 자료가 업로드 된 곳이 있다면 저에게 알려주시면 감사하겠습니다</a:t>
            </a:r>
            <a:r>
              <a:rPr lang="en-US" altLang="ko-KR" dirty="0">
                <a:solidFill>
                  <a:prstClr val="black"/>
                </a:solidFill>
              </a:rPr>
              <a:t>.</a:t>
            </a:r>
          </a:p>
          <a:p>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제 자료를 소개하고자 할 경우에는</a:t>
            </a:r>
            <a:endParaRPr lang="en-US" altLang="ko-KR" dirty="0">
              <a:solidFill>
                <a:prstClr val="black"/>
              </a:solidFill>
            </a:endParaRPr>
          </a:p>
          <a:p>
            <a:endParaRPr lang="en-US" altLang="ko-KR" dirty="0">
              <a:solidFill>
                <a:prstClr val="black"/>
              </a:solidFill>
            </a:endParaRPr>
          </a:p>
          <a:p>
            <a:r>
              <a:rPr lang="en-US" altLang="ko-KR" dirty="0" err="1">
                <a:solidFill>
                  <a:prstClr val="black"/>
                </a:solidFill>
              </a:rPr>
              <a:t>pptbizcam</a:t>
            </a:r>
            <a:r>
              <a:rPr lang="en-US" altLang="ko-KR" dirty="0">
                <a:solidFill>
                  <a:prstClr val="black"/>
                </a:solidFill>
              </a:rPr>
              <a:t> </a:t>
            </a:r>
            <a:r>
              <a:rPr lang="ko-KR" altLang="en-US" dirty="0">
                <a:solidFill>
                  <a:prstClr val="black"/>
                </a:solidFill>
              </a:rPr>
              <a:t>사이트로의 링크 처리로만 가능하며 </a:t>
            </a:r>
            <a:endParaRPr lang="en-US" altLang="ko-KR" dirty="0">
              <a:solidFill>
                <a:prstClr val="black"/>
              </a:solidFill>
            </a:endParaRPr>
          </a:p>
          <a:p>
            <a:endParaRPr lang="en-US" altLang="ko-KR" dirty="0">
              <a:solidFill>
                <a:prstClr val="black"/>
              </a:solidFill>
            </a:endParaRPr>
          </a:p>
          <a:p>
            <a:r>
              <a:rPr lang="ko-KR" altLang="en-US" dirty="0">
                <a:solidFill>
                  <a:prstClr val="black"/>
                </a:solidFill>
              </a:rPr>
              <a:t>파일 자체를 업로드 하는 것은 불가한 점 유의해 주시면 감사하겠습니다</a:t>
            </a:r>
            <a:r>
              <a:rPr lang="en-US" altLang="ko-KR" dirty="0">
                <a:solidFill>
                  <a:prstClr val="black"/>
                </a:solidFill>
              </a:rPr>
              <a:t>.</a:t>
            </a:r>
          </a:p>
          <a:p>
            <a:endParaRPr lang="en-US" altLang="ko-KR" dirty="0">
              <a:solidFill>
                <a:prstClr val="black"/>
              </a:solidFill>
            </a:endParaRPr>
          </a:p>
          <a:p>
            <a:r>
              <a:rPr lang="ko-KR" altLang="en-US" sz="2400" b="1" dirty="0">
                <a:solidFill>
                  <a:srgbClr val="FF0000"/>
                </a:solidFill>
              </a:rPr>
              <a:t>홍보</a:t>
            </a:r>
            <a:r>
              <a:rPr lang="en-US" altLang="ko-KR" sz="2400" b="1" dirty="0">
                <a:solidFill>
                  <a:srgbClr val="FF0000"/>
                </a:solidFill>
              </a:rPr>
              <a:t>, </a:t>
            </a:r>
            <a:r>
              <a:rPr lang="ko-KR" altLang="en-US" sz="2400" b="1" dirty="0">
                <a:solidFill>
                  <a:srgbClr val="FF0000"/>
                </a:solidFill>
              </a:rPr>
              <a:t>경제적 이익을 취하는 행위 또한 불가합니다</a:t>
            </a:r>
            <a:r>
              <a:rPr lang="en-US" altLang="ko-KR" sz="2400" b="1" dirty="0">
                <a:solidFill>
                  <a:srgbClr val="FF0000"/>
                </a:solidFill>
              </a:rPr>
              <a:t>.</a:t>
            </a:r>
          </a:p>
          <a:p>
            <a:endParaRPr lang="en-US" altLang="ko-KR" sz="2400" b="1" dirty="0">
              <a:solidFill>
                <a:srgbClr val="FF0000"/>
              </a:solidFill>
            </a:endParaRPr>
          </a:p>
          <a:p>
            <a:r>
              <a:rPr lang="en-US" altLang="ko-KR" sz="2000" b="1" dirty="0">
                <a:solidFill>
                  <a:srgbClr val="4472C4">
                    <a:lumMod val="75000"/>
                  </a:srgbClr>
                </a:solidFill>
              </a:rPr>
              <a:t>※</a:t>
            </a:r>
            <a:r>
              <a:rPr lang="ko-KR" altLang="en-US" sz="2000" b="1" dirty="0">
                <a:solidFill>
                  <a:srgbClr val="4472C4">
                    <a:lumMod val="75000"/>
                  </a:srgbClr>
                </a:solidFill>
              </a:rPr>
              <a:t>기타 활용 가능 범위는 공유 사이트 </a:t>
            </a:r>
            <a:r>
              <a:rPr lang="en-US" altLang="ko-KR" sz="2000" b="1" dirty="0">
                <a:solidFill>
                  <a:srgbClr val="4472C4">
                    <a:lumMod val="75000"/>
                  </a:srgbClr>
                </a:solidFill>
              </a:rPr>
              <a:t>-&gt; </a:t>
            </a:r>
            <a:r>
              <a:rPr lang="ko-KR" altLang="en-US" sz="2000" b="1" dirty="0" err="1">
                <a:solidFill>
                  <a:srgbClr val="4472C4">
                    <a:lumMod val="75000"/>
                  </a:srgbClr>
                </a:solidFill>
              </a:rPr>
              <a:t>수다방</a:t>
            </a:r>
            <a:r>
              <a:rPr lang="ko-KR" altLang="en-US" sz="2000" b="1" dirty="0">
                <a:solidFill>
                  <a:srgbClr val="4472C4">
                    <a:lumMod val="75000"/>
                  </a:srgbClr>
                </a:solidFill>
              </a:rPr>
              <a:t> 게시판 공지사항 참고</a:t>
            </a:r>
            <a:endParaRPr lang="en-US" altLang="ko-KR" sz="2000" b="1" dirty="0">
              <a:solidFill>
                <a:srgbClr val="4472C4">
                  <a:lumMod val="75000"/>
                </a:srgbClr>
              </a:solidFill>
            </a:endParaRPr>
          </a:p>
        </p:txBody>
      </p:sp>
    </p:spTree>
    <p:extLst>
      <p:ext uri="{BB962C8B-B14F-4D97-AF65-F5344CB8AC3E}">
        <p14:creationId xmlns:p14="http://schemas.microsoft.com/office/powerpoint/2010/main" val="3123200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smtClea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323364" y="27583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28" name="타원 27"/>
          <p:cNvSpPr/>
          <p:nvPr/>
        </p:nvSpPr>
        <p:spPr>
          <a:xfrm>
            <a:off x="1533870"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771677"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smtClean="0">
                <a:solidFill>
                  <a:prstClr val="black">
                    <a:lumMod val="75000"/>
                    <a:lumOff val="25000"/>
                  </a:prstClr>
                </a:solidFill>
              </a:rPr>
              <a:t>1. </a:t>
            </a:r>
            <a:r>
              <a:rPr lang="ko-KR" altLang="en-US" sz="2800" b="1" smtClean="0">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smtClean="0">
                <a:solidFill>
                  <a:prstClr val="black">
                    <a:lumMod val="75000"/>
                    <a:lumOff val="25000"/>
                  </a:prstClr>
                </a:solidFill>
              </a:rPr>
              <a:t>개발 이유 및 목표</a:t>
            </a:r>
            <a:endParaRPr lang="en-US" altLang="ko-KR" b="1" smtClean="0">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smtClean="0">
              <a:solidFill>
                <a:prstClr val="black">
                  <a:lumMod val="75000"/>
                  <a:lumOff val="25000"/>
                </a:prstClr>
              </a:solidFill>
            </a:endParaRPr>
          </a:p>
          <a:p>
            <a:pPr algn="ctr">
              <a:lnSpc>
                <a:spcPct val="150000"/>
              </a:lnSpc>
            </a:pPr>
            <a:r>
              <a:rPr lang="ko-KR" altLang="en-US" sz="1600" smtClean="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49" name="타원 48"/>
          <p:cNvSpPr/>
          <p:nvPr/>
        </p:nvSpPr>
        <p:spPr>
          <a:xfrm>
            <a:off x="4883356"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smtClean="0">
                <a:solidFill>
                  <a:prstClr val="black">
                    <a:lumMod val="75000"/>
                    <a:lumOff val="25000"/>
                  </a:prstClr>
                </a:solidFill>
              </a:rPr>
              <a:t>2. </a:t>
            </a:r>
            <a:r>
              <a:rPr lang="ko-KR" altLang="en-US" sz="2800" b="1" smtClean="0">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smtClean="0">
                <a:solidFill>
                  <a:prstClr val="black">
                    <a:lumMod val="75000"/>
                    <a:lumOff val="25000"/>
                  </a:prstClr>
                </a:solidFill>
              </a:rPr>
              <a:t>프로젝트 </a:t>
            </a:r>
            <a:r>
              <a:rPr lang="ko-KR" altLang="en-US" b="1" smtClean="0">
                <a:solidFill>
                  <a:prstClr val="black">
                    <a:lumMod val="75000"/>
                    <a:lumOff val="25000"/>
                  </a:prstClr>
                </a:solidFill>
              </a:rPr>
              <a:t>구성 </a:t>
            </a:r>
            <a:endParaRPr lang="en-US" altLang="ko-KR" b="1" smtClean="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smtClean="0">
              <a:solidFill>
                <a:prstClr val="black">
                  <a:lumMod val="75000"/>
                  <a:lumOff val="25000"/>
                </a:prstClr>
              </a:solidFill>
            </a:endParaRPr>
          </a:p>
          <a:p>
            <a:pPr algn="ctr">
              <a:lnSpc>
                <a:spcPct val="150000"/>
              </a:lnSpc>
            </a:pPr>
            <a:r>
              <a:rPr lang="ko-KR" altLang="en-US" sz="1600" smtClean="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sp>
        <p:nvSpPr>
          <p:cNvPr id="56" name="타원 55"/>
          <p:cNvSpPr/>
          <p:nvPr/>
        </p:nvSpPr>
        <p:spPr>
          <a:xfrm>
            <a:off x="8232842" y="2187633"/>
            <a:ext cx="2311613" cy="2311613"/>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smtClean="0">
                <a:solidFill>
                  <a:prstClr val="black">
                    <a:lumMod val="75000"/>
                    <a:lumOff val="25000"/>
                  </a:prstClr>
                </a:solidFill>
              </a:rPr>
              <a:t>3. </a:t>
            </a:r>
            <a:r>
              <a:rPr lang="ko-KR" altLang="en-US" sz="2800" b="1" smtClean="0">
                <a:solidFill>
                  <a:prstClr val="black">
                    <a:lumMod val="75000"/>
                    <a:lumOff val="25000"/>
                  </a:prstClr>
                </a:solidFill>
              </a:rPr>
              <a:t>앞으로의 계획</a:t>
            </a:r>
            <a:endParaRPr lang="en-US" altLang="ko-KR" sz="700" dirty="0">
              <a:solidFill>
                <a:prstClr val="black">
                  <a:lumMod val="75000"/>
                  <a:lumOff val="25000"/>
                </a:prstClr>
              </a:solidFill>
            </a:endParaRPr>
          </a:p>
        </p:txBody>
      </p: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1535036"/>
          </a:xfrm>
          <a:prstGeom prst="rect">
            <a:avLst/>
          </a:prstGeom>
        </p:spPr>
        <p:txBody>
          <a:bodyPr wrap="square">
            <a:spAutoFit/>
          </a:bodyPr>
          <a:lstStyle/>
          <a:p>
            <a:pPr algn="ctr">
              <a:lnSpc>
                <a:spcPct val="150000"/>
              </a:lnSpc>
            </a:pPr>
            <a:r>
              <a:rPr lang="ko-KR" altLang="en-US" b="1" smtClean="0">
                <a:solidFill>
                  <a:prstClr val="black">
                    <a:lumMod val="75000"/>
                    <a:lumOff val="25000"/>
                  </a:prstClr>
                </a:solidFill>
              </a:rPr>
              <a:t>추후 목표 및 계획</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050">
              <a:solidFill>
                <a:prstClr val="black">
                  <a:lumMod val="75000"/>
                  <a:lumOff val="25000"/>
                </a:prstClr>
              </a:solidFill>
            </a:endParaRPr>
          </a:p>
          <a:p>
            <a:pPr algn="ctr">
              <a:lnSpc>
                <a:spcPct val="150000"/>
              </a:lnSpc>
            </a:pPr>
            <a:r>
              <a:rPr lang="ko-KR" altLang="en-US" sz="1600" smtClean="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
        <p:nvSpPr>
          <p:cNvPr id="2" name="실행 단추: 홈 1">
            <a:hlinkClick r:id="" action="ppaction://hlinkshowjump?jump=firstslide" highlightClick="1"/>
          </p:cNvPr>
          <p:cNvSpPr/>
          <p:nvPr/>
        </p:nvSpPr>
        <p:spPr>
          <a:xfrm>
            <a:off x="11370285" y="372566"/>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92443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1. </a:t>
            </a:r>
            <a:r>
              <a:rPr lang="ko-KR" altLang="en-US" sz="2800" b="1" i="1" kern="0" smtClean="0">
                <a:solidFill>
                  <a:prstClr val="white"/>
                </a:solidFill>
              </a:rPr>
              <a:t>개요 </a:t>
            </a:r>
            <a:r>
              <a:rPr lang="en-US" altLang="ko-KR" sz="2800" b="1" i="1" kern="0">
                <a:solidFill>
                  <a:prstClr val="white"/>
                </a:solidFill>
              </a:rPr>
              <a:t>-</a:t>
            </a:r>
            <a:r>
              <a:rPr lang="en-US" altLang="ko-KR" sz="2800" b="1" i="1" kern="0" smtClean="0">
                <a:solidFill>
                  <a:prstClr val="white"/>
                </a:solidFill>
              </a:rPr>
              <a:t> </a:t>
            </a:r>
            <a:r>
              <a:rPr lang="ko-KR" altLang="en-US" sz="2800" b="1" i="1" kern="0" smtClean="0">
                <a:solidFill>
                  <a:prstClr val="white"/>
                </a:solidFill>
              </a:rPr>
              <a:t>본 프로젝트 선정 이유</a:t>
            </a:r>
            <a:endParaRPr lang="en-US" altLang="ko-KR" sz="1400" i="1" kern="0" smtClea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solidFill>
                  <a:prstClr val="white"/>
                </a:solidFill>
              </a:rPr>
              <a:t>ㅋ</a:t>
            </a: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grpSp>
        <p:nvGrpSpPr>
          <p:cNvPr id="2" name="그룹 1"/>
          <p:cNvGrpSpPr/>
          <p:nvPr/>
        </p:nvGrpSpPr>
        <p:grpSpPr>
          <a:xfrm>
            <a:off x="328961" y="1062051"/>
            <a:ext cx="11322569" cy="4236960"/>
            <a:chOff x="-152276" y="590609"/>
            <a:chExt cx="12423723" cy="4649021"/>
          </a:xfrm>
        </p:grpSpPr>
        <p:sp>
          <p:nvSpPr>
            <p:cNvPr id="48" name="직사각형 47"/>
            <p:cNvSpPr/>
            <p:nvPr/>
          </p:nvSpPr>
          <p:spPr>
            <a:xfrm>
              <a:off x="-152276" y="590609"/>
              <a:ext cx="3176551" cy="455906"/>
            </a:xfrm>
            <a:prstGeom prst="rect">
              <a:avLst/>
            </a:prstGeom>
          </p:spPr>
          <p:txBody>
            <a:bodyPr wrap="square">
              <a:spAutoFit/>
            </a:bodyPr>
            <a:lstStyle/>
            <a:p>
              <a:pPr algn="ctr">
                <a:lnSpc>
                  <a:spcPct val="150000"/>
                </a:lnSpc>
              </a:pPr>
              <a:r>
                <a:rPr lang="ko-KR" altLang="en-US" sz="1400" b="1" smtClean="0">
                  <a:solidFill>
                    <a:prstClr val="black">
                      <a:lumMod val="75000"/>
                      <a:lumOff val="25000"/>
                    </a:prstClr>
                  </a:solidFill>
                </a:rPr>
                <a:t>본 프로젝트 선정 이유 및 목표</a:t>
              </a:r>
              <a:endParaRPr lang="en-US" altLang="ko-KR" sz="1400" b="1" dirty="0">
                <a:solidFill>
                  <a:prstClr val="black">
                    <a:lumMod val="75000"/>
                    <a:lumOff val="25000"/>
                  </a:prstClr>
                </a:solidFill>
              </a:endParaRPr>
            </a:p>
          </p:txBody>
        </p:sp>
        <p:sp>
          <p:nvSpPr>
            <p:cNvPr id="63" name="직사각형 62"/>
            <p:cNvSpPr/>
            <p:nvPr/>
          </p:nvSpPr>
          <p:spPr>
            <a:xfrm>
              <a:off x="7407873" y="1541720"/>
              <a:ext cx="4863574" cy="3697910"/>
            </a:xfrm>
            <a:prstGeom prst="rect">
              <a:avLst/>
            </a:prstGeom>
          </p:spPr>
          <p:txBody>
            <a:bodyPr wrap="square">
              <a:spAutoFit/>
            </a:bodyPr>
            <a:lstStyle/>
            <a:p>
              <a:pPr>
                <a:lnSpc>
                  <a:spcPct val="150000"/>
                </a:lnSpc>
              </a:pPr>
              <a:r>
                <a:rPr lang="en-US" altLang="ko-KR" sz="1600" b="1" smtClean="0"/>
                <a:t> 2021</a:t>
              </a:r>
              <a:r>
                <a:rPr lang="ko-KR" altLang="en-US" sz="1600" b="1" smtClean="0"/>
                <a:t>년 대한민국의 대표 방 계약 애플리케이션 직방의 설문조사에 따르면 </a:t>
              </a:r>
              <a:r>
                <a:rPr lang="ko-KR" altLang="en-US" sz="1600" b="1"/>
                <a:t>직접 방문 없이 </a:t>
              </a:r>
              <a:r>
                <a:rPr lang="en-US" altLang="ko-KR" sz="1600" b="1"/>
                <a:t>3D·VR </a:t>
              </a:r>
              <a:r>
                <a:rPr lang="ko-KR" altLang="en-US" sz="1600" b="1"/>
                <a:t>부동산정보만 확인하고 계약할 의사가 있다는 </a:t>
              </a:r>
              <a:r>
                <a:rPr lang="ko-KR" altLang="en-US" sz="1600" b="1" smtClean="0"/>
                <a:t>응답이 </a:t>
              </a:r>
              <a:r>
                <a:rPr lang="en-US" altLang="ko-KR" sz="1600" b="1"/>
                <a:t>70%</a:t>
              </a:r>
              <a:r>
                <a:rPr lang="ko-KR" altLang="en-US" sz="1600" b="1"/>
                <a:t>를 넘겼다</a:t>
              </a:r>
              <a:r>
                <a:rPr lang="en-US" altLang="ko-KR" sz="1600" b="1" smtClean="0"/>
                <a:t>.</a:t>
              </a:r>
            </a:p>
            <a:p>
              <a:pPr>
                <a:lnSpc>
                  <a:spcPct val="150000"/>
                </a:lnSpc>
              </a:pPr>
              <a:r>
                <a:rPr lang="ko-KR" altLang="en-US" sz="1600"/>
                <a:t/>
              </a:r>
              <a:br>
                <a:rPr lang="ko-KR" altLang="en-US" sz="1600"/>
              </a:br>
              <a:r>
                <a:rPr lang="ko-KR" altLang="en-US" sz="1600" smtClean="0"/>
                <a:t> </a:t>
              </a:r>
              <a:r>
                <a:rPr lang="ko-KR" altLang="en-US" sz="1600" b="1" smtClean="0"/>
                <a:t>또한</a:t>
              </a:r>
              <a:r>
                <a:rPr lang="ko-KR" altLang="en-US" sz="1600" smtClean="0"/>
                <a:t> </a:t>
              </a:r>
              <a:r>
                <a:rPr lang="en-US" altLang="ko-KR" sz="1600" b="1" smtClean="0"/>
                <a:t>3D, VR </a:t>
              </a:r>
              <a:r>
                <a:rPr lang="ko-KR" altLang="en-US" sz="1600" b="1" smtClean="0"/>
                <a:t>부동산 정보 서비스를 이용해 볼 의향을 물어보는 질문에는 </a:t>
              </a:r>
              <a:r>
                <a:rPr lang="en-US" altLang="ko-KR" sz="1600" b="1" smtClean="0"/>
                <a:t>90%</a:t>
              </a:r>
              <a:r>
                <a:rPr lang="ko-KR" altLang="en-US" sz="1600" b="1" smtClean="0"/>
                <a:t>에 육박하는 비율로 이용해 볼 것이라고 응답을 기록했다</a:t>
              </a:r>
              <a:r>
                <a:rPr lang="en-US" altLang="ko-KR" sz="1600" b="1" smtClean="0"/>
                <a:t>.</a:t>
              </a:r>
              <a:endParaRPr lang="ko-KR" altLang="en-US" sz="1600" b="1" smtClean="0"/>
            </a:p>
            <a:p>
              <a:pPr>
                <a:lnSpc>
                  <a:spcPct val="150000"/>
                </a:lnSpc>
              </a:pPr>
              <a:endParaRPr lang="en-US" altLang="ko-KR" sz="1400" b="1" dirty="0">
                <a:solidFill>
                  <a:prstClr val="black">
                    <a:lumMod val="75000"/>
                    <a:lumOff val="25000"/>
                  </a:prstClr>
                </a:solidFill>
              </a:endParaRPr>
            </a:p>
          </p:txBody>
        </p:sp>
      </p:gr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smtClean="0"/>
              <a:t>* </a:t>
            </a:r>
            <a:r>
              <a:rPr lang="ko-KR" altLang="en-US" sz="900" smtClean="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smtClean="0"/>
              <a:t>)</a:t>
            </a:r>
            <a:r>
              <a:rPr lang="ko-KR" altLang="en-US" sz="900"/>
              <a:t> </a:t>
            </a:r>
            <a:r>
              <a:rPr lang="ko-KR" altLang="en-US" sz="900" smtClean="0"/>
              <a:t>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4" name="실행 단추: 홈 13">
            <a:hlinkClick r:id="" action="ppaction://hlinkshowjump?jump=firstslide" highlightClick="1"/>
          </p:cNvPr>
          <p:cNvSpPr/>
          <p:nvPr/>
        </p:nvSpPr>
        <p:spPr>
          <a:xfrm>
            <a:off x="11328228" y="310784"/>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02536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1. </a:t>
            </a:r>
            <a:r>
              <a:rPr lang="ko-KR" altLang="en-US" sz="2800" b="1" i="1" kern="0" smtClean="0">
                <a:solidFill>
                  <a:prstClr val="white"/>
                </a:solidFill>
              </a:rPr>
              <a:t>개요 </a:t>
            </a:r>
            <a:r>
              <a:rPr lang="en-US" altLang="ko-KR" sz="2800" b="1" i="1" kern="0" smtClean="0">
                <a:solidFill>
                  <a:prstClr val="white"/>
                </a:solidFill>
              </a:rPr>
              <a:t>- </a:t>
            </a:r>
            <a:r>
              <a:rPr lang="ko-KR" altLang="en-US" sz="2800" b="1" i="1" kern="0" smtClea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416320"/>
          </a:xfrm>
          <a:prstGeom prst="rect">
            <a:avLst/>
          </a:prstGeom>
        </p:spPr>
        <p:txBody>
          <a:bodyPr wrap="square">
            <a:spAutoFit/>
          </a:bodyPr>
          <a:lstStyle/>
          <a:p>
            <a:pPr fontAlgn="base"/>
            <a:r>
              <a:rPr lang="ko-KR" altLang="en-US" b="1" smtClean="0"/>
              <a:t> 요컨대 온라인 </a:t>
            </a:r>
            <a:r>
              <a:rPr lang="ko-KR" altLang="en-US" b="1"/>
              <a:t>서비스가 늘어나는 추세에서 소비자가 </a:t>
            </a:r>
            <a:r>
              <a:rPr lang="en-US" altLang="ko-KR" b="1"/>
              <a:t>VR</a:t>
            </a:r>
            <a:r>
              <a:rPr lang="ko-KR" altLang="en-US" b="1"/>
              <a:t>을 통해 직접 방을 구경하고 둘러보면서 하자 부분을 찾도록 하고</a:t>
            </a:r>
            <a:r>
              <a:rPr lang="en-US" altLang="ko-KR" b="1"/>
              <a:t>, </a:t>
            </a:r>
            <a:r>
              <a:rPr lang="ko-KR" altLang="en-US" b="1"/>
              <a:t>계약과 관련된 퀴즈를 풀면서 소비자가 방을 구할 때 필요한 지식을 교육하는 것이 본 시뮬레이터의 목적이다</a:t>
            </a:r>
            <a:r>
              <a:rPr lang="en-US" altLang="ko-KR" b="1"/>
              <a:t>. </a:t>
            </a:r>
            <a:endParaRPr lang="en-US" altLang="ko-KR" b="1" smtClean="0"/>
          </a:p>
          <a:p>
            <a:pPr fontAlgn="base"/>
            <a:endParaRPr lang="en-US" altLang="ko-KR" b="1"/>
          </a:p>
          <a:p>
            <a:pPr fontAlgn="base"/>
            <a:r>
              <a:rPr lang="ko-KR" altLang="en-US" b="1" smtClean="0"/>
              <a:t> 이를 통해 </a:t>
            </a:r>
            <a:r>
              <a:rPr lang="ko-KR" altLang="en-US" b="1"/>
              <a:t>직접 자취방을 구하러 갔을 때 </a:t>
            </a:r>
            <a:r>
              <a:rPr lang="ko-KR" altLang="en-US" b="1" smtClean="0"/>
              <a:t>확인해야 하는 방의 핵심 부분과 계약 사항 등 사전에 </a:t>
            </a:r>
            <a:r>
              <a:rPr lang="ko-KR" altLang="en-US" b="1"/>
              <a:t>교육하여 </a:t>
            </a:r>
            <a:r>
              <a:rPr lang="ko-KR" altLang="en-US" b="1" smtClean="0"/>
              <a:t>자취 </a:t>
            </a:r>
            <a:r>
              <a:rPr lang="ko-KR" altLang="en-US" b="1"/>
              <a:t>시 생길 수 있는 피해들을 최소화하고 방지하고자 </a:t>
            </a:r>
            <a:r>
              <a:rPr lang="ko-KR" altLang="en-US" b="1" smtClean="0"/>
              <a:t>하는 효과를 기대할 수 있다</a:t>
            </a:r>
            <a:r>
              <a:rPr lang="en-US" altLang="ko-KR" b="1" smtClean="0"/>
              <a:t>.</a:t>
            </a:r>
            <a:endParaRPr lang="ko-KR" altLang="en-US" b="1"/>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smtClean="0"/>
              <a:t>* </a:t>
            </a:r>
            <a:r>
              <a:rPr lang="ko-KR" altLang="en-US" sz="900" smtClean="0"/>
              <a:t>자취방 인테리어 가상으로 꾸미기 </a:t>
            </a:r>
            <a:r>
              <a:rPr lang="en-US" altLang="ko-KR" sz="900" smtClean="0"/>
              <a:t>/ </a:t>
            </a:r>
            <a:r>
              <a:rPr lang="ko-KR" altLang="en-US" sz="900" smtClean="0"/>
              <a:t>무료 사이트 출처 </a:t>
            </a:r>
            <a:r>
              <a:rPr lang="en-US" altLang="ko-KR" sz="900" smtClean="0"/>
              <a:t>: </a:t>
            </a:r>
            <a:r>
              <a:rPr lang="ko-KR" altLang="en-US" sz="900" smtClean="0"/>
              <a:t>네이버 블로그 이삭디자인 </a:t>
            </a:r>
            <a:r>
              <a:rPr lang="en-US" altLang="ko-KR" sz="900" smtClean="0"/>
              <a:t>(https://m.blog.naver.com/ghktghkt1/22185742394)</a:t>
            </a:r>
            <a:endParaRPr lang="ko-KR" altLang="en-US" sz="900" dirty="0">
              <a:solidFill>
                <a:prstClr val="black">
                  <a:lumMod val="75000"/>
                  <a:lumOff val="25000"/>
                </a:prstClr>
              </a:solidFill>
            </a:endParaRPr>
          </a:p>
        </p:txBody>
      </p:sp>
      <p:sp>
        <p:nvSpPr>
          <p:cNvPr id="12" name="실행 단추: 홈 11">
            <a:hlinkClick r:id="" action="ppaction://hlinkshowjump?jump=firstslide" highlightClick="1"/>
          </p:cNvPr>
          <p:cNvSpPr/>
          <p:nvPr/>
        </p:nvSpPr>
        <p:spPr>
          <a:xfrm>
            <a:off x="11326602" y="323748"/>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6591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2. </a:t>
            </a:r>
            <a:r>
              <a:rPr lang="ko-KR" altLang="en-US" sz="2800" b="1" i="1" kern="0" smtClean="0">
                <a:solidFill>
                  <a:prstClr val="white"/>
                </a:solidFill>
              </a:rPr>
              <a:t>프로젝트 내용 </a:t>
            </a:r>
            <a:r>
              <a:rPr lang="en-US" altLang="ko-KR" sz="2800" b="1" i="1" kern="0">
                <a:solidFill>
                  <a:prstClr val="white"/>
                </a:solidFill>
              </a:rPr>
              <a:t>-</a:t>
            </a:r>
            <a:r>
              <a:rPr lang="en-US" altLang="ko-KR" sz="2800" b="1" i="1" kern="0" smtClean="0">
                <a:solidFill>
                  <a:prstClr val="white"/>
                </a:solidFill>
              </a:rPr>
              <a:t> </a:t>
            </a:r>
            <a:r>
              <a:rPr lang="ko-KR" altLang="en-US" sz="2800" b="1" i="1" kern="0" smtClea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smtClean="0">
                <a:solidFill>
                  <a:srgbClr val="44546A">
                    <a:lumMod val="75000"/>
                  </a:srgbClr>
                </a:solidFill>
              </a:rPr>
              <a:t>* 360</a:t>
            </a:r>
            <a:r>
              <a:rPr lang="ko-KR" altLang="en-US" sz="1400" smtClean="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5068611"/>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a:t>
            </a:r>
            <a:r>
              <a:rPr lang="ko-KR" altLang="en-US" sz="1400" smtClean="0">
                <a:solidFill>
                  <a:srgbClr val="44546A">
                    <a:lumMod val="75000"/>
                  </a:srgbClr>
                </a:solidFill>
              </a:rPr>
              <a:t>화장실의 </a:t>
            </a:r>
            <a:r>
              <a:rPr lang="ko-KR" altLang="en-US" sz="1400">
                <a:solidFill>
                  <a:srgbClr val="44546A">
                    <a:lumMod val="75000"/>
                  </a:srgbClr>
                </a:solidFill>
              </a:rPr>
              <a:t>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079" y="1519622"/>
            <a:ext cx="5267195" cy="346450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11" y="1519622"/>
            <a:ext cx="5267195" cy="3464504"/>
          </a:xfrm>
          <a:prstGeom prst="rect">
            <a:avLst/>
          </a:prstGeom>
        </p:spPr>
      </p:pic>
      <p:sp>
        <p:nvSpPr>
          <p:cNvPr id="12" name="실행 단추: 홈 11">
            <a:hlinkClick r:id="" action="ppaction://hlinkshowjump?jump=firstslide" highlightClick="1"/>
          </p:cNvPr>
          <p:cNvSpPr/>
          <p:nvPr/>
        </p:nvSpPr>
        <p:spPr>
          <a:xfrm>
            <a:off x="11326602" y="323748"/>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14526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2. </a:t>
            </a:r>
            <a:r>
              <a:rPr lang="ko-KR" altLang="en-US" sz="2800" b="1" i="1" kern="0" smtClean="0">
                <a:solidFill>
                  <a:prstClr val="white"/>
                </a:solidFill>
              </a:rPr>
              <a:t>프로젝트 내용 </a:t>
            </a:r>
            <a:r>
              <a:rPr lang="en-US" altLang="ko-KR" sz="2800" b="1" i="1" kern="0">
                <a:solidFill>
                  <a:prstClr val="white"/>
                </a:solidFill>
              </a:rPr>
              <a:t>-</a:t>
            </a:r>
            <a:r>
              <a:rPr lang="en-US" altLang="ko-KR" sz="2800" b="1" i="1" kern="0" smtClean="0">
                <a:solidFill>
                  <a:prstClr val="white"/>
                </a:solidFill>
              </a:rPr>
              <a:t> </a:t>
            </a:r>
            <a:r>
              <a:rPr lang="ko-KR" altLang="en-US" sz="2800" b="1" i="1" kern="0" smtClea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smtClean="0">
                <a:solidFill>
                  <a:srgbClr val="44546A">
                    <a:lumMod val="75000"/>
                  </a:srgbClr>
                </a:solidFill>
              </a:rPr>
              <a:t>* 360</a:t>
            </a:r>
            <a:r>
              <a:rPr lang="ko-KR" altLang="en-US" sz="1400" smtClean="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5068611"/>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a:t>
            </a:r>
            <a:r>
              <a:rPr lang="ko-KR" altLang="en-US" sz="1400" smtClean="0">
                <a:solidFill>
                  <a:srgbClr val="44546A">
                    <a:lumMod val="75000"/>
                  </a:srgbClr>
                </a:solidFill>
              </a:rPr>
              <a:t>화장실의 </a:t>
            </a:r>
            <a:r>
              <a:rPr lang="ko-KR" altLang="en-US" sz="1400">
                <a:solidFill>
                  <a:srgbClr val="44546A">
                    <a:lumMod val="75000"/>
                  </a:srgbClr>
                </a:solidFill>
              </a:rPr>
              <a:t>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35" y="1543026"/>
            <a:ext cx="5344998" cy="3504868"/>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093" y="1543026"/>
            <a:ext cx="5372252" cy="3504868"/>
          </a:xfrm>
          <a:prstGeom prst="rect">
            <a:avLst/>
          </a:prstGeom>
        </p:spPr>
      </p:pic>
      <p:sp>
        <p:nvSpPr>
          <p:cNvPr id="12" name="실행 단추: 홈 11">
            <a:hlinkClick r:id="" action="ppaction://hlinkshowjump?jump=firstslide" highlightClick="1"/>
          </p:cNvPr>
          <p:cNvSpPr/>
          <p:nvPr/>
        </p:nvSpPr>
        <p:spPr>
          <a:xfrm>
            <a:off x="11326602" y="323748"/>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59711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2. </a:t>
            </a:r>
            <a:r>
              <a:rPr lang="ko-KR" altLang="en-US" sz="2800" b="1" i="1" kern="0" smtClean="0">
                <a:solidFill>
                  <a:prstClr val="white"/>
                </a:solidFill>
              </a:rPr>
              <a:t>프로젝트 내용 </a:t>
            </a:r>
            <a:r>
              <a:rPr lang="en-US" altLang="ko-KR" sz="2800" b="1" i="1" kern="0">
                <a:solidFill>
                  <a:prstClr val="white"/>
                </a:solidFill>
              </a:rPr>
              <a:t>-</a:t>
            </a:r>
            <a:r>
              <a:rPr lang="en-US" altLang="ko-KR" sz="2800" b="1" i="1" kern="0" smtClean="0">
                <a:solidFill>
                  <a:prstClr val="white"/>
                </a:solidFill>
              </a:rPr>
              <a:t> </a:t>
            </a:r>
            <a:r>
              <a:rPr lang="ko-KR" altLang="en-US" sz="2800" b="1" i="1" kern="0" smtClea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5061520"/>
            <a:ext cx="3950459" cy="373885"/>
          </a:xfrm>
          <a:prstGeom prst="rect">
            <a:avLst/>
          </a:prstGeom>
        </p:spPr>
        <p:txBody>
          <a:bodyPr wrap="square">
            <a:spAutoFit/>
          </a:bodyPr>
          <a:lstStyle/>
          <a:p>
            <a:pPr>
              <a:lnSpc>
                <a:spcPct val="150000"/>
              </a:lnSpc>
            </a:pPr>
            <a:r>
              <a:rPr lang="en-US" altLang="ko-KR" sz="1400" smtClean="0">
                <a:solidFill>
                  <a:srgbClr val="44546A">
                    <a:lumMod val="75000"/>
                  </a:srgbClr>
                </a:solidFill>
              </a:rPr>
              <a:t>* 360</a:t>
            </a:r>
            <a:r>
              <a:rPr lang="ko-KR" altLang="en-US" sz="1400" smtClean="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184545" y="5061520"/>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a:t>
            </a:r>
            <a:r>
              <a:rPr lang="ko-KR" altLang="en-US" sz="1400" smtClean="0">
                <a:solidFill>
                  <a:srgbClr val="44546A">
                    <a:lumMod val="75000"/>
                  </a:srgbClr>
                </a:solidFill>
              </a:rPr>
              <a:t>화장실의 </a:t>
            </a:r>
            <a:r>
              <a:rPr lang="ko-KR" altLang="en-US" sz="1400">
                <a:solidFill>
                  <a:srgbClr val="44546A">
                    <a:lumMod val="75000"/>
                  </a:srgbClr>
                </a:solidFill>
              </a:rPr>
              <a:t>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997" y="1599885"/>
            <a:ext cx="5247183" cy="335469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5" y="1640264"/>
            <a:ext cx="5175212" cy="3354694"/>
          </a:xfrm>
          <a:prstGeom prst="rect">
            <a:avLst/>
          </a:prstGeom>
        </p:spPr>
      </p:pic>
      <p:sp>
        <p:nvSpPr>
          <p:cNvPr id="13" name="실행 단추: 홈 12">
            <a:hlinkClick r:id="" action="ppaction://hlinkshowjump?jump=firstslide" highlightClick="1"/>
          </p:cNvPr>
          <p:cNvSpPr/>
          <p:nvPr/>
        </p:nvSpPr>
        <p:spPr>
          <a:xfrm>
            <a:off x="11326602" y="328938"/>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976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smtClean="0">
                <a:solidFill>
                  <a:prstClr val="white"/>
                </a:solidFill>
              </a:rPr>
              <a:t>3. </a:t>
            </a:r>
            <a:r>
              <a:rPr lang="ko-KR" altLang="en-US" sz="2800" b="1" i="1" kern="0" smtClea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smtClean="0">
                <a:solidFill>
                  <a:srgbClr val="44546A">
                    <a:lumMod val="75000"/>
                  </a:srgbClr>
                </a:solidFill>
              </a:rPr>
              <a:t>* </a:t>
            </a:r>
            <a:r>
              <a:rPr lang="ko-KR" altLang="en-US" sz="900" smtClean="0"/>
              <a:t>코로나에 </a:t>
            </a:r>
            <a:r>
              <a:rPr lang="ko-KR" altLang="en-US" sz="900"/>
              <a:t>막힌 집구경 ‘</a:t>
            </a:r>
            <a:r>
              <a:rPr lang="en-US" altLang="ko-KR" sz="900"/>
              <a:t>VR </a:t>
            </a:r>
            <a:r>
              <a:rPr lang="ko-KR" altLang="en-US" sz="900"/>
              <a:t>발품팔이’</a:t>
            </a:r>
            <a:r>
              <a:rPr lang="ko-KR" altLang="en-US" sz="900"/>
              <a:t>로 </a:t>
            </a:r>
            <a:r>
              <a:rPr lang="ko-KR" altLang="en-US" sz="900" smtClean="0"/>
              <a:t>대신한다 </a:t>
            </a:r>
            <a:r>
              <a:rPr lang="en-US" altLang="ko-KR" sz="900" smtClean="0"/>
              <a:t>/ </a:t>
            </a:r>
            <a:r>
              <a:rPr lang="ko-KR" altLang="en-US" sz="900" smtClean="0"/>
              <a:t>출처 </a:t>
            </a:r>
            <a:r>
              <a:rPr lang="en-US" altLang="ko-KR" sz="900" smtClean="0"/>
              <a:t>: </a:t>
            </a:r>
            <a:r>
              <a:rPr lang="ko-KR" altLang="en-US" sz="900" smtClean="0"/>
              <a:t>한국일보</a:t>
            </a:r>
            <a:r>
              <a:rPr lang="en-US" altLang="ko-KR" sz="900" smtClean="0"/>
              <a:t>(</a:t>
            </a:r>
            <a:r>
              <a:rPr lang="en-US" altLang="ko-KR" sz="900" b="1" smtClean="0">
                <a:solidFill>
                  <a:srgbClr val="44546A">
                    <a:lumMod val="75000"/>
                  </a:srgbClr>
                </a:solidFill>
              </a:rPr>
              <a:t>https</a:t>
            </a:r>
            <a:r>
              <a:rPr lang="en-US" altLang="ko-KR" sz="900" b="1">
                <a:solidFill>
                  <a:srgbClr val="44546A">
                    <a:lumMod val="75000"/>
                  </a:srgbClr>
                </a:solidFill>
              </a:rPr>
              <a:t>://</a:t>
            </a:r>
            <a:r>
              <a:rPr lang="en-US" altLang="ko-KR" sz="900" b="1" smtClean="0">
                <a:solidFill>
                  <a:srgbClr val="44546A">
                    <a:lumMod val="75000"/>
                  </a:srgbClr>
                </a:solidFill>
              </a:rPr>
              <a:t>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smtClean="0">
                <a:solidFill>
                  <a:prstClr val="black">
                    <a:lumMod val="65000"/>
                    <a:lumOff val="35000"/>
                  </a:prstClr>
                </a:solidFill>
              </a:rPr>
              <a:t> </a:t>
            </a:r>
            <a:r>
              <a:rPr lang="ko-KR" altLang="en-US" sz="1500" b="1" smtClean="0">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smtClean="0">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sp>
        <p:nvSpPr>
          <p:cNvPr id="12" name="실행 단추: 홈 11">
            <a:hlinkClick r:id="" action="ppaction://hlinkshowjump?jump=firstslide" highlightClick="1"/>
          </p:cNvPr>
          <p:cNvSpPr/>
          <p:nvPr/>
        </p:nvSpPr>
        <p:spPr>
          <a:xfrm>
            <a:off x="11344274" y="323748"/>
            <a:ext cx="629344" cy="502942"/>
          </a:xfrm>
          <a:prstGeom prst="actionButtonHom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1498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88947" y="461016"/>
            <a:ext cx="4236842" cy="655372"/>
          </a:xfrm>
          <a:prstGeom prst="rect">
            <a:avLst/>
          </a:prstGeom>
        </p:spPr>
        <p:txBody>
          <a:bodyPr wrap="square">
            <a:spAutoFit/>
          </a:bodyPr>
          <a:lstStyle/>
          <a:p>
            <a:pPr algn="ctr">
              <a:lnSpc>
                <a:spcPct val="150000"/>
              </a:lnSpc>
            </a:pPr>
            <a:r>
              <a:rPr lang="ko-KR" altLang="en-US" sz="2800" b="1" dirty="0">
                <a:solidFill>
                  <a:prstClr val="black">
                    <a:lumMod val="75000"/>
                    <a:lumOff val="25000"/>
                  </a:prstClr>
                </a:solidFill>
              </a:rPr>
              <a:t>오늘 사용한 색상은</a:t>
            </a:r>
            <a:r>
              <a:rPr lang="en-US" altLang="ko-KR" sz="2800" b="1" dirty="0">
                <a:solidFill>
                  <a:prstClr val="black">
                    <a:lumMod val="75000"/>
                    <a:lumOff val="25000"/>
                  </a:prstClr>
                </a:solidFill>
              </a:rPr>
              <a:t>?</a:t>
            </a:r>
            <a:endParaRPr lang="ko-KR" altLang="en-US" sz="2000" dirty="0">
              <a:solidFill>
                <a:prstClr val="black">
                  <a:lumMod val="75000"/>
                  <a:lumOff val="25000"/>
                </a:prstClr>
              </a:solidFill>
            </a:endParaRPr>
          </a:p>
        </p:txBody>
      </p:sp>
      <p:sp>
        <p:nvSpPr>
          <p:cNvPr id="5" name="직사각형 4"/>
          <p:cNvSpPr/>
          <p:nvPr/>
        </p:nvSpPr>
        <p:spPr>
          <a:xfrm>
            <a:off x="2456131" y="5524135"/>
            <a:ext cx="7302474" cy="738664"/>
          </a:xfrm>
          <a:prstGeom prst="rect">
            <a:avLst/>
          </a:prstGeom>
        </p:spPr>
        <p:txBody>
          <a:bodyPr wrap="square">
            <a:spAutoFit/>
          </a:bodyPr>
          <a:lstStyle/>
          <a:p>
            <a:pPr algn="ctr">
              <a:lnSpc>
                <a:spcPct val="150000"/>
              </a:lnSpc>
            </a:pPr>
            <a:r>
              <a:rPr lang="en-US" altLang="ko-KR" sz="1400" dirty="0">
                <a:solidFill>
                  <a:prstClr val="black">
                    <a:lumMod val="75000"/>
                    <a:lumOff val="25000"/>
                  </a:prstClr>
                </a:solidFill>
              </a:rPr>
              <a:t>2013 </a:t>
            </a:r>
            <a:r>
              <a:rPr lang="ko-KR" altLang="en-US" sz="1400" dirty="0">
                <a:solidFill>
                  <a:prstClr val="black">
                    <a:lumMod val="75000"/>
                    <a:lumOff val="25000"/>
                  </a:prstClr>
                </a:solidFill>
              </a:rPr>
              <a:t>버전 이상 사용자께서는 스포이트 기능을 이용하시면 </a:t>
            </a:r>
            <a:r>
              <a:rPr lang="ko-KR" altLang="en-US" sz="1400" dirty="0" err="1">
                <a:solidFill>
                  <a:prstClr val="black">
                    <a:lumMod val="75000"/>
                    <a:lumOff val="25000"/>
                  </a:prstClr>
                </a:solidFill>
              </a:rPr>
              <a:t>편하구요</a:t>
            </a:r>
            <a:r>
              <a:rPr lang="en-US" altLang="ko-KR" sz="1400" dirty="0">
                <a:solidFill>
                  <a:prstClr val="black">
                    <a:lumMod val="75000"/>
                    <a:lumOff val="25000"/>
                  </a:prstClr>
                </a:solidFill>
              </a:rPr>
              <a:t>.</a:t>
            </a:r>
          </a:p>
          <a:p>
            <a:pPr algn="ctr">
              <a:lnSpc>
                <a:spcPct val="150000"/>
              </a:lnSpc>
            </a:pPr>
            <a:r>
              <a:rPr lang="en-US" altLang="ko-KR" sz="1400" dirty="0">
                <a:solidFill>
                  <a:prstClr val="black">
                    <a:lumMod val="75000"/>
                    <a:lumOff val="25000"/>
                  </a:prstClr>
                </a:solidFill>
              </a:rPr>
              <a:t>2010 </a:t>
            </a:r>
            <a:r>
              <a:rPr lang="ko-KR" altLang="en-US" sz="1400" dirty="0">
                <a:solidFill>
                  <a:prstClr val="black">
                    <a:lumMod val="75000"/>
                    <a:lumOff val="25000"/>
                  </a:prstClr>
                </a:solidFill>
              </a:rPr>
              <a:t>이하 버전 사용자 께서는 다른 채우기 색 </a:t>
            </a:r>
            <a:r>
              <a:rPr lang="en-US" altLang="ko-KR" sz="1400" dirty="0">
                <a:solidFill>
                  <a:prstClr val="black">
                    <a:lumMod val="75000"/>
                    <a:lumOff val="25000"/>
                  </a:prstClr>
                </a:solidFill>
              </a:rPr>
              <a:t>&gt;</a:t>
            </a:r>
            <a:r>
              <a:rPr lang="ko-KR" altLang="en-US" sz="1400" dirty="0">
                <a:solidFill>
                  <a:prstClr val="black">
                    <a:lumMod val="75000"/>
                    <a:lumOff val="25000"/>
                  </a:prstClr>
                </a:solidFill>
              </a:rPr>
              <a:t> 사용자 지정 탭 </a:t>
            </a:r>
            <a:r>
              <a:rPr lang="en-US" altLang="ko-KR" sz="1400" dirty="0">
                <a:solidFill>
                  <a:prstClr val="black">
                    <a:lumMod val="75000"/>
                    <a:lumOff val="25000"/>
                  </a:prstClr>
                </a:solidFill>
              </a:rPr>
              <a:t>&gt; RGB </a:t>
            </a:r>
            <a:r>
              <a:rPr lang="ko-KR" altLang="en-US" sz="1400" dirty="0">
                <a:solidFill>
                  <a:prstClr val="black">
                    <a:lumMod val="75000"/>
                    <a:lumOff val="25000"/>
                  </a:prstClr>
                </a:solidFill>
              </a:rPr>
              <a:t>색상 값 입력</a:t>
            </a:r>
            <a:endParaRPr lang="en-US" altLang="ko-KR" sz="1400" dirty="0">
              <a:solidFill>
                <a:prstClr val="black">
                  <a:lumMod val="75000"/>
                  <a:lumOff val="25000"/>
                </a:prstClr>
              </a:solidFill>
            </a:endParaRPr>
          </a:p>
        </p:txBody>
      </p:sp>
      <p:sp>
        <p:nvSpPr>
          <p:cNvPr id="6" name="타원 5"/>
          <p:cNvSpPr/>
          <p:nvPr/>
        </p:nvSpPr>
        <p:spPr>
          <a:xfrm>
            <a:off x="7804849" y="2051510"/>
            <a:ext cx="2537503" cy="2537503"/>
          </a:xfrm>
          <a:prstGeom prst="ellipse">
            <a:avLst/>
          </a:prstGeom>
          <a:solidFill>
            <a:srgbClr val="00D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white"/>
                </a:solidFill>
              </a:rPr>
              <a:t>R 0</a:t>
            </a:r>
          </a:p>
          <a:p>
            <a:pPr algn="ctr">
              <a:lnSpc>
                <a:spcPct val="150000"/>
              </a:lnSpc>
            </a:pPr>
            <a:r>
              <a:rPr lang="en-US" altLang="ko-KR" sz="2400" b="1" dirty="0">
                <a:solidFill>
                  <a:prstClr val="white"/>
                </a:solidFill>
              </a:rPr>
              <a:t>G 208</a:t>
            </a:r>
          </a:p>
          <a:p>
            <a:pPr algn="ctr">
              <a:lnSpc>
                <a:spcPct val="150000"/>
              </a:lnSpc>
            </a:pPr>
            <a:r>
              <a:rPr lang="en-US" altLang="ko-KR" sz="2400" b="1" dirty="0">
                <a:solidFill>
                  <a:prstClr val="white"/>
                </a:solidFill>
              </a:rPr>
              <a:t>B 172</a:t>
            </a:r>
          </a:p>
        </p:txBody>
      </p:sp>
      <p:sp>
        <p:nvSpPr>
          <p:cNvPr id="7" name="타원 6"/>
          <p:cNvSpPr/>
          <p:nvPr/>
        </p:nvSpPr>
        <p:spPr>
          <a:xfrm>
            <a:off x="4799979" y="2051510"/>
            <a:ext cx="2537503" cy="2537503"/>
          </a:xfrm>
          <a:prstGeom prst="ellipse">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white"/>
                </a:solidFill>
              </a:rPr>
              <a:t>R 1</a:t>
            </a:r>
          </a:p>
          <a:p>
            <a:pPr algn="ctr">
              <a:lnSpc>
                <a:spcPct val="150000"/>
              </a:lnSpc>
            </a:pPr>
            <a:r>
              <a:rPr lang="en-US" altLang="ko-KR" sz="2400" b="1" dirty="0">
                <a:solidFill>
                  <a:prstClr val="white"/>
                </a:solidFill>
              </a:rPr>
              <a:t>G 167</a:t>
            </a:r>
          </a:p>
          <a:p>
            <a:pPr algn="ctr">
              <a:lnSpc>
                <a:spcPct val="150000"/>
              </a:lnSpc>
            </a:pPr>
            <a:r>
              <a:rPr lang="en-US" altLang="ko-KR" sz="2400" b="1" dirty="0">
                <a:solidFill>
                  <a:prstClr val="white"/>
                </a:solidFill>
              </a:rPr>
              <a:t>B 206</a:t>
            </a:r>
          </a:p>
        </p:txBody>
      </p:sp>
      <p:sp>
        <p:nvSpPr>
          <p:cNvPr id="8" name="타원 7"/>
          <p:cNvSpPr/>
          <p:nvPr/>
        </p:nvSpPr>
        <p:spPr>
          <a:xfrm>
            <a:off x="1795109" y="2051510"/>
            <a:ext cx="2537503" cy="2537503"/>
          </a:xfrm>
          <a:prstGeom prst="ellipse">
            <a:avLst/>
          </a:prstGeom>
          <a:solidFill>
            <a:srgbClr val="FFEA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2400" b="1" dirty="0">
                <a:solidFill>
                  <a:prstClr val="black">
                    <a:lumMod val="75000"/>
                    <a:lumOff val="25000"/>
                  </a:prstClr>
                </a:solidFill>
              </a:rPr>
              <a:t>R 255</a:t>
            </a:r>
          </a:p>
          <a:p>
            <a:pPr algn="ctr">
              <a:lnSpc>
                <a:spcPct val="150000"/>
              </a:lnSpc>
            </a:pPr>
            <a:r>
              <a:rPr lang="en-US" altLang="ko-KR" sz="2400" b="1" dirty="0">
                <a:solidFill>
                  <a:prstClr val="black">
                    <a:lumMod val="75000"/>
                    <a:lumOff val="25000"/>
                  </a:prstClr>
                </a:solidFill>
              </a:rPr>
              <a:t>G 234</a:t>
            </a:r>
          </a:p>
          <a:p>
            <a:pPr algn="ctr">
              <a:lnSpc>
                <a:spcPct val="150000"/>
              </a:lnSpc>
            </a:pPr>
            <a:r>
              <a:rPr lang="en-US" altLang="ko-KR" sz="2400" b="1" dirty="0">
                <a:solidFill>
                  <a:prstClr val="black">
                    <a:lumMod val="75000"/>
                    <a:lumOff val="25000"/>
                  </a:prstClr>
                </a:solidFill>
              </a:rPr>
              <a:t>B 209</a:t>
            </a:r>
          </a:p>
        </p:txBody>
      </p:sp>
    </p:spTree>
    <p:extLst>
      <p:ext uri="{BB962C8B-B14F-4D97-AF65-F5344CB8AC3E}">
        <p14:creationId xmlns:p14="http://schemas.microsoft.com/office/powerpoint/2010/main" val="1506371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489</Words>
  <Application>Microsoft Office PowerPoint</Application>
  <PresentationFormat>와이드스크린</PresentationFormat>
  <Paragraphs>79</Paragraphs>
  <Slides>10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User</cp:lastModifiedBy>
  <cp:revision>67</cp:revision>
  <dcterms:created xsi:type="dcterms:W3CDTF">2021-04-25T05:59:56Z</dcterms:created>
  <dcterms:modified xsi:type="dcterms:W3CDTF">2022-05-16T01:29:48Z</dcterms:modified>
</cp:coreProperties>
</file>