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66" r:id="rId8"/>
    <p:sldId id="267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1" autoAdjust="0"/>
    <p:restoredTop sz="94660"/>
  </p:normalViewPr>
  <p:slideViewPr>
    <p:cSldViewPr snapToGrid="0">
      <p:cViewPr varScale="1">
        <p:scale>
          <a:sx n="64" d="100"/>
          <a:sy n="64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62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58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79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09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66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71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89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1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1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3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59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51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inailbo.co.kr/news/articleView.html?idxno=139593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590924" y="3043917"/>
            <a:ext cx="5318583" cy="3814083"/>
          </a:xfrm>
          <a:prstGeom prst="round2SameRect">
            <a:avLst>
              <a:gd name="adj1" fmla="val 5233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657600" y="3109574"/>
            <a:ext cx="5197907" cy="3748426"/>
          </a:xfrm>
          <a:prstGeom prst="round2SameRect">
            <a:avLst>
              <a:gd name="adj1" fmla="val 4913"/>
              <a:gd name="adj2" fmla="val 0"/>
            </a:avLst>
          </a:prstGeom>
          <a:solidFill>
            <a:srgbClr val="01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ko-KR" altLang="en-US" sz="1500" smtClean="0">
                <a:solidFill>
                  <a:prstClr val="white"/>
                </a:solidFill>
              </a:rPr>
              <a:t>소프트웨어캡스톤디자인</a:t>
            </a:r>
            <a:endParaRPr lang="ko-KR" altLang="en-US" sz="15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57600" y="3763918"/>
            <a:ext cx="5197907" cy="3094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파라노이드 팀</a:t>
            </a:r>
            <a:endParaRPr lang="en-US" altLang="ko-KR" sz="3200" b="1" i="1" kern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        콘텐츠 </a:t>
            </a:r>
            <a:r>
              <a:rPr lang="en-US" altLang="ko-KR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IT 20145329 </a:t>
            </a:r>
            <a:r>
              <a:rPr lang="ko-KR" altLang="en-US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오장호</a:t>
            </a:r>
            <a:endParaRPr lang="en-US" altLang="ko-KR" sz="1500" b="1" kern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        콘텐츠 </a:t>
            </a:r>
            <a:r>
              <a:rPr lang="en-US" altLang="ko-KR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IT 20145350 </a:t>
            </a:r>
            <a:r>
              <a:rPr lang="ko-KR" altLang="en-US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한규성</a:t>
            </a:r>
            <a:endParaRPr lang="en-US" altLang="ko-KR" sz="1500" b="1" kern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        콘텐츠 </a:t>
            </a:r>
            <a:r>
              <a:rPr lang="en-US" altLang="ko-KR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IT 20175332 </a:t>
            </a:r>
            <a:r>
              <a:rPr lang="ko-KR" altLang="en-US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이충희</a:t>
            </a:r>
            <a:endParaRPr lang="en-US" altLang="ko-KR" sz="1500" b="1" kern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        콘텐츠 </a:t>
            </a:r>
            <a:r>
              <a:rPr lang="en-US" altLang="ko-KR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IT 20195124 </a:t>
            </a:r>
            <a:r>
              <a:rPr lang="ko-KR" altLang="en-US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김민석</a:t>
            </a:r>
            <a:endParaRPr lang="en-US" altLang="ko-KR" sz="1500" b="1" ker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        경영학과 </a:t>
            </a:r>
            <a:r>
              <a:rPr lang="en-US" altLang="ko-KR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20193008 </a:t>
            </a:r>
            <a:r>
              <a:rPr lang="ko-KR" altLang="en-US" sz="1500" b="1" kern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최 혁 </a:t>
            </a:r>
            <a:endParaRPr lang="en-US" altLang="ko-KR" sz="1500"/>
          </a:p>
        </p:txBody>
      </p:sp>
      <p:grpSp>
        <p:nvGrpSpPr>
          <p:cNvPr id="67" name="그룹 66"/>
          <p:cNvGrpSpPr/>
          <p:nvPr/>
        </p:nvGrpSpPr>
        <p:grpSpPr>
          <a:xfrm>
            <a:off x="8402799" y="2796574"/>
            <a:ext cx="573384" cy="640172"/>
            <a:chOff x="11281274" y="131353"/>
            <a:chExt cx="720000" cy="803866"/>
          </a:xfrm>
        </p:grpSpPr>
        <p:sp>
          <p:nvSpPr>
            <p:cNvPr id="10" name="사각형: 둥근 모서리 5">
              <a:extLst>
                <a:ext uri="{FF2B5EF4-FFF2-40B4-BE49-F238E27FC236}">
                  <a16:creationId xmlns:a16="http://schemas.microsoft.com/office/drawing/2014/main" id="{29433077-90B3-4432-AB1E-87BD95D8FF5C}"/>
                </a:ext>
              </a:extLst>
            </p:cNvPr>
            <p:cNvSpPr/>
            <p:nvPr/>
          </p:nvSpPr>
          <p:spPr>
            <a:xfrm>
              <a:off x="11281274" y="215219"/>
              <a:ext cx="720000" cy="720000"/>
            </a:xfrm>
            <a:prstGeom prst="ellipse">
              <a:avLst/>
            </a:prstGeom>
            <a:gradFill flip="none" rotWithShape="1">
              <a:gsLst>
                <a:gs pos="0">
                  <a:srgbClr val="01A7CE"/>
                </a:gs>
                <a:gs pos="100000">
                  <a:srgbClr val="00D0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pPr>
                <a:defRPr/>
              </a:pPr>
              <a:endParaRPr lang="en-US" altLang="ko-KR" sz="400" kern="0" dirty="0">
                <a:solidFill>
                  <a:prstClr val="white"/>
                </a:solidFill>
              </a:endParaRPr>
            </a:p>
          </p:txBody>
        </p:sp>
        <p:sp>
          <p:nvSpPr>
            <p:cNvPr id="15" name="Freeform 36">
              <a:extLst>
                <a:ext uri="{FF2B5EF4-FFF2-40B4-BE49-F238E27FC236}">
                  <a16:creationId xmlns:a16="http://schemas.microsoft.com/office/drawing/2014/main" id="{10D33EC3-8543-4845-97A2-D38BE89D3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21180" y="372566"/>
              <a:ext cx="240188" cy="403979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사각형: 둥근 모서리 5">
              <a:extLst>
                <a:ext uri="{FF2B5EF4-FFF2-40B4-BE49-F238E27FC236}">
                  <a16:creationId xmlns:a16="http://schemas.microsoft.com/office/drawing/2014/main" id="{29433077-90B3-4432-AB1E-87BD95D8FF5C}"/>
                </a:ext>
              </a:extLst>
            </p:cNvPr>
            <p:cNvSpPr/>
            <p:nvPr/>
          </p:nvSpPr>
          <p:spPr>
            <a:xfrm>
              <a:off x="11735345" y="131353"/>
              <a:ext cx="241213" cy="241213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ffectLst>
              <a:outerShdw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defRPr/>
              </a:pPr>
              <a:r>
                <a:rPr lang="en-US" altLang="ko-KR" sz="1200" b="1" kern="0" dirty="0">
                  <a:solidFill>
                    <a:prstClr val="white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600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7804849" y="2051510"/>
            <a:ext cx="2537503" cy="2537503"/>
          </a:xfrm>
          <a:prstGeom prst="ellipse">
            <a:avLst/>
          </a:prstGeom>
          <a:solidFill>
            <a:srgbClr val="00D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0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208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172</a:t>
            </a:r>
          </a:p>
        </p:txBody>
      </p:sp>
      <p:sp>
        <p:nvSpPr>
          <p:cNvPr id="7" name="타원 6"/>
          <p:cNvSpPr/>
          <p:nvPr/>
        </p:nvSpPr>
        <p:spPr>
          <a:xfrm>
            <a:off x="4799979" y="2051510"/>
            <a:ext cx="2537503" cy="2537503"/>
          </a:xfrm>
          <a:prstGeom prst="ellipse">
            <a:avLst/>
          </a:prstGeom>
          <a:solidFill>
            <a:srgbClr val="01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1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167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206</a:t>
            </a:r>
          </a:p>
        </p:txBody>
      </p:sp>
      <p:sp>
        <p:nvSpPr>
          <p:cNvPr id="8" name="타원 7"/>
          <p:cNvSpPr/>
          <p:nvPr/>
        </p:nvSpPr>
        <p:spPr>
          <a:xfrm>
            <a:off x="1795109" y="2051510"/>
            <a:ext cx="2537503" cy="2537503"/>
          </a:xfrm>
          <a:prstGeom prst="ellipse">
            <a:avLst/>
          </a:prstGeom>
          <a:solidFill>
            <a:srgbClr val="FFE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255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234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209</a:t>
            </a:r>
          </a:p>
        </p:txBody>
      </p:sp>
    </p:spTree>
    <p:extLst>
      <p:ext uri="{BB962C8B-B14F-4D97-AF65-F5344CB8AC3E}">
        <p14:creationId xmlns:p14="http://schemas.microsoft.com/office/powerpoint/2010/main" val="150637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20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274458" y="348343"/>
            <a:ext cx="11664000" cy="6509657"/>
          </a:xfrm>
          <a:prstGeom prst="round2SameRect">
            <a:avLst>
              <a:gd name="adj1" fmla="val 5233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28458" y="414000"/>
            <a:ext cx="11556000" cy="6444000"/>
          </a:xfrm>
          <a:prstGeom prst="round2SameRect">
            <a:avLst>
              <a:gd name="adj1" fmla="val 4913"/>
              <a:gd name="adj2" fmla="val 0"/>
            </a:avLst>
          </a:prstGeom>
          <a:solidFill>
            <a:srgbClr val="01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defRPr/>
            </a:pPr>
            <a:r>
              <a:rPr lang="ko-KR" altLang="en-US" sz="2800" b="1" i="1" kern="0" smtClean="0">
                <a:solidFill>
                  <a:prstClr val="white"/>
                </a:solidFill>
              </a:rPr>
              <a:t>목차</a:t>
            </a:r>
            <a:endParaRPr lang="en-US" altLang="ko-KR" sz="1400" i="1" kern="0" dirty="0">
              <a:solidFill>
                <a:prstClr val="white"/>
              </a:solidFill>
            </a:endParaRPr>
          </a:p>
          <a:p>
            <a:pPr algn="ctr"/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8458" y="1068343"/>
            <a:ext cx="11556000" cy="578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281274" y="215219"/>
            <a:ext cx="720000" cy="720000"/>
          </a:xfrm>
          <a:prstGeom prst="ellipse">
            <a:avLst/>
          </a:prstGeom>
          <a:gradFill flip="none" rotWithShape="1">
            <a:gsLst>
              <a:gs pos="0">
                <a:srgbClr val="01A7CE"/>
              </a:gs>
              <a:gs pos="100000">
                <a:srgbClr val="00D0A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5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11521180" y="372566"/>
            <a:ext cx="240188" cy="40397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5">
            <a:extLst>
              <a:ext uri="{FF2B5EF4-FFF2-40B4-BE49-F238E27FC236}">
                <a16:creationId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735345" y="131353"/>
            <a:ext cx="241213" cy="241213"/>
          </a:xfrm>
          <a:prstGeom prst="ellipse">
            <a:avLst/>
          </a:prstGeom>
          <a:solidFill>
            <a:srgbClr val="CC0000"/>
          </a:solidFill>
          <a:ln>
            <a:noFill/>
          </a:ln>
          <a:effectLst>
            <a:outerShdw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altLang="ko-KR" sz="1400" b="1" kern="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28" name="타원 27"/>
          <p:cNvSpPr/>
          <p:nvPr/>
        </p:nvSpPr>
        <p:spPr>
          <a:xfrm>
            <a:off x="1533870" y="2187633"/>
            <a:ext cx="2311613" cy="231161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77800" dist="152400" dir="3600000" sx="98000" sy="98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1771677" y="3568443"/>
            <a:ext cx="1836000" cy="0"/>
          </a:xfrm>
          <a:prstGeom prst="line">
            <a:avLst/>
          </a:prstGeom>
          <a:ln w="254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55868" y="2919652"/>
            <a:ext cx="1467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28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개요</a:t>
            </a:r>
            <a:endParaRPr lang="en-US" altLang="ko-KR" sz="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22617" y="3715143"/>
            <a:ext cx="3397986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개발 이유 및 목표</a:t>
            </a:r>
            <a:endParaRPr lang="en-US" altLang="ko-KR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본 프로젝트를 시작하게 된 이유와 목표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883356" y="2187633"/>
            <a:ext cx="2311613" cy="231161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77800" dist="152400" dir="3600000" sx="98000" sy="98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5121163" y="3568443"/>
            <a:ext cx="1836000" cy="0"/>
          </a:xfrm>
          <a:prstGeom prst="line">
            <a:avLst/>
          </a:prstGeom>
          <a:ln w="254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31715" y="2971874"/>
            <a:ext cx="334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8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내용</a:t>
            </a:r>
            <a:endParaRPr lang="en-US" altLang="ko-KR" sz="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541786" y="3771705"/>
            <a:ext cx="299475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내용 구성 </a:t>
            </a:r>
            <a:endParaRPr lang="en-US" altLang="ko-KR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유니티 및 프로젝트의 구성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8232842" y="2187633"/>
            <a:ext cx="2311613" cy="231161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77800" dist="152400" dir="3600000" sx="98000" sy="98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8470649" y="3568443"/>
            <a:ext cx="1836000" cy="0"/>
          </a:xfrm>
          <a:prstGeom prst="line">
            <a:avLst/>
          </a:prstGeom>
          <a:ln w="254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961090" y="2919652"/>
            <a:ext cx="2976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28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앞으로의 계획</a:t>
            </a:r>
            <a:endParaRPr lang="en-US" altLang="ko-KR" sz="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891272" y="3781138"/>
            <a:ext cx="2994752" cy="1535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추후 목표 및 계획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5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본 프로젝트 이후의 계획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44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274458" y="348343"/>
            <a:ext cx="11664000" cy="6509657"/>
          </a:xfrm>
          <a:prstGeom prst="round2SameRect">
            <a:avLst>
              <a:gd name="adj1" fmla="val 5233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28458" y="414000"/>
            <a:ext cx="11556000" cy="6444000"/>
          </a:xfrm>
          <a:prstGeom prst="round2SameRect">
            <a:avLst>
              <a:gd name="adj1" fmla="val 4913"/>
              <a:gd name="adj2" fmla="val 0"/>
            </a:avLst>
          </a:prstGeom>
          <a:solidFill>
            <a:srgbClr val="01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defRPr/>
            </a:pPr>
            <a:r>
              <a:rPr lang="en-US" altLang="ko-KR" sz="2800" b="1" i="1" kern="0" smtClean="0">
                <a:solidFill>
                  <a:prstClr val="white"/>
                </a:solidFill>
              </a:rPr>
              <a:t>1. </a:t>
            </a:r>
            <a:r>
              <a:rPr lang="ko-KR" altLang="en-US" sz="2800" b="1" i="1" kern="0" smtClean="0">
                <a:solidFill>
                  <a:prstClr val="white"/>
                </a:solidFill>
              </a:rPr>
              <a:t>개요 </a:t>
            </a:r>
            <a:r>
              <a:rPr lang="en-US" altLang="ko-KR" sz="2800" b="1" i="1" kern="0">
                <a:solidFill>
                  <a:prstClr val="white"/>
                </a:solidFill>
              </a:rPr>
              <a:t>-</a:t>
            </a:r>
            <a:r>
              <a:rPr lang="en-US" altLang="ko-KR" sz="2800" b="1" i="1" kern="0" smtClean="0">
                <a:solidFill>
                  <a:prstClr val="white"/>
                </a:solidFill>
              </a:rPr>
              <a:t> </a:t>
            </a:r>
            <a:r>
              <a:rPr lang="ko-KR" altLang="en-US" sz="2800" b="1" i="1" kern="0" smtClean="0">
                <a:solidFill>
                  <a:prstClr val="white"/>
                </a:solidFill>
              </a:rPr>
              <a:t>본 프로젝트 선정 이유</a:t>
            </a:r>
            <a:endParaRPr lang="en-US" altLang="ko-KR" sz="1400" i="1" kern="0" smtClean="0">
              <a:solidFill>
                <a:prstClr val="white"/>
              </a:solidFill>
            </a:endParaRPr>
          </a:p>
          <a:p>
            <a:pPr algn="ctr"/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8458" y="1068343"/>
            <a:ext cx="11556000" cy="578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white"/>
                </a:solidFill>
              </a:rPr>
              <a:t>ㅋ</a:t>
            </a: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281274" y="215219"/>
            <a:ext cx="720000" cy="720000"/>
          </a:xfrm>
          <a:prstGeom prst="ellipse">
            <a:avLst/>
          </a:prstGeom>
          <a:gradFill flip="none" rotWithShape="1">
            <a:gsLst>
              <a:gs pos="0">
                <a:srgbClr val="01A7CE"/>
              </a:gs>
              <a:gs pos="100000">
                <a:srgbClr val="00D0A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5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11521180" y="372566"/>
            <a:ext cx="240188" cy="40397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5">
            <a:extLst>
              <a:ext uri="{FF2B5EF4-FFF2-40B4-BE49-F238E27FC236}">
                <a16:creationId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735345" y="131353"/>
            <a:ext cx="241213" cy="241213"/>
          </a:xfrm>
          <a:prstGeom prst="ellipse">
            <a:avLst/>
          </a:prstGeom>
          <a:solidFill>
            <a:srgbClr val="CC0000"/>
          </a:solidFill>
          <a:ln>
            <a:noFill/>
          </a:ln>
          <a:effectLst>
            <a:outerShdw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altLang="ko-KR" sz="1400" b="1" kern="0" dirty="0">
                <a:solidFill>
                  <a:prstClr val="white"/>
                </a:solidFill>
              </a:rPr>
              <a:t>1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28961" y="1062051"/>
            <a:ext cx="11322569" cy="4236960"/>
            <a:chOff x="-152276" y="590609"/>
            <a:chExt cx="12423723" cy="4649021"/>
          </a:xfrm>
        </p:grpSpPr>
        <p:sp>
          <p:nvSpPr>
            <p:cNvPr id="48" name="직사각형 47"/>
            <p:cNvSpPr/>
            <p:nvPr/>
          </p:nvSpPr>
          <p:spPr>
            <a:xfrm>
              <a:off x="-152276" y="590609"/>
              <a:ext cx="3176551" cy="4559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본 프로젝트 선정 이유 및 목표</a:t>
              </a:r>
              <a:endPara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407873" y="1541720"/>
              <a:ext cx="4863574" cy="36979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smtClean="0"/>
                <a:t> 2021</a:t>
              </a:r>
              <a:r>
                <a:rPr lang="ko-KR" altLang="en-US" sz="1600" b="1" smtClean="0"/>
                <a:t>년 대한민국의 대표 방 계약 애플리케이션 직방의 설문조사에 따르면 </a:t>
              </a:r>
              <a:r>
                <a:rPr lang="ko-KR" altLang="en-US" sz="1600" b="1"/>
                <a:t>직접 방문 없이 </a:t>
              </a:r>
              <a:r>
                <a:rPr lang="en-US" altLang="ko-KR" sz="1600" b="1"/>
                <a:t>3D·VR </a:t>
              </a:r>
              <a:r>
                <a:rPr lang="ko-KR" altLang="en-US" sz="1600" b="1"/>
                <a:t>부동산정보만 확인하고 계약할 의사가 있다는 </a:t>
              </a:r>
              <a:r>
                <a:rPr lang="ko-KR" altLang="en-US" sz="1600" b="1" smtClean="0"/>
                <a:t>응답이 </a:t>
              </a:r>
              <a:r>
                <a:rPr lang="en-US" altLang="ko-KR" sz="1600" b="1"/>
                <a:t>70%</a:t>
              </a:r>
              <a:r>
                <a:rPr lang="ko-KR" altLang="en-US" sz="1600" b="1"/>
                <a:t>를 넘겼다</a:t>
              </a:r>
              <a:r>
                <a:rPr lang="en-US" altLang="ko-KR" sz="1600" b="1" smtClean="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/>
                <a:t/>
              </a:r>
              <a:br>
                <a:rPr lang="ko-KR" altLang="en-US" sz="1600"/>
              </a:br>
              <a:r>
                <a:rPr lang="ko-KR" altLang="en-US" sz="1600" smtClean="0"/>
                <a:t> </a:t>
              </a:r>
              <a:r>
                <a:rPr lang="ko-KR" altLang="en-US" sz="1600" b="1" smtClean="0"/>
                <a:t>또한</a:t>
              </a:r>
              <a:r>
                <a:rPr lang="ko-KR" altLang="en-US" sz="1600" smtClean="0"/>
                <a:t> </a:t>
              </a:r>
              <a:r>
                <a:rPr lang="en-US" altLang="ko-KR" sz="1600" b="1" smtClean="0"/>
                <a:t>3D, VR </a:t>
              </a:r>
              <a:r>
                <a:rPr lang="ko-KR" altLang="en-US" sz="1600" b="1" smtClean="0"/>
                <a:t>부동산 정보 서비스를 이용해 볼 의향을 물어보는 질문에는 </a:t>
              </a:r>
              <a:r>
                <a:rPr lang="en-US" altLang="ko-KR" sz="1600" b="1" smtClean="0"/>
                <a:t>90%</a:t>
              </a:r>
              <a:r>
                <a:rPr lang="ko-KR" altLang="en-US" sz="1600" b="1" smtClean="0"/>
                <a:t>에 육박하는 비율로 이용해 볼 것이라고 응답을 기록했다</a:t>
              </a:r>
              <a:r>
                <a:rPr lang="en-US" altLang="ko-KR" sz="1600" b="1" smtClean="0"/>
                <a:t>.</a:t>
              </a:r>
              <a:endParaRPr lang="ko-KR" altLang="en-US" sz="1600" b="1" smtClean="0"/>
            </a:p>
            <a:p>
              <a:pPr>
                <a:lnSpc>
                  <a:spcPct val="150000"/>
                </a:lnSpc>
              </a:pPr>
              <a:endPara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pic>
        <p:nvPicPr>
          <p:cNvPr id="1026" name="Picture 2" descr="모바일 3D·VR 부동산정보 이용 의향. (자료=직방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5" y="1454328"/>
            <a:ext cx="6301783" cy="436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7060676" y="1062051"/>
            <a:ext cx="0" cy="4680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438379" y="5817670"/>
            <a:ext cx="5123435" cy="30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smtClean="0"/>
              <a:t>* </a:t>
            </a:r>
            <a:r>
              <a:rPr lang="ko-KR" altLang="en-US" sz="900" smtClean="0"/>
              <a:t>모바일 </a:t>
            </a:r>
            <a:r>
              <a:rPr lang="en-US" altLang="ko-KR" sz="900"/>
              <a:t>3D·VR </a:t>
            </a:r>
            <a:r>
              <a:rPr lang="ko-KR" altLang="en-US" sz="900"/>
              <a:t>부동산정보 이용 의향</a:t>
            </a:r>
            <a:r>
              <a:rPr lang="en-US" altLang="ko-KR" sz="900"/>
              <a:t>. (</a:t>
            </a:r>
            <a:r>
              <a:rPr lang="ko-KR" altLang="en-US" sz="900"/>
              <a:t>자료</a:t>
            </a:r>
            <a:r>
              <a:rPr lang="en-US" altLang="ko-KR" sz="900"/>
              <a:t>=</a:t>
            </a:r>
            <a:r>
              <a:rPr lang="ko-KR" altLang="en-US" sz="900"/>
              <a:t>직방</a:t>
            </a:r>
            <a:r>
              <a:rPr lang="en-US" altLang="ko-KR" sz="900" smtClean="0"/>
              <a:t>)</a:t>
            </a:r>
            <a:r>
              <a:rPr lang="ko-KR" altLang="en-US" sz="900"/>
              <a:t> </a:t>
            </a:r>
            <a:r>
              <a:rPr lang="ko-KR" altLang="en-US" sz="900" smtClean="0"/>
              <a:t>출처 </a:t>
            </a:r>
            <a:r>
              <a:rPr lang="en-US" altLang="ko-KR" sz="900"/>
              <a:t>: </a:t>
            </a:r>
            <a:r>
              <a:rPr lang="ko-KR" altLang="en-US" sz="900">
                <a:hlinkClick r:id="rId3"/>
              </a:rPr>
              <a:t>신아일보</a:t>
            </a:r>
            <a:r>
              <a:rPr lang="en-US" altLang="ko-KR" sz="900">
                <a:hlinkClick r:id="rId3"/>
              </a:rPr>
              <a:t>(http://www.shinailbo.co.kr)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5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274458" y="348343"/>
            <a:ext cx="11664000" cy="6509657"/>
          </a:xfrm>
          <a:prstGeom prst="round2SameRect">
            <a:avLst>
              <a:gd name="adj1" fmla="val 5233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28458" y="414000"/>
            <a:ext cx="11556000" cy="6444000"/>
          </a:xfrm>
          <a:prstGeom prst="round2SameRect">
            <a:avLst>
              <a:gd name="adj1" fmla="val 4913"/>
              <a:gd name="adj2" fmla="val 0"/>
            </a:avLst>
          </a:prstGeom>
          <a:solidFill>
            <a:srgbClr val="01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defRPr/>
            </a:pPr>
            <a:r>
              <a:rPr lang="en-US" altLang="ko-KR" sz="2800" b="1" i="1" kern="0" smtClean="0">
                <a:solidFill>
                  <a:prstClr val="white"/>
                </a:solidFill>
              </a:rPr>
              <a:t>1. </a:t>
            </a:r>
            <a:r>
              <a:rPr lang="ko-KR" altLang="en-US" sz="2800" b="1" i="1" kern="0" smtClean="0">
                <a:solidFill>
                  <a:prstClr val="white"/>
                </a:solidFill>
              </a:rPr>
              <a:t>개요 </a:t>
            </a:r>
            <a:r>
              <a:rPr lang="en-US" altLang="ko-KR" sz="2800" b="1" i="1" kern="0" smtClean="0">
                <a:solidFill>
                  <a:prstClr val="white"/>
                </a:solidFill>
              </a:rPr>
              <a:t>- </a:t>
            </a:r>
            <a:r>
              <a:rPr lang="ko-KR" altLang="en-US" sz="2800" b="1" i="1" kern="0" smtClean="0">
                <a:solidFill>
                  <a:prstClr val="white"/>
                </a:solidFill>
              </a:rPr>
              <a:t>목표</a:t>
            </a:r>
            <a:endParaRPr lang="en-US" altLang="ko-KR" sz="1400" i="1" kern="0" dirty="0">
              <a:solidFill>
                <a:prstClr val="white"/>
              </a:solidFill>
            </a:endParaRPr>
          </a:p>
          <a:p>
            <a:pPr algn="ctr"/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8458" y="1068343"/>
            <a:ext cx="11556000" cy="578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281274" y="215219"/>
            <a:ext cx="720000" cy="720000"/>
          </a:xfrm>
          <a:prstGeom prst="ellipse">
            <a:avLst/>
          </a:prstGeom>
          <a:gradFill flip="none" rotWithShape="1">
            <a:gsLst>
              <a:gs pos="0">
                <a:srgbClr val="01A7CE"/>
              </a:gs>
              <a:gs pos="100000">
                <a:srgbClr val="00D0A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5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11521180" y="372566"/>
            <a:ext cx="240188" cy="40397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5">
            <a:extLst>
              <a:ext uri="{FF2B5EF4-FFF2-40B4-BE49-F238E27FC236}">
                <a16:creationId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735345" y="131353"/>
            <a:ext cx="241213" cy="241213"/>
          </a:xfrm>
          <a:prstGeom prst="ellipse">
            <a:avLst/>
          </a:prstGeom>
          <a:solidFill>
            <a:srgbClr val="CC0000"/>
          </a:solidFill>
          <a:ln>
            <a:noFill/>
          </a:ln>
          <a:effectLst>
            <a:outerShdw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altLang="ko-KR" sz="1400" b="1" kern="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210647" y="1618012"/>
            <a:ext cx="45238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b="1" smtClean="0"/>
              <a:t> 요컨대 온라인 </a:t>
            </a:r>
            <a:r>
              <a:rPr lang="ko-KR" altLang="en-US" b="1"/>
              <a:t>서비스가 늘어나는 추세에서 소비자가 </a:t>
            </a:r>
            <a:r>
              <a:rPr lang="en-US" altLang="ko-KR" b="1"/>
              <a:t>VR</a:t>
            </a:r>
            <a:r>
              <a:rPr lang="ko-KR" altLang="en-US" b="1"/>
              <a:t>을 통해 직접 방을 구경하고 둘러보면서 하자 부분을 찾도록 하고</a:t>
            </a:r>
            <a:r>
              <a:rPr lang="en-US" altLang="ko-KR" b="1"/>
              <a:t>, </a:t>
            </a:r>
            <a:r>
              <a:rPr lang="ko-KR" altLang="en-US" b="1"/>
              <a:t>계약과 관련된 퀴즈를 풀면서 소비자가 방을 구할 때 필요한 지식을 교육하는 것이 본 시뮬레이터의 목적이다</a:t>
            </a:r>
            <a:r>
              <a:rPr lang="en-US" altLang="ko-KR" b="1"/>
              <a:t>. </a:t>
            </a:r>
            <a:endParaRPr lang="en-US" altLang="ko-KR" b="1" smtClean="0"/>
          </a:p>
          <a:p>
            <a:pPr fontAlgn="base"/>
            <a:endParaRPr lang="en-US" altLang="ko-KR" b="1"/>
          </a:p>
          <a:p>
            <a:pPr fontAlgn="base"/>
            <a:r>
              <a:rPr lang="ko-KR" altLang="en-US" b="1" smtClean="0"/>
              <a:t> 이를 통해 </a:t>
            </a:r>
            <a:r>
              <a:rPr lang="ko-KR" altLang="en-US" b="1"/>
              <a:t>직접 자취방을 구하러 갔을 </a:t>
            </a:r>
            <a:r>
              <a:rPr lang="ko-KR" altLang="en-US" b="1"/>
              <a:t>때 </a:t>
            </a:r>
            <a:r>
              <a:rPr lang="ko-KR" altLang="en-US" b="1" smtClean="0"/>
              <a:t>확인해야 하는 방의 핵심 부분과 계약 사항 등 사전에 </a:t>
            </a:r>
            <a:r>
              <a:rPr lang="ko-KR" altLang="en-US" b="1"/>
              <a:t>교육하여 </a:t>
            </a:r>
            <a:r>
              <a:rPr lang="ko-KR" altLang="en-US" b="1" smtClean="0"/>
              <a:t>자취 </a:t>
            </a:r>
            <a:r>
              <a:rPr lang="ko-KR" altLang="en-US" b="1"/>
              <a:t>시 생길 수 있는 피해들을 최소화하고 </a:t>
            </a:r>
            <a:r>
              <a:rPr lang="ko-KR" altLang="en-US" b="1"/>
              <a:t>방지하고자 </a:t>
            </a:r>
            <a:r>
              <a:rPr lang="ko-KR" altLang="en-US" b="1" smtClean="0"/>
              <a:t>하는 효과를 기대할 수 있다</a:t>
            </a:r>
            <a:r>
              <a:rPr lang="en-US" altLang="ko-KR" b="1" smtClean="0"/>
              <a:t>.</a:t>
            </a:r>
            <a:endParaRPr lang="ko-KR" altLang="en-US" b="1"/>
          </a:p>
        </p:txBody>
      </p:sp>
      <p:pic>
        <p:nvPicPr>
          <p:cNvPr id="1026" name="Picture 2" descr="자취방 인테리어 가상으로 꾸미기 / 무료 사이트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80" y="1470581"/>
            <a:ext cx="6113249" cy="352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38379" y="5817670"/>
            <a:ext cx="547222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smtClean="0"/>
              <a:t>* </a:t>
            </a:r>
            <a:r>
              <a:rPr lang="ko-KR" altLang="en-US" sz="900" smtClean="0"/>
              <a:t>자취방 인테리어 가상으로 꾸미기 </a:t>
            </a:r>
            <a:r>
              <a:rPr lang="en-US" altLang="ko-KR" sz="900" smtClean="0"/>
              <a:t>/ </a:t>
            </a:r>
            <a:r>
              <a:rPr lang="ko-KR" altLang="en-US" sz="900" smtClean="0"/>
              <a:t>무료 사이트 출처 </a:t>
            </a:r>
            <a:r>
              <a:rPr lang="en-US" altLang="ko-KR" sz="900"/>
              <a:t>: </a:t>
            </a:r>
            <a:r>
              <a:rPr lang="ko-KR" altLang="en-US" sz="900" smtClean="0"/>
              <a:t>네이버 블로그 이삭디자인 </a:t>
            </a:r>
            <a:r>
              <a:rPr lang="en-US" altLang="ko-KR" sz="900" smtClean="0"/>
              <a:t>(</a:t>
            </a:r>
            <a:r>
              <a:rPr lang="en-US" altLang="ko-KR" sz="900" smtClean="0"/>
              <a:t>https</a:t>
            </a:r>
            <a:r>
              <a:rPr lang="en-US" altLang="ko-KR" sz="900"/>
              <a:t>://</a:t>
            </a:r>
            <a:r>
              <a:rPr lang="en-US" altLang="ko-KR" sz="900" smtClean="0"/>
              <a:t>m.blog.naver.com/ghktghkt1/22185742394</a:t>
            </a:r>
            <a:r>
              <a:rPr lang="en-US" altLang="ko-KR" sz="900"/>
              <a:t>)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060676" y="1062051"/>
            <a:ext cx="0" cy="4680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59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274458" y="348343"/>
            <a:ext cx="11664000" cy="6509657"/>
          </a:xfrm>
          <a:prstGeom prst="round2SameRect">
            <a:avLst>
              <a:gd name="adj1" fmla="val 5233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28458" y="414000"/>
            <a:ext cx="11556000" cy="6444000"/>
          </a:xfrm>
          <a:prstGeom prst="round2SameRect">
            <a:avLst>
              <a:gd name="adj1" fmla="val 4913"/>
              <a:gd name="adj2" fmla="val 0"/>
            </a:avLst>
          </a:prstGeom>
          <a:solidFill>
            <a:srgbClr val="01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defRPr/>
            </a:pPr>
            <a:r>
              <a:rPr lang="en-US" altLang="ko-KR" sz="2800" b="1" i="1" kern="0" smtClean="0">
                <a:solidFill>
                  <a:prstClr val="white"/>
                </a:solidFill>
              </a:rPr>
              <a:t>2. </a:t>
            </a:r>
            <a:r>
              <a:rPr lang="ko-KR" altLang="en-US" sz="2800" b="1" i="1" kern="0" smtClean="0">
                <a:solidFill>
                  <a:prstClr val="white"/>
                </a:solidFill>
              </a:rPr>
              <a:t>프로젝트 내용 </a:t>
            </a:r>
            <a:r>
              <a:rPr lang="en-US" altLang="ko-KR" sz="2800" b="1" i="1" kern="0">
                <a:solidFill>
                  <a:prstClr val="white"/>
                </a:solidFill>
              </a:rPr>
              <a:t>-</a:t>
            </a:r>
            <a:r>
              <a:rPr lang="en-US" altLang="ko-KR" sz="2800" b="1" i="1" kern="0" smtClean="0">
                <a:solidFill>
                  <a:prstClr val="white"/>
                </a:solidFill>
              </a:rPr>
              <a:t> </a:t>
            </a:r>
            <a:r>
              <a:rPr lang="ko-KR" altLang="en-US" sz="2800" b="1" i="1" kern="0" smtClean="0">
                <a:solidFill>
                  <a:prstClr val="white"/>
                </a:solidFill>
              </a:rPr>
              <a:t>실제 방 사진</a:t>
            </a:r>
            <a:endParaRPr lang="en-US" altLang="ko-KR" sz="1400" i="1" kern="0" dirty="0">
              <a:solidFill>
                <a:prstClr val="white"/>
              </a:solidFill>
            </a:endParaRPr>
          </a:p>
          <a:p>
            <a:pPr algn="ctr"/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8458" y="1068343"/>
            <a:ext cx="11556000" cy="578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281274" y="215219"/>
            <a:ext cx="720000" cy="720000"/>
          </a:xfrm>
          <a:prstGeom prst="ellipse">
            <a:avLst/>
          </a:prstGeom>
          <a:gradFill flip="none" rotWithShape="1">
            <a:gsLst>
              <a:gs pos="0">
                <a:srgbClr val="01A7CE"/>
              </a:gs>
              <a:gs pos="100000">
                <a:srgbClr val="00D0A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5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11521180" y="372566"/>
            <a:ext cx="240188" cy="40397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5">
            <a:extLst>
              <a:ext uri="{FF2B5EF4-FFF2-40B4-BE49-F238E27FC236}">
                <a16:creationId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735345" y="131353"/>
            <a:ext cx="241213" cy="241213"/>
          </a:xfrm>
          <a:prstGeom prst="ellipse">
            <a:avLst/>
          </a:prstGeom>
          <a:solidFill>
            <a:srgbClr val="CC0000"/>
          </a:solidFill>
          <a:ln>
            <a:noFill/>
          </a:ln>
          <a:effectLst>
            <a:outerShdw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altLang="ko-KR" sz="1400" b="1" kern="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0297" y="5061520"/>
            <a:ext cx="395045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solidFill>
                  <a:srgbClr val="44546A">
                    <a:lumMod val="75000"/>
                  </a:srgbClr>
                </a:solidFill>
              </a:rPr>
              <a:t>* 360</a:t>
            </a:r>
            <a:r>
              <a:rPr lang="ko-KR" altLang="en-US" sz="1400" b="1" smtClean="0">
                <a:solidFill>
                  <a:srgbClr val="44546A">
                    <a:lumMod val="75000"/>
                  </a:srgbClr>
                </a:solidFill>
              </a:rPr>
              <a:t>도 카메라를 통해 촬영한 실제 방의 모습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73997" y="5068611"/>
            <a:ext cx="446981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44546A">
                    <a:lumMod val="75000"/>
                  </a:srgbClr>
                </a:solidFill>
              </a:rPr>
              <a:t>* 360</a:t>
            </a:r>
            <a:r>
              <a:rPr lang="ko-KR" altLang="en-US" sz="1400" b="1">
                <a:solidFill>
                  <a:srgbClr val="44546A">
                    <a:lumMod val="75000"/>
                  </a:srgbClr>
                </a:solidFill>
              </a:rPr>
              <a:t>도 카메라를 통해 촬영한 </a:t>
            </a:r>
            <a:r>
              <a:rPr lang="ko-KR" altLang="en-US" sz="1400" b="1">
                <a:solidFill>
                  <a:srgbClr val="44546A">
                    <a:lumMod val="75000"/>
                  </a:srgbClr>
                </a:solidFill>
              </a:rPr>
              <a:t>실제 </a:t>
            </a:r>
            <a:r>
              <a:rPr lang="ko-KR" altLang="en-US" sz="1400" b="1" smtClean="0">
                <a:solidFill>
                  <a:srgbClr val="44546A">
                    <a:lumMod val="75000"/>
                  </a:srgbClr>
                </a:solidFill>
              </a:rPr>
              <a:t>화장실의 </a:t>
            </a:r>
            <a:r>
              <a:rPr lang="ko-KR" altLang="en-US" sz="1400" b="1">
                <a:solidFill>
                  <a:srgbClr val="44546A">
                    <a:lumMod val="75000"/>
                  </a:srgbClr>
                </a:solidFill>
              </a:rPr>
              <a:t>모습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079" y="1519622"/>
            <a:ext cx="5267195" cy="34645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11" y="1519622"/>
            <a:ext cx="5267195" cy="346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2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274458" y="348343"/>
            <a:ext cx="11664000" cy="6509657"/>
          </a:xfrm>
          <a:prstGeom prst="round2SameRect">
            <a:avLst>
              <a:gd name="adj1" fmla="val 5233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28458" y="414000"/>
            <a:ext cx="11556000" cy="6444000"/>
          </a:xfrm>
          <a:prstGeom prst="round2SameRect">
            <a:avLst>
              <a:gd name="adj1" fmla="val 4913"/>
              <a:gd name="adj2" fmla="val 0"/>
            </a:avLst>
          </a:prstGeom>
          <a:solidFill>
            <a:srgbClr val="01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defRPr/>
            </a:pPr>
            <a:r>
              <a:rPr lang="en-US" altLang="ko-KR" sz="2800" b="1" i="1" kern="0" smtClean="0">
                <a:solidFill>
                  <a:prstClr val="white"/>
                </a:solidFill>
              </a:rPr>
              <a:t>2. </a:t>
            </a:r>
            <a:r>
              <a:rPr lang="ko-KR" altLang="en-US" sz="2800" b="1" i="1" kern="0" smtClean="0">
                <a:solidFill>
                  <a:prstClr val="white"/>
                </a:solidFill>
              </a:rPr>
              <a:t>프로젝트 내용 </a:t>
            </a:r>
            <a:r>
              <a:rPr lang="en-US" altLang="ko-KR" sz="2800" b="1" i="1" kern="0">
                <a:solidFill>
                  <a:prstClr val="white"/>
                </a:solidFill>
              </a:rPr>
              <a:t>-</a:t>
            </a:r>
            <a:r>
              <a:rPr lang="en-US" altLang="ko-KR" sz="2800" b="1" i="1" kern="0" smtClean="0">
                <a:solidFill>
                  <a:prstClr val="white"/>
                </a:solidFill>
              </a:rPr>
              <a:t> </a:t>
            </a:r>
            <a:r>
              <a:rPr lang="ko-KR" altLang="en-US" sz="2800" b="1" i="1" kern="0" smtClean="0">
                <a:solidFill>
                  <a:prstClr val="white"/>
                </a:solidFill>
              </a:rPr>
              <a:t>실제 방 사진</a:t>
            </a:r>
            <a:endParaRPr lang="en-US" altLang="ko-KR" sz="1400" i="1" kern="0" dirty="0">
              <a:solidFill>
                <a:prstClr val="white"/>
              </a:solidFill>
            </a:endParaRPr>
          </a:p>
          <a:p>
            <a:pPr algn="ctr"/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8458" y="1068343"/>
            <a:ext cx="11556000" cy="578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281274" y="215219"/>
            <a:ext cx="720000" cy="720000"/>
          </a:xfrm>
          <a:prstGeom prst="ellipse">
            <a:avLst/>
          </a:prstGeom>
          <a:gradFill flip="none" rotWithShape="1">
            <a:gsLst>
              <a:gs pos="0">
                <a:srgbClr val="01A7CE"/>
              </a:gs>
              <a:gs pos="100000">
                <a:srgbClr val="00D0A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5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11521180" y="372566"/>
            <a:ext cx="240188" cy="40397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5">
            <a:extLst>
              <a:ext uri="{FF2B5EF4-FFF2-40B4-BE49-F238E27FC236}">
                <a16:creationId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735345" y="131353"/>
            <a:ext cx="241213" cy="241213"/>
          </a:xfrm>
          <a:prstGeom prst="ellipse">
            <a:avLst/>
          </a:prstGeom>
          <a:solidFill>
            <a:srgbClr val="CC0000"/>
          </a:solidFill>
          <a:ln>
            <a:noFill/>
          </a:ln>
          <a:effectLst>
            <a:outerShdw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altLang="ko-KR" sz="1400" b="1" kern="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0297" y="5061520"/>
            <a:ext cx="395045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solidFill>
                  <a:srgbClr val="44546A">
                    <a:lumMod val="75000"/>
                  </a:srgbClr>
                </a:solidFill>
              </a:rPr>
              <a:t>* 360</a:t>
            </a:r>
            <a:r>
              <a:rPr lang="ko-KR" altLang="en-US" sz="1400" b="1" smtClean="0">
                <a:solidFill>
                  <a:srgbClr val="44546A">
                    <a:lumMod val="75000"/>
                  </a:srgbClr>
                </a:solidFill>
              </a:rPr>
              <a:t>도 카메라를 통해 촬영한 실제 방의 모습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73997" y="5068611"/>
            <a:ext cx="446981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44546A">
                    <a:lumMod val="75000"/>
                  </a:srgbClr>
                </a:solidFill>
              </a:rPr>
              <a:t>* 360</a:t>
            </a:r>
            <a:r>
              <a:rPr lang="ko-KR" altLang="en-US" sz="1400" b="1">
                <a:solidFill>
                  <a:srgbClr val="44546A">
                    <a:lumMod val="75000"/>
                  </a:srgbClr>
                </a:solidFill>
              </a:rPr>
              <a:t>도 카메라를 통해 촬영한 </a:t>
            </a:r>
            <a:r>
              <a:rPr lang="ko-KR" altLang="en-US" sz="1400" b="1">
                <a:solidFill>
                  <a:srgbClr val="44546A">
                    <a:lumMod val="75000"/>
                  </a:srgbClr>
                </a:solidFill>
              </a:rPr>
              <a:t>실제 </a:t>
            </a:r>
            <a:r>
              <a:rPr lang="ko-KR" altLang="en-US" sz="1400" b="1" smtClean="0">
                <a:solidFill>
                  <a:srgbClr val="44546A">
                    <a:lumMod val="75000"/>
                  </a:srgbClr>
                </a:solidFill>
              </a:rPr>
              <a:t>화장실의 </a:t>
            </a:r>
            <a:r>
              <a:rPr lang="ko-KR" altLang="en-US" sz="1400" b="1">
                <a:solidFill>
                  <a:srgbClr val="44546A">
                    <a:lumMod val="75000"/>
                  </a:srgbClr>
                </a:solidFill>
              </a:rPr>
              <a:t>모습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35" y="1543026"/>
            <a:ext cx="5344998" cy="35048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93" y="1543026"/>
            <a:ext cx="5372252" cy="350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1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274458" y="348343"/>
            <a:ext cx="11664000" cy="6509657"/>
          </a:xfrm>
          <a:prstGeom prst="round2SameRect">
            <a:avLst>
              <a:gd name="adj1" fmla="val 5233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28458" y="414000"/>
            <a:ext cx="11556000" cy="6444000"/>
          </a:xfrm>
          <a:prstGeom prst="round2SameRect">
            <a:avLst>
              <a:gd name="adj1" fmla="val 4913"/>
              <a:gd name="adj2" fmla="val 0"/>
            </a:avLst>
          </a:prstGeom>
          <a:solidFill>
            <a:srgbClr val="01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defRPr/>
            </a:pPr>
            <a:r>
              <a:rPr lang="en-US" altLang="ko-KR" sz="2800" b="1" i="1" kern="0" smtClean="0">
                <a:solidFill>
                  <a:prstClr val="white"/>
                </a:solidFill>
              </a:rPr>
              <a:t>2. </a:t>
            </a:r>
            <a:r>
              <a:rPr lang="ko-KR" altLang="en-US" sz="2800" b="1" i="1" kern="0" smtClean="0">
                <a:solidFill>
                  <a:prstClr val="white"/>
                </a:solidFill>
              </a:rPr>
              <a:t>프로젝트 내용 </a:t>
            </a:r>
            <a:r>
              <a:rPr lang="en-US" altLang="ko-KR" sz="2800" b="1" i="1" kern="0">
                <a:solidFill>
                  <a:prstClr val="white"/>
                </a:solidFill>
              </a:rPr>
              <a:t>-</a:t>
            </a:r>
            <a:r>
              <a:rPr lang="en-US" altLang="ko-KR" sz="2800" b="1" i="1" kern="0" smtClean="0">
                <a:solidFill>
                  <a:prstClr val="white"/>
                </a:solidFill>
              </a:rPr>
              <a:t> </a:t>
            </a:r>
            <a:r>
              <a:rPr lang="ko-KR" altLang="en-US" sz="2800" b="1" i="1" kern="0" smtClean="0">
                <a:solidFill>
                  <a:prstClr val="white"/>
                </a:solidFill>
              </a:rPr>
              <a:t>실제 방 사진</a:t>
            </a:r>
            <a:endParaRPr lang="en-US" altLang="ko-KR" sz="1400" i="1" kern="0" dirty="0">
              <a:solidFill>
                <a:prstClr val="white"/>
              </a:solidFill>
            </a:endParaRPr>
          </a:p>
          <a:p>
            <a:pPr algn="ctr"/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8458" y="1068343"/>
            <a:ext cx="11556000" cy="578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281274" y="215219"/>
            <a:ext cx="720000" cy="720000"/>
          </a:xfrm>
          <a:prstGeom prst="ellipse">
            <a:avLst/>
          </a:prstGeom>
          <a:gradFill flip="none" rotWithShape="1">
            <a:gsLst>
              <a:gs pos="0">
                <a:srgbClr val="01A7CE"/>
              </a:gs>
              <a:gs pos="100000">
                <a:srgbClr val="00D0A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5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11521180" y="372566"/>
            <a:ext cx="240188" cy="40397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5">
            <a:extLst>
              <a:ext uri="{FF2B5EF4-FFF2-40B4-BE49-F238E27FC236}">
                <a16:creationId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735345" y="131353"/>
            <a:ext cx="241213" cy="241213"/>
          </a:xfrm>
          <a:prstGeom prst="ellipse">
            <a:avLst/>
          </a:prstGeom>
          <a:solidFill>
            <a:srgbClr val="CC0000"/>
          </a:solidFill>
          <a:ln>
            <a:noFill/>
          </a:ln>
          <a:effectLst>
            <a:outerShdw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altLang="ko-KR" sz="1400" b="1" kern="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0297" y="5061520"/>
            <a:ext cx="395045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solidFill>
                  <a:srgbClr val="44546A">
                    <a:lumMod val="75000"/>
                  </a:srgbClr>
                </a:solidFill>
              </a:rPr>
              <a:t>* 360</a:t>
            </a:r>
            <a:r>
              <a:rPr lang="ko-KR" altLang="en-US" sz="1400" b="1" smtClean="0">
                <a:solidFill>
                  <a:srgbClr val="44546A">
                    <a:lumMod val="75000"/>
                  </a:srgbClr>
                </a:solidFill>
              </a:rPr>
              <a:t>도 카메라를 통해 촬영한 실제 방의 모습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73997" y="5068611"/>
            <a:ext cx="446981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44546A">
                    <a:lumMod val="75000"/>
                  </a:srgbClr>
                </a:solidFill>
              </a:rPr>
              <a:t>* 360</a:t>
            </a:r>
            <a:r>
              <a:rPr lang="ko-KR" altLang="en-US" sz="1400" b="1">
                <a:solidFill>
                  <a:srgbClr val="44546A">
                    <a:lumMod val="75000"/>
                  </a:srgbClr>
                </a:solidFill>
              </a:rPr>
              <a:t>도 카메라를 통해 촬영한 </a:t>
            </a:r>
            <a:r>
              <a:rPr lang="ko-KR" altLang="en-US" sz="1400" b="1">
                <a:solidFill>
                  <a:srgbClr val="44546A">
                    <a:lumMod val="75000"/>
                  </a:srgbClr>
                </a:solidFill>
              </a:rPr>
              <a:t>실제 </a:t>
            </a:r>
            <a:r>
              <a:rPr lang="ko-KR" altLang="en-US" sz="1400" b="1" smtClean="0">
                <a:solidFill>
                  <a:srgbClr val="44546A">
                    <a:lumMod val="75000"/>
                  </a:srgbClr>
                </a:solidFill>
              </a:rPr>
              <a:t>화장실의 </a:t>
            </a:r>
            <a:r>
              <a:rPr lang="ko-KR" altLang="en-US" sz="1400" b="1">
                <a:solidFill>
                  <a:srgbClr val="44546A">
                    <a:lumMod val="75000"/>
                  </a:srgbClr>
                </a:solidFill>
              </a:rPr>
              <a:t>모습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997" y="1599885"/>
            <a:ext cx="5247183" cy="335469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85" y="1640264"/>
            <a:ext cx="5175212" cy="335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6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274458" y="348343"/>
            <a:ext cx="11664000" cy="6509657"/>
          </a:xfrm>
          <a:prstGeom prst="round2SameRect">
            <a:avLst>
              <a:gd name="adj1" fmla="val 5233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28458" y="414000"/>
            <a:ext cx="11556000" cy="6444000"/>
          </a:xfrm>
          <a:prstGeom prst="round2SameRect">
            <a:avLst>
              <a:gd name="adj1" fmla="val 4913"/>
              <a:gd name="adj2" fmla="val 0"/>
            </a:avLst>
          </a:prstGeom>
          <a:solidFill>
            <a:srgbClr val="01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defRPr/>
            </a:pPr>
            <a:r>
              <a:rPr lang="en-US" altLang="ko-KR" sz="2800" b="1" i="1" kern="0" smtClean="0">
                <a:solidFill>
                  <a:prstClr val="white"/>
                </a:solidFill>
              </a:rPr>
              <a:t>3. </a:t>
            </a:r>
            <a:r>
              <a:rPr lang="ko-KR" altLang="en-US" sz="2800" b="1" i="1" kern="0" smtClean="0">
                <a:solidFill>
                  <a:prstClr val="white"/>
                </a:solidFill>
              </a:rPr>
              <a:t>앞으로의 계획</a:t>
            </a:r>
            <a:endParaRPr lang="en-US" altLang="ko-KR" sz="1400" i="1" kern="0" dirty="0">
              <a:solidFill>
                <a:prstClr val="white"/>
              </a:solidFill>
            </a:endParaRPr>
          </a:p>
          <a:p>
            <a:pPr algn="ctr"/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8458" y="1068343"/>
            <a:ext cx="11556000" cy="578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281274" y="215219"/>
            <a:ext cx="720000" cy="720000"/>
          </a:xfrm>
          <a:prstGeom prst="ellipse">
            <a:avLst/>
          </a:prstGeom>
          <a:gradFill flip="none" rotWithShape="1">
            <a:gsLst>
              <a:gs pos="0">
                <a:srgbClr val="01A7CE"/>
              </a:gs>
              <a:gs pos="100000">
                <a:srgbClr val="00D0A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5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11521180" y="372566"/>
            <a:ext cx="240188" cy="40397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5">
            <a:extLst>
              <a:ext uri="{FF2B5EF4-FFF2-40B4-BE49-F238E27FC236}">
                <a16:creationId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735345" y="131353"/>
            <a:ext cx="241213" cy="241213"/>
          </a:xfrm>
          <a:prstGeom prst="ellipse">
            <a:avLst/>
          </a:prstGeom>
          <a:solidFill>
            <a:srgbClr val="CC0000"/>
          </a:solidFill>
          <a:ln>
            <a:noFill/>
          </a:ln>
          <a:effectLst>
            <a:outerShdw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altLang="ko-KR" sz="1400" b="1" kern="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0297" y="5061520"/>
            <a:ext cx="395045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solidFill>
                  <a:srgbClr val="44546A">
                    <a:lumMod val="75000"/>
                  </a:srgbClr>
                </a:solidFill>
              </a:rPr>
              <a:t>* 360</a:t>
            </a:r>
            <a:r>
              <a:rPr lang="ko-KR" altLang="en-US" sz="1400" b="1" smtClean="0">
                <a:solidFill>
                  <a:srgbClr val="44546A">
                    <a:lumMod val="75000"/>
                  </a:srgbClr>
                </a:solidFill>
              </a:rPr>
              <a:t>도 카메라를 통해 촬영한 실제 방의 모습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73997" y="5068611"/>
            <a:ext cx="446981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44546A">
                    <a:lumMod val="75000"/>
                  </a:srgbClr>
                </a:solidFill>
              </a:rPr>
              <a:t>* 360</a:t>
            </a:r>
            <a:r>
              <a:rPr lang="ko-KR" altLang="en-US" sz="1400" b="1">
                <a:solidFill>
                  <a:srgbClr val="44546A">
                    <a:lumMod val="75000"/>
                  </a:srgbClr>
                </a:solidFill>
              </a:rPr>
              <a:t>도 카메라를 통해 촬영한 </a:t>
            </a:r>
            <a:r>
              <a:rPr lang="ko-KR" altLang="en-US" sz="1400" b="1">
                <a:solidFill>
                  <a:srgbClr val="44546A">
                    <a:lumMod val="75000"/>
                  </a:srgbClr>
                </a:solidFill>
              </a:rPr>
              <a:t>실제 </a:t>
            </a:r>
            <a:r>
              <a:rPr lang="ko-KR" altLang="en-US" sz="1400" b="1" smtClean="0">
                <a:solidFill>
                  <a:srgbClr val="44546A">
                    <a:lumMod val="75000"/>
                  </a:srgbClr>
                </a:solidFill>
              </a:rPr>
              <a:t>화장실의 </a:t>
            </a:r>
            <a:r>
              <a:rPr lang="ko-KR" altLang="en-US" sz="1400" b="1">
                <a:solidFill>
                  <a:srgbClr val="44546A">
                    <a:lumMod val="75000"/>
                  </a:srgbClr>
                </a:solidFill>
              </a:rPr>
              <a:t>모습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49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274458" y="348343"/>
            <a:ext cx="11664000" cy="6509657"/>
          </a:xfrm>
          <a:prstGeom prst="round2SameRect">
            <a:avLst>
              <a:gd name="adj1" fmla="val 5233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28458" y="414000"/>
            <a:ext cx="11556000" cy="6444000"/>
          </a:xfrm>
          <a:prstGeom prst="round2SameRect">
            <a:avLst>
              <a:gd name="adj1" fmla="val 4913"/>
              <a:gd name="adj2" fmla="val 0"/>
            </a:avLst>
          </a:prstGeom>
          <a:solidFill>
            <a:srgbClr val="01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800" i="1" kern="0" dirty="0">
                <a:solidFill>
                  <a:prstClr val="white"/>
                </a:solidFill>
              </a:rPr>
              <a:t> </a:t>
            </a:r>
            <a:endParaRPr lang="en-US" altLang="ko-KR" sz="1400" i="1" kern="0" dirty="0">
              <a:solidFill>
                <a:prstClr val="white"/>
              </a:solidFill>
            </a:endParaRPr>
          </a:p>
          <a:p>
            <a:pPr algn="ctr"/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8458" y="1068343"/>
            <a:ext cx="11556000" cy="578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281274" y="215219"/>
            <a:ext cx="720000" cy="720000"/>
          </a:xfrm>
          <a:prstGeom prst="ellipse">
            <a:avLst/>
          </a:prstGeom>
          <a:gradFill flip="none" rotWithShape="1">
            <a:gsLst>
              <a:gs pos="0">
                <a:srgbClr val="01A7CE"/>
              </a:gs>
              <a:gs pos="100000">
                <a:srgbClr val="00D0A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5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11521180" y="372566"/>
            <a:ext cx="240188" cy="40397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5">
            <a:extLst>
              <a:ext uri="{FF2B5EF4-FFF2-40B4-BE49-F238E27FC236}">
                <a16:creationId xmlns:a16="http://schemas.microsoft.com/office/drawing/2014/main" id="{29433077-90B3-4432-AB1E-87BD95D8FF5C}"/>
              </a:ext>
            </a:extLst>
          </p:cNvPr>
          <p:cNvSpPr/>
          <p:nvPr/>
        </p:nvSpPr>
        <p:spPr>
          <a:xfrm>
            <a:off x="11735345" y="131353"/>
            <a:ext cx="241213" cy="241213"/>
          </a:xfrm>
          <a:prstGeom prst="ellipse">
            <a:avLst/>
          </a:prstGeom>
          <a:solidFill>
            <a:srgbClr val="CC0000"/>
          </a:solidFill>
          <a:ln>
            <a:noFill/>
          </a:ln>
          <a:effectLst>
            <a:outerShdw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altLang="ko-KR" sz="1400" b="1" kern="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22" name="타원 21"/>
          <p:cNvSpPr/>
          <p:nvPr/>
        </p:nvSpPr>
        <p:spPr>
          <a:xfrm>
            <a:off x="5308179" y="1829288"/>
            <a:ext cx="1748118" cy="174811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</a:p>
        </p:txBody>
      </p:sp>
      <p:sp>
        <p:nvSpPr>
          <p:cNvPr id="23" name="원호 22"/>
          <p:cNvSpPr/>
          <p:nvPr/>
        </p:nvSpPr>
        <p:spPr>
          <a:xfrm>
            <a:off x="4113035" y="634144"/>
            <a:ext cx="4138405" cy="4138405"/>
          </a:xfrm>
          <a:prstGeom prst="arc">
            <a:avLst>
              <a:gd name="adj1" fmla="val 17877858"/>
              <a:gd name="adj2" fmla="val 14589057"/>
            </a:avLst>
          </a:prstGeom>
          <a:noFill/>
          <a:ln>
            <a:solidFill>
              <a:srgbClr val="01A7C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535053" y="3048365"/>
            <a:ext cx="1058082" cy="1058082"/>
          </a:xfrm>
          <a:prstGeom prst="ellipse">
            <a:avLst/>
          </a:prstGeom>
          <a:solidFill>
            <a:srgbClr val="01A7CE"/>
          </a:solidFill>
          <a:ln>
            <a:noFill/>
          </a:ln>
          <a:effectLst>
            <a:outerShdw blurRad="1905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600" dirty="0" err="1">
                <a:solidFill>
                  <a:prstClr val="white"/>
                </a:solidFill>
              </a:rPr>
              <a:t>컨텐츠에</a:t>
            </a:r>
            <a:r>
              <a:rPr lang="ko-KR" altLang="en-US" sz="600" dirty="0">
                <a:solidFill>
                  <a:prstClr val="white"/>
                </a:solidFill>
              </a:rPr>
              <a:t> 대한 내용을 </a:t>
            </a:r>
            <a:endParaRPr lang="en-US" altLang="ko-KR" sz="6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white"/>
                </a:solidFill>
              </a:rPr>
              <a:t>적어요</a:t>
            </a:r>
          </a:p>
        </p:txBody>
      </p:sp>
      <p:sp>
        <p:nvSpPr>
          <p:cNvPr id="25" name="타원 24"/>
          <p:cNvSpPr/>
          <p:nvPr/>
        </p:nvSpPr>
        <p:spPr>
          <a:xfrm>
            <a:off x="3715775" y="3048365"/>
            <a:ext cx="1058082" cy="1058082"/>
          </a:xfrm>
          <a:prstGeom prst="ellipse">
            <a:avLst/>
          </a:prstGeom>
          <a:solidFill>
            <a:srgbClr val="01A7CE"/>
          </a:solidFill>
          <a:ln>
            <a:noFill/>
          </a:ln>
          <a:effectLst>
            <a:outerShdw blurRad="1905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600" dirty="0" err="1">
                <a:solidFill>
                  <a:prstClr val="white"/>
                </a:solidFill>
              </a:rPr>
              <a:t>컨텐츠에</a:t>
            </a:r>
            <a:r>
              <a:rPr lang="ko-KR" altLang="en-US" sz="600" dirty="0">
                <a:solidFill>
                  <a:prstClr val="white"/>
                </a:solidFill>
              </a:rPr>
              <a:t> 대한 내용을 </a:t>
            </a:r>
            <a:endParaRPr lang="en-US" altLang="ko-KR" sz="6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white"/>
                </a:solidFill>
              </a:rPr>
              <a:t>적어요</a:t>
            </a:r>
          </a:p>
        </p:txBody>
      </p:sp>
      <p:sp>
        <p:nvSpPr>
          <p:cNvPr id="26" name="타원 25"/>
          <p:cNvSpPr/>
          <p:nvPr/>
        </p:nvSpPr>
        <p:spPr>
          <a:xfrm>
            <a:off x="5713724" y="4243508"/>
            <a:ext cx="1058082" cy="1058082"/>
          </a:xfrm>
          <a:prstGeom prst="ellipse">
            <a:avLst/>
          </a:prstGeom>
          <a:solidFill>
            <a:schemeClr val="bg1"/>
          </a:solidFill>
          <a:ln>
            <a:solidFill>
              <a:srgbClr val="01A7CE"/>
            </a:solidFill>
          </a:ln>
          <a:effectLst>
            <a:outerShdw blurRad="1905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</a:t>
            </a:r>
            <a:endParaRPr lang="en-US" altLang="ko-KR" sz="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적어요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149957" y="5048898"/>
            <a:ext cx="2530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8" name="Freeform 6"/>
          <p:cNvSpPr>
            <a:spLocks/>
          </p:cNvSpPr>
          <p:nvPr/>
        </p:nvSpPr>
        <p:spPr bwMode="auto">
          <a:xfrm>
            <a:off x="6002790" y="2249593"/>
            <a:ext cx="407535" cy="36131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왼쪽 대괄호 28"/>
          <p:cNvSpPr/>
          <p:nvPr/>
        </p:nvSpPr>
        <p:spPr>
          <a:xfrm rot="16200000">
            <a:off x="4699259" y="1291316"/>
            <a:ext cx="2938359" cy="6452456"/>
          </a:xfrm>
          <a:prstGeom prst="leftBracket">
            <a:avLst>
              <a:gd name="adj" fmla="val 109797"/>
            </a:avLst>
          </a:prstGeom>
          <a:noFill/>
          <a:ln>
            <a:solidFill>
              <a:srgbClr val="01A7CE"/>
            </a:solidFill>
            <a:prstDash val="dash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638785" y="4899549"/>
            <a:ext cx="259551" cy="25955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292100" sx="105000" sy="105000" algn="ctr" rotWithShape="0">
              <a:schemeClr val="tx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461774" y="4899549"/>
            <a:ext cx="259551" cy="25955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292100" sx="105000" sy="105000" algn="ctr" rotWithShape="0">
              <a:schemeClr val="tx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endParaRPr lang="ko-KR" altLang="en-US" sz="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464357" y="5048897"/>
            <a:ext cx="2530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2" name="타원 51"/>
          <p:cNvSpPr/>
          <p:nvPr/>
        </p:nvSpPr>
        <p:spPr>
          <a:xfrm>
            <a:off x="2417632" y="1829288"/>
            <a:ext cx="1085842" cy="1085842"/>
          </a:xfrm>
          <a:prstGeom prst="ellipse">
            <a:avLst/>
          </a:prstGeom>
          <a:blipFill>
            <a:blip r:embed="rId2"/>
            <a:stretch>
              <a:fillRect t="-6000" b="-19000"/>
            </a:stretch>
          </a:blipFill>
          <a:ln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8836365" y="1829288"/>
            <a:ext cx="1085842" cy="1085842"/>
          </a:xfrm>
          <a:prstGeom prst="ellipse">
            <a:avLst/>
          </a:prstGeom>
          <a:blipFill dpi="0" rotWithShape="1">
            <a:blip r:embed="rId3"/>
            <a:srcRect/>
            <a:stretch>
              <a:fillRect l="-62000" t="-6000" r="-19000" b="-19000"/>
            </a:stretch>
          </a:blipFill>
          <a:ln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53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525</Words>
  <Application>Microsoft Office PowerPoint</Application>
  <PresentationFormat>와이드스크린</PresentationFormat>
  <Paragraphs>108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28_Office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43</cp:revision>
  <dcterms:created xsi:type="dcterms:W3CDTF">2021-04-25T05:59:56Z</dcterms:created>
  <dcterms:modified xsi:type="dcterms:W3CDTF">2022-05-12T08:53:17Z</dcterms:modified>
</cp:coreProperties>
</file>