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72" r:id="rId3"/>
    <p:sldId id="279" r:id="rId4"/>
    <p:sldId id="281" r:id="rId5"/>
    <p:sldId id="269" r:id="rId6"/>
    <p:sldId id="268" r:id="rId7"/>
    <p:sldId id="265" r:id="rId8"/>
    <p:sldId id="274" r:id="rId9"/>
    <p:sldId id="275" r:id="rId10"/>
    <p:sldId id="276" r:id="rId11"/>
    <p:sldId id="273" r:id="rId12"/>
    <p:sldId id="282" r:id="rId13"/>
    <p:sldId id="278" r:id="rId14"/>
    <p:sldId id="277"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23" d="100"/>
          <a:sy n="123" d="100"/>
        </p:scale>
        <p:origin x="2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816E1-BE6D-4AC3-AF45-F9B6AE048DD9}" type="datetimeFigureOut">
              <a:rPr lang="ko-KR" altLang="en-US" smtClean="0"/>
              <a:t>2022-05-23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CC820-B2F3-4993-89C3-CC10E4EDE91B}" type="slidenum">
              <a:rPr lang="ko-KR" altLang="en-US" smtClean="0"/>
              <a:t>‹#›</a:t>
            </a:fld>
            <a:endParaRPr lang="ko-KR" altLang="en-US"/>
          </a:p>
        </p:txBody>
      </p:sp>
    </p:spTree>
    <p:extLst>
      <p:ext uri="{BB962C8B-B14F-4D97-AF65-F5344CB8AC3E}">
        <p14:creationId xmlns:p14="http://schemas.microsoft.com/office/powerpoint/2010/main" val="275453872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7</a:t>
            </a:fld>
            <a:endParaRPr lang="ko-KR" altLang="en-US"/>
          </a:p>
        </p:txBody>
      </p:sp>
    </p:spTree>
    <p:extLst>
      <p:ext uri="{BB962C8B-B14F-4D97-AF65-F5344CB8AC3E}">
        <p14:creationId xmlns:p14="http://schemas.microsoft.com/office/powerpoint/2010/main" val="362270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8</a:t>
            </a:fld>
            <a:endParaRPr lang="ko-KR" altLang="en-US"/>
          </a:p>
        </p:txBody>
      </p:sp>
    </p:spTree>
    <p:extLst>
      <p:ext uri="{BB962C8B-B14F-4D97-AF65-F5344CB8AC3E}">
        <p14:creationId xmlns:p14="http://schemas.microsoft.com/office/powerpoint/2010/main" val="22376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9</a:t>
            </a:fld>
            <a:endParaRPr lang="ko-KR" altLang="en-US"/>
          </a:p>
        </p:txBody>
      </p:sp>
    </p:spTree>
    <p:extLst>
      <p:ext uri="{BB962C8B-B14F-4D97-AF65-F5344CB8AC3E}">
        <p14:creationId xmlns:p14="http://schemas.microsoft.com/office/powerpoint/2010/main" val="1830856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10</a:t>
            </a:fld>
            <a:endParaRPr lang="ko-KR" altLang="en-US"/>
          </a:p>
        </p:txBody>
      </p:sp>
    </p:spTree>
    <p:extLst>
      <p:ext uri="{BB962C8B-B14F-4D97-AF65-F5344CB8AC3E}">
        <p14:creationId xmlns:p14="http://schemas.microsoft.com/office/powerpoint/2010/main" val="2644661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667CC820-B2F3-4993-89C3-CC10E4EDE91B}" type="slidenum">
              <a:rPr lang="ko-KR" altLang="en-US" smtClean="0"/>
              <a:t>11</a:t>
            </a:fld>
            <a:endParaRPr lang="ko-KR" altLang="en-US"/>
          </a:p>
        </p:txBody>
      </p:sp>
    </p:spTree>
    <p:extLst>
      <p:ext uri="{BB962C8B-B14F-4D97-AF65-F5344CB8AC3E}">
        <p14:creationId xmlns:p14="http://schemas.microsoft.com/office/powerpoint/2010/main" val="109075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2022-05-23</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7.jpg"/></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407627" y="2329962"/>
            <a:ext cx="7376745" cy="4528038"/>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2477964" y="2413660"/>
            <a:ext cx="7236070" cy="44577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dirty="0" err="1">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2477964" y="3094892"/>
            <a:ext cx="7236070" cy="3763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dirty="0">
                <a:solidFill>
                  <a:prstClr val="black">
                    <a:lumMod val="75000"/>
                    <a:lumOff val="25000"/>
                  </a:prstClr>
                </a:solidFill>
              </a:rPr>
              <a:t>올바른 자취방 구하기 </a:t>
            </a:r>
            <a:r>
              <a:rPr lang="en-US" altLang="ko-KR" sz="3200" b="1" i="1" kern="0" dirty="0">
                <a:solidFill>
                  <a:prstClr val="black">
                    <a:lumMod val="75000"/>
                    <a:lumOff val="25000"/>
                  </a:prstClr>
                </a:solidFill>
              </a:rPr>
              <a:t>VR </a:t>
            </a:r>
            <a:r>
              <a:rPr lang="ko-KR" altLang="en-US" sz="3200" b="1" i="1" kern="0" dirty="0">
                <a:solidFill>
                  <a:prstClr val="black">
                    <a:lumMod val="75000"/>
                    <a:lumOff val="25000"/>
                  </a:prstClr>
                </a:solidFill>
              </a:rPr>
              <a:t>시뮬레이터</a:t>
            </a:r>
            <a:endParaRPr lang="en-US" altLang="ko-KR" b="1" i="1" kern="0" dirty="0">
              <a:solidFill>
                <a:prstClr val="black">
                  <a:lumMod val="75000"/>
                  <a:lumOff val="25000"/>
                </a:prstClr>
              </a:solidFill>
            </a:endParaRPr>
          </a:p>
          <a:p>
            <a:pPr algn="ctr" latinLnBrk="0">
              <a:lnSpc>
                <a:spcPct val="150000"/>
              </a:lnSpc>
              <a:defRPr/>
            </a:pPr>
            <a:endParaRPr lang="en-US" altLang="ko-KR" b="1" i="1" kern="0" dirty="0">
              <a:solidFill>
                <a:prstClr val="black">
                  <a:lumMod val="75000"/>
                  <a:lumOff val="25000"/>
                </a:prstClr>
              </a:solidFill>
            </a:endParaRPr>
          </a:p>
          <a:p>
            <a:pPr algn="ctr" latinLnBrk="0">
              <a:lnSpc>
                <a:spcPct val="150000"/>
              </a:lnSpc>
              <a:defRPr/>
            </a:pPr>
            <a:r>
              <a:rPr lang="ko-KR" altLang="en-US" b="1" i="1" kern="0" dirty="0" err="1">
                <a:solidFill>
                  <a:prstClr val="black">
                    <a:lumMod val="75000"/>
                    <a:lumOff val="25000"/>
                  </a:prstClr>
                </a:solidFill>
              </a:rPr>
              <a:t>파라노이드</a:t>
            </a:r>
            <a:endParaRPr lang="en-US" altLang="ko-KR" b="1" i="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20145329 </a:t>
            </a:r>
            <a:r>
              <a:rPr lang="ko-KR" altLang="en-US" sz="1500" b="1" kern="0" dirty="0" err="1">
                <a:solidFill>
                  <a:prstClr val="black">
                    <a:lumMod val="75000"/>
                    <a:lumOff val="25000"/>
                  </a:prstClr>
                </a:solidFill>
              </a:rPr>
              <a:t>오장호</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20145350 </a:t>
            </a:r>
            <a:r>
              <a:rPr lang="ko-KR" altLang="en-US" sz="1500" b="1" kern="0" dirty="0" err="1">
                <a:solidFill>
                  <a:prstClr val="black">
                    <a:lumMod val="75000"/>
                    <a:lumOff val="25000"/>
                  </a:prstClr>
                </a:solidFill>
              </a:rPr>
              <a:t>한규성</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20175332 </a:t>
            </a:r>
            <a:r>
              <a:rPr lang="ko-KR" altLang="en-US" sz="1500" b="1" kern="0" dirty="0">
                <a:solidFill>
                  <a:prstClr val="black">
                    <a:lumMod val="75000"/>
                    <a:lumOff val="25000"/>
                  </a:prstClr>
                </a:solidFill>
              </a:rPr>
              <a:t>이충희</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콘텐츠 </a:t>
            </a:r>
            <a:r>
              <a:rPr lang="en-US" altLang="ko-KR" sz="1500" b="1" kern="0" dirty="0">
                <a:solidFill>
                  <a:prstClr val="black">
                    <a:lumMod val="75000"/>
                    <a:lumOff val="25000"/>
                  </a:prstClr>
                </a:solidFill>
              </a:rPr>
              <a:t>IT 20195124 </a:t>
            </a:r>
            <a:r>
              <a:rPr lang="ko-KR" altLang="en-US" sz="1500" b="1" kern="0" dirty="0">
                <a:solidFill>
                  <a:prstClr val="black">
                    <a:lumMod val="75000"/>
                    <a:lumOff val="25000"/>
                  </a:prstClr>
                </a:solidFill>
              </a:rPr>
              <a:t>김민석</a:t>
            </a:r>
            <a:endParaRPr lang="en-US" altLang="ko-KR" sz="1500" b="1" kern="0" dirty="0">
              <a:solidFill>
                <a:prstClr val="black">
                  <a:lumMod val="75000"/>
                  <a:lumOff val="25000"/>
                </a:prstClr>
              </a:solidFill>
            </a:endParaRPr>
          </a:p>
          <a:p>
            <a:pPr algn="ctr" latinLnBrk="0">
              <a:lnSpc>
                <a:spcPct val="150000"/>
              </a:lnSpc>
              <a:defRPr/>
            </a:pPr>
            <a:r>
              <a:rPr lang="ko-KR" altLang="en-US" sz="1500" b="1" kern="0" dirty="0">
                <a:solidFill>
                  <a:prstClr val="black">
                    <a:lumMod val="75000"/>
                    <a:lumOff val="25000"/>
                  </a:prstClr>
                </a:solidFill>
              </a:rPr>
              <a:t>경영 </a:t>
            </a:r>
            <a:r>
              <a:rPr lang="en-US" altLang="ko-KR" sz="1500" b="1" kern="0" dirty="0">
                <a:solidFill>
                  <a:prstClr val="black">
                    <a:lumMod val="75000"/>
                    <a:lumOff val="25000"/>
                  </a:prstClr>
                </a:solidFill>
              </a:rPr>
              <a:t>20193008 </a:t>
            </a:r>
            <a:r>
              <a:rPr lang="ko-KR" altLang="en-US" sz="1500" b="1" kern="0" dirty="0">
                <a:solidFill>
                  <a:prstClr val="black">
                    <a:lumMod val="75000"/>
                    <a:lumOff val="25000"/>
                  </a:prstClr>
                </a:solidFill>
              </a:rPr>
              <a:t>최 혁 </a:t>
            </a:r>
            <a:endParaRPr lang="en-US" altLang="ko-KR" sz="1500" dirty="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9260557" y="2168227"/>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60557" y="2222969"/>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계약 관련 퀴즈 화면</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맞혔을 때</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계약 사항 퀴즈에서 정답을 맞히지 못했을 때</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CD01D6BA-0FB2-C1CF-75BE-26AA0A057461}"/>
              </a:ext>
            </a:extLst>
          </p:cNvPr>
          <p:cNvPicPr>
            <a:picLocks noChangeAspect="1"/>
          </p:cNvPicPr>
          <p:nvPr/>
        </p:nvPicPr>
        <p:blipFill>
          <a:blip r:embed="rId4"/>
          <a:stretch>
            <a:fillRect/>
          </a:stretch>
        </p:blipFill>
        <p:spPr>
          <a:xfrm>
            <a:off x="374896" y="2109171"/>
            <a:ext cx="5625158" cy="2988000"/>
          </a:xfrm>
          <a:prstGeom prst="rect">
            <a:avLst/>
          </a:prstGeom>
        </p:spPr>
      </p:pic>
      <p:pic>
        <p:nvPicPr>
          <p:cNvPr id="15" name="그림 14">
            <a:extLst>
              <a:ext uri="{FF2B5EF4-FFF2-40B4-BE49-F238E27FC236}">
                <a16:creationId xmlns:a16="http://schemas.microsoft.com/office/drawing/2014/main" id="{22126CDB-872F-F341-B913-469FC4079D9D}"/>
              </a:ext>
            </a:extLst>
          </p:cNvPr>
          <p:cNvPicPr>
            <a:picLocks/>
          </p:cNvPicPr>
          <p:nvPr/>
        </p:nvPicPr>
        <p:blipFill>
          <a:blip r:embed="rId5"/>
          <a:stretch>
            <a:fillRect/>
          </a:stretch>
        </p:blipFill>
        <p:spPr>
          <a:xfrm>
            <a:off x="6200229" y="2108655"/>
            <a:ext cx="5580000" cy="2988516"/>
          </a:xfrm>
          <a:prstGeom prst="rect">
            <a:avLst/>
          </a:prstGeom>
        </p:spPr>
      </p:pic>
      <p:sp>
        <p:nvSpPr>
          <p:cNvPr id="2" name="직사각형 1">
            <a:extLst>
              <a:ext uri="{FF2B5EF4-FFF2-40B4-BE49-F238E27FC236}">
                <a16:creationId xmlns:a16="http://schemas.microsoft.com/office/drawing/2014/main" id="{B3C838B7-ED07-CD1F-A198-7D8B1F736EA6}"/>
              </a:ext>
            </a:extLst>
          </p:cNvPr>
          <p:cNvSpPr/>
          <p:nvPr/>
        </p:nvSpPr>
        <p:spPr>
          <a:xfrm>
            <a:off x="1556181" y="3324224"/>
            <a:ext cx="1294108" cy="1343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6C442578-E60E-754C-F420-55FCD5052B01}"/>
              </a:ext>
            </a:extLst>
          </p:cNvPr>
          <p:cNvSpPr/>
          <p:nvPr/>
        </p:nvSpPr>
        <p:spPr>
          <a:xfrm>
            <a:off x="7375956" y="3289300"/>
            <a:ext cx="3077732" cy="222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145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4042957" cy="373885"/>
          </a:xfrm>
          <a:prstGeom prst="rect">
            <a:avLst/>
          </a:prstGeom>
        </p:spPr>
        <p:txBody>
          <a:bodyPr wrap="square">
            <a:spAutoFit/>
          </a:bodyPr>
          <a:lstStyle/>
          <a:p>
            <a:pPr>
              <a:lnSpc>
                <a:spcPct val="150000"/>
              </a:lnSpc>
            </a:pPr>
            <a:r>
              <a:rPr lang="en-US" altLang="ko-KR" sz="1400" dirty="0">
                <a:solidFill>
                  <a:srgbClr val="44546A">
                    <a:lumMod val="75000"/>
                  </a:srgbClr>
                </a:solidFill>
              </a:rPr>
              <a:t>* Insta360 </a:t>
            </a:r>
            <a:r>
              <a:rPr lang="ko-KR" altLang="en-US" sz="1400" dirty="0">
                <a:solidFill>
                  <a:srgbClr val="44546A">
                    <a:lumMod val="75000"/>
                  </a:srgbClr>
                </a:solidFill>
              </a:rPr>
              <a:t>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Insta360 </a:t>
            </a:r>
            <a:r>
              <a:rPr lang="ko-KR" altLang="en-US" sz="1400" dirty="0">
                <a:solidFill>
                  <a:srgbClr val="44546A">
                    <a:lumMod val="75000"/>
                  </a:srgbClr>
                </a:solidFill>
              </a:rPr>
              <a:t>카메라를 통해 촬영한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547" y="1629466"/>
            <a:ext cx="5429736" cy="4611800"/>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97" y="162946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24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3. </a:t>
            </a:r>
            <a:r>
              <a:rPr lang="ko-KR" altLang="en-US" sz="2800" b="1" i="1" kern="0" dirty="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2260683"/>
          </a:xfrm>
          <a:prstGeom prst="rect">
            <a:avLst/>
          </a:prstGeom>
        </p:spPr>
        <p:txBody>
          <a:bodyPr wrap="square">
            <a:spAutoFit/>
          </a:bodyPr>
          <a:lstStyle/>
          <a:p>
            <a:pPr>
              <a:lnSpc>
                <a:spcPct val="150000"/>
              </a:lnSpc>
            </a:pPr>
            <a:r>
              <a:rPr lang="ko-KR" altLang="en-US" sz="1600" dirty="0"/>
              <a:t> 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err="1"/>
              <a:t>맹하경</a:t>
            </a:r>
            <a:r>
              <a:rPr lang="en-US" altLang="ko-KR" sz="900" dirty="0"/>
              <a:t>, “</a:t>
            </a:r>
            <a:r>
              <a:rPr lang="ko-KR" altLang="en-US" sz="900" dirty="0"/>
              <a:t>코로나에 막힌 </a:t>
            </a:r>
            <a:r>
              <a:rPr lang="ko-KR" altLang="en-US" sz="900" dirty="0" err="1"/>
              <a:t>집구경</a:t>
            </a:r>
            <a:r>
              <a:rPr lang="ko-KR" altLang="en-US" sz="900" dirty="0"/>
              <a:t> </a:t>
            </a:r>
            <a:r>
              <a:rPr lang="en-US" altLang="ko-KR" sz="900" dirty="0"/>
              <a:t>‘VR </a:t>
            </a:r>
            <a:r>
              <a:rPr lang="ko-KR" altLang="en-US" sz="900" dirty="0" err="1"/>
              <a:t>발품팔이</a:t>
            </a:r>
            <a:r>
              <a:rPr lang="en-US" altLang="ko-KR" sz="900" dirty="0"/>
              <a:t>’</a:t>
            </a:r>
            <a:r>
              <a:rPr lang="ko-KR" altLang="en-US" sz="900" dirty="0"/>
              <a:t>로 대신한다</a:t>
            </a:r>
            <a:r>
              <a:rPr lang="en-US" altLang="ko-KR" sz="900" dirty="0"/>
              <a:t>”, </a:t>
            </a:r>
            <a:r>
              <a:rPr lang="ko-KR" altLang="en-US" sz="900" dirty="0"/>
              <a:t>한국일보</a:t>
            </a:r>
            <a:r>
              <a:rPr lang="en-US" altLang="ko-KR" sz="900" dirty="0"/>
              <a:t>, https://www.hankookilbo.com/News/Read/202004061549732280</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1" name="Picture 2" descr="코로나에 막힌 집구경 'VR 발품팔이'로 대신한다">
            <a:extLst>
              <a:ext uri="{FF2B5EF4-FFF2-40B4-BE49-F238E27FC236}">
                <a16:creationId xmlns:a16="http://schemas.microsoft.com/office/drawing/2014/main" id="{E63A8845-8B6F-6892-604D-F9B60CA5F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759" y="1478587"/>
            <a:ext cx="5833541" cy="4314826"/>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직선 연결선 14">
            <a:extLst>
              <a:ext uri="{FF2B5EF4-FFF2-40B4-BE49-F238E27FC236}">
                <a16:creationId xmlns:a16="http://schemas.microsoft.com/office/drawing/2014/main" id="{8E26A456-7B6D-44B2-9FA0-D01433199E46}"/>
              </a:ext>
            </a:extLst>
          </p:cNvPr>
          <p:cNvCxnSpPr/>
          <p:nvPr/>
        </p:nvCxnSpPr>
        <p:spPr>
          <a:xfrm>
            <a:off x="9151576" y="3551583"/>
            <a:ext cx="23920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7355906" y="3982279"/>
            <a:ext cx="136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308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Q</a:t>
            </a:r>
            <a:r>
              <a:rPr lang="ko-KR" altLang="en-US" sz="2800" b="1" i="1" kern="0" dirty="0">
                <a:solidFill>
                  <a:prstClr val="white"/>
                </a:solidFill>
              </a:rPr>
              <a:t> </a:t>
            </a:r>
            <a:r>
              <a:rPr lang="en-US" altLang="ko-KR" sz="2800" b="1" i="1" kern="0" dirty="0">
                <a:solidFill>
                  <a:prstClr val="white"/>
                </a:solidFill>
              </a:rPr>
              <a:t>&amp; A</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1783977" y="2940436"/>
            <a:ext cx="8794376" cy="977127"/>
          </a:xfrm>
          <a:prstGeom prst="rect">
            <a:avLst/>
          </a:prstGeom>
        </p:spPr>
        <p:txBody>
          <a:bodyPr wrap="square">
            <a:spAutoFit/>
          </a:bodyPr>
          <a:lstStyle/>
          <a:p>
            <a:pPr>
              <a:lnSpc>
                <a:spcPct val="150000"/>
              </a:lnSpc>
            </a:pPr>
            <a:r>
              <a:rPr lang="ko-KR" altLang="en-US" sz="4400" b="1" i="1" dirty="0"/>
              <a:t>궁금한 점 질문 해주시기 바랍니다</a:t>
            </a:r>
            <a:endParaRPr lang="en-US" altLang="ko-KR" sz="4400" b="1" i="1" dirty="0"/>
          </a:p>
        </p:txBody>
      </p:sp>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853391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dirty="0">
                <a:solidFill>
                  <a:prstClr val="black">
                    <a:lumMod val="75000"/>
                    <a:lumOff val="25000"/>
                  </a:prstClr>
                </a:solidFill>
              </a:rPr>
              <a:t>감사합니다</a:t>
            </a:r>
            <a:endParaRPr lang="en-US" altLang="ko-KR" sz="4400" b="1" i="1" kern="0" dirty="0">
              <a:solidFill>
                <a:prstClr val="black">
                  <a:lumMod val="75000"/>
                  <a:lumOff val="25000"/>
                </a:prstClr>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27710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10351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1. </a:t>
            </a:r>
            <a:r>
              <a:rPr lang="ko-KR" altLang="en-US" sz="2800" b="1" dirty="0">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5668" y="3699761"/>
            <a:ext cx="3397986" cy="1660519"/>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개발 이유 및 목표</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ko-KR" altLang="en-US" b="1"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프로젝트를 시작한 이유와 목표</a:t>
            </a: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2. </a:t>
            </a:r>
            <a:r>
              <a:rPr lang="ko-KR" altLang="en-US" sz="2800" b="1" dirty="0">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609082" y="3774044"/>
            <a:ext cx="2994752" cy="166199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프로젝트 구성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dirty="0">
                <a:solidFill>
                  <a:prstClr val="black">
                    <a:lumMod val="75000"/>
                    <a:lumOff val="25000"/>
                  </a:prstClr>
                </a:solidFill>
              </a:rPr>
              <a:t>3. </a:t>
            </a:r>
            <a:r>
              <a:rPr lang="ko-KR" altLang="en-US" sz="2800" b="1" dirty="0">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직사각형 23">
            <a:extLst>
              <a:ext uri="{FF2B5EF4-FFF2-40B4-BE49-F238E27FC236}">
                <a16:creationId xmlns:a16="http://schemas.microsoft.com/office/drawing/2014/main" id="{98A7E722-0EF0-DC49-D668-F10E5B0205D8}"/>
              </a:ext>
            </a:extLst>
          </p:cNvPr>
          <p:cNvSpPr/>
          <p:nvPr/>
        </p:nvSpPr>
        <p:spPr>
          <a:xfrm>
            <a:off x="7951969" y="3768576"/>
            <a:ext cx="2994752" cy="1614353"/>
          </a:xfrm>
          <a:prstGeom prst="rect">
            <a:avLst/>
          </a:prstGeom>
        </p:spPr>
        <p:txBody>
          <a:bodyPr wrap="square">
            <a:spAutoFit/>
          </a:bodyPr>
          <a:lstStyle/>
          <a:p>
            <a:pPr algn="ctr">
              <a:lnSpc>
                <a:spcPct val="150000"/>
              </a:lnSpc>
            </a:pPr>
            <a:r>
              <a:rPr lang="ko-KR" altLang="en-US" b="1" dirty="0">
                <a:solidFill>
                  <a:prstClr val="black">
                    <a:lumMod val="75000"/>
                    <a:lumOff val="25000"/>
                  </a:prstClr>
                </a:solidFill>
              </a:rPr>
              <a:t>추후 목표 및 계획 </a:t>
            </a:r>
            <a:endParaRPr lang="en-US" altLang="ko-KR" b="1" dirty="0">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dirty="0">
              <a:solidFill>
                <a:prstClr val="black">
                  <a:lumMod val="75000"/>
                  <a:lumOff val="25000"/>
                </a:prstClr>
              </a:solidFill>
            </a:endParaRPr>
          </a:p>
          <a:p>
            <a:pPr algn="ctr">
              <a:lnSpc>
                <a:spcPct val="150000"/>
              </a:lnSpc>
            </a:pPr>
            <a:r>
              <a:rPr lang="ko-KR" altLang="en-US" sz="1600" dirty="0">
                <a:solidFill>
                  <a:prstClr val="black">
                    <a:lumMod val="75000"/>
                    <a:lumOff val="25000"/>
                  </a:prstClr>
                </a:solidFill>
              </a:rPr>
              <a:t>본 프로젝트 이후의 계획</a:t>
            </a:r>
          </a:p>
        </p:txBody>
      </p:sp>
    </p:spTree>
    <p:extLst>
      <p:ext uri="{BB962C8B-B14F-4D97-AF65-F5344CB8AC3E}">
        <p14:creationId xmlns:p14="http://schemas.microsoft.com/office/powerpoint/2010/main" val="317567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fade">
                                      <p:cBhvr>
                                        <p:cTn id="44" dur="500"/>
                                        <p:tgtEl>
                                          <p:spTgt spid="57"/>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p:bldP spid="34" grpId="0"/>
      <p:bldP spid="19" grpId="0" animBg="1"/>
      <p:bldP spid="54" grpId="0"/>
      <p:bldP spid="55" grpId="0"/>
      <p:bldP spid="22" grpId="0" animBg="1"/>
      <p:bldP spid="61"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370150"/>
          </a:xfrm>
          <a:prstGeom prst="rect">
            <a:avLst/>
          </a:prstGeom>
        </p:spPr>
        <p:txBody>
          <a:bodyPr wrap="square">
            <a:spAutoFit/>
          </a:bodyPr>
          <a:lstStyle/>
          <a:p>
            <a:pPr>
              <a:lnSpc>
                <a:spcPct val="150000"/>
              </a:lnSpc>
            </a:pPr>
            <a:r>
              <a:rPr lang="en-US" altLang="ko-KR" sz="1600" dirty="0"/>
              <a:t> 2021</a:t>
            </a:r>
            <a:r>
              <a:rPr lang="ko-KR" altLang="en-US" sz="1600" dirty="0"/>
              <a:t>년 대한민국의 대표 방 계약 애플리케이션 직방의 설문조사에 따르면 직접 방문 없이 </a:t>
            </a:r>
            <a:r>
              <a:rPr lang="en-US" altLang="ko-KR" sz="1600" dirty="0"/>
              <a:t>3D·VR </a:t>
            </a:r>
            <a:r>
              <a:rPr lang="ko-KR" altLang="en-US" sz="1600" dirty="0"/>
              <a:t>부동산정보만 확인하고 계약할 의사가 있다는 응답이 </a:t>
            </a:r>
            <a:r>
              <a:rPr lang="en-US" altLang="ko-KR" sz="1600" dirty="0"/>
              <a:t>70%</a:t>
            </a:r>
            <a:r>
              <a:rPr lang="ko-KR" altLang="en-US" sz="1600" dirty="0"/>
              <a:t>를 넘었다</a:t>
            </a:r>
            <a:r>
              <a:rPr lang="en-US" altLang="ko-KR" sz="1600" dirty="0"/>
              <a:t>.</a:t>
            </a:r>
          </a:p>
          <a:p>
            <a:pPr>
              <a:lnSpc>
                <a:spcPct val="150000"/>
              </a:lnSpc>
            </a:pPr>
            <a:br>
              <a:rPr lang="ko-KR" altLang="en-US" sz="1600" dirty="0"/>
            </a:br>
            <a:r>
              <a:rPr lang="ko-KR" altLang="en-US" sz="1600" dirty="0"/>
              <a:t> 또한 </a:t>
            </a:r>
            <a:r>
              <a:rPr lang="en-US" altLang="ko-KR" sz="1600" dirty="0"/>
              <a:t>3D·VR </a:t>
            </a:r>
            <a:r>
              <a:rPr lang="ko-KR" altLang="en-US" sz="1600" dirty="0"/>
              <a:t>부동산 정보 서비스를 이용해 볼 의향을 물어보는 질문에는 </a:t>
            </a:r>
            <a:r>
              <a:rPr lang="en-US" altLang="ko-KR" sz="1600" dirty="0"/>
              <a:t>90%</a:t>
            </a:r>
            <a:r>
              <a:rPr lang="ko-KR" altLang="en-US" sz="1600" dirty="0"/>
              <a:t>에 육박하는 비율로 이용해 볼 것이라고 응답했다</a:t>
            </a:r>
            <a:r>
              <a:rPr lang="en-US" altLang="ko-KR" sz="1600" dirty="0"/>
              <a:t>.</a:t>
            </a:r>
            <a:endParaRPr lang="ko-KR" altLang="en-US" sz="1600" dirty="0"/>
          </a:p>
          <a:p>
            <a:pPr>
              <a:lnSpc>
                <a:spcPct val="150000"/>
              </a:lnSpc>
            </a:pPr>
            <a:endParaRPr lang="en-US" altLang="ko-KR" sz="14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a:extLst>
              <a:ext uri="{FF2B5EF4-FFF2-40B4-BE49-F238E27FC236}">
                <a16:creationId xmlns:a16="http://schemas.microsoft.com/office/drawing/2014/main" id="{A262813D-EA00-EB9C-40A2-5E029A79BE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038" y="2558867"/>
            <a:ext cx="2243013" cy="2243013"/>
          </a:xfrm>
          <a:prstGeom prst="rect">
            <a:avLst/>
          </a:prstGeom>
        </p:spPr>
      </p:pic>
      <p:pic>
        <p:nvPicPr>
          <p:cNvPr id="10" name="그림 9">
            <a:extLst>
              <a:ext uri="{FF2B5EF4-FFF2-40B4-BE49-F238E27FC236}">
                <a16:creationId xmlns:a16="http://schemas.microsoft.com/office/drawing/2014/main" id="{8F482C4C-1DBF-61F1-9C8B-514EF0AB8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051" y="2154616"/>
            <a:ext cx="4336491" cy="3041638"/>
          </a:xfrm>
          <a:prstGeom prst="rect">
            <a:avLst/>
          </a:prstGeom>
        </p:spPr>
      </p:pic>
      <p:sp>
        <p:nvSpPr>
          <p:cNvPr id="21" name="직사각형 20">
            <a:extLst>
              <a:ext uri="{FF2B5EF4-FFF2-40B4-BE49-F238E27FC236}">
                <a16:creationId xmlns:a16="http://schemas.microsoft.com/office/drawing/2014/main" id="{B0DB05C6-BC8E-0BCC-E0A4-B9FE757A399D}"/>
              </a:ext>
            </a:extLst>
          </p:cNvPr>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ko-KR" altLang="en-US" sz="900" dirty="0"/>
              <a:t>남정호</a:t>
            </a:r>
            <a:r>
              <a:rPr lang="en-US" altLang="ko-KR" sz="900" dirty="0"/>
              <a:t>, “</a:t>
            </a:r>
            <a:r>
              <a:rPr lang="ko-KR" altLang="en-US" sz="900" dirty="0"/>
              <a:t>직방 앱 이용자 </a:t>
            </a:r>
            <a:r>
              <a:rPr lang="en-US" altLang="ko-KR" sz="900" dirty="0"/>
              <a:t>90% ‘3D·VR </a:t>
            </a:r>
            <a:r>
              <a:rPr lang="ko-KR" altLang="en-US" sz="900" dirty="0"/>
              <a:t>부동산정보 이용 의향 있어</a:t>
            </a:r>
            <a:r>
              <a:rPr lang="en-US" altLang="ko-KR" sz="900" dirty="0"/>
              <a:t>’”, </a:t>
            </a:r>
            <a:r>
              <a:rPr lang="ko-KR" altLang="en-US" sz="900" dirty="0"/>
              <a:t>신아일보</a:t>
            </a:r>
            <a:r>
              <a:rPr lang="en-US" altLang="ko-KR" sz="900" dirty="0"/>
              <a:t>, https://www.shinailbo.co.kr/news/articleView.html?idxno=1395933</a:t>
            </a:r>
          </a:p>
        </p:txBody>
      </p:sp>
      <p:sp>
        <p:nvSpPr>
          <p:cNvPr id="2" name="TextBox 1">
            <a:extLst>
              <a:ext uri="{FF2B5EF4-FFF2-40B4-BE49-F238E27FC236}">
                <a16:creationId xmlns:a16="http://schemas.microsoft.com/office/drawing/2014/main" id="{55FF7ED1-28E7-21D3-B19A-A67D65FFC229}"/>
              </a:ext>
            </a:extLst>
          </p:cNvPr>
          <p:cNvSpPr txBox="1"/>
          <p:nvPr/>
        </p:nvSpPr>
        <p:spPr>
          <a:xfrm>
            <a:off x="1156348" y="1715073"/>
            <a:ext cx="5102363" cy="338554"/>
          </a:xfrm>
          <a:prstGeom prst="rect">
            <a:avLst/>
          </a:prstGeom>
          <a:noFill/>
        </p:spPr>
        <p:txBody>
          <a:bodyPr wrap="square" rtlCol="0">
            <a:spAutoFit/>
          </a:bodyPr>
          <a:lstStyle/>
          <a:p>
            <a:r>
              <a:rPr lang="ko-KR" altLang="en-US" sz="1600" b="1" dirty="0"/>
              <a:t>직방 모바일 </a:t>
            </a:r>
            <a:r>
              <a:rPr lang="en-US" altLang="ko-KR" sz="1600" b="1" dirty="0"/>
              <a:t>3D·VR </a:t>
            </a:r>
            <a:r>
              <a:rPr lang="ko-KR" altLang="en-US" sz="1600" b="1" dirty="0"/>
              <a:t>부동산 정보 이용 의향 설문조사 </a:t>
            </a:r>
          </a:p>
        </p:txBody>
      </p:sp>
      <p:cxnSp>
        <p:nvCxnSpPr>
          <p:cNvPr id="15" name="직선 연결선 14">
            <a:extLst>
              <a:ext uri="{FF2B5EF4-FFF2-40B4-BE49-F238E27FC236}">
                <a16:creationId xmlns:a16="http://schemas.microsoft.com/office/drawing/2014/main" id="{8E26A456-7B6D-44B2-9FA0-D01433199E46}"/>
              </a:ext>
            </a:extLst>
          </p:cNvPr>
          <p:cNvCxnSpPr/>
          <p:nvPr/>
        </p:nvCxnSpPr>
        <p:spPr>
          <a:xfrm>
            <a:off x="10171992" y="3210338"/>
            <a:ext cx="10595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9783046" y="4664029"/>
            <a:ext cx="3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8E26A456-7B6D-44B2-9FA0-D01433199E46}"/>
              </a:ext>
            </a:extLst>
          </p:cNvPr>
          <p:cNvCxnSpPr/>
          <p:nvPr/>
        </p:nvCxnSpPr>
        <p:spPr>
          <a:xfrm>
            <a:off x="7838290" y="5054968"/>
            <a:ext cx="115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8E26A456-7B6D-44B2-9FA0-D01433199E46}"/>
              </a:ext>
            </a:extLst>
          </p:cNvPr>
          <p:cNvCxnSpPr/>
          <p:nvPr/>
        </p:nvCxnSpPr>
        <p:spPr>
          <a:xfrm flipV="1">
            <a:off x="8667530" y="3592679"/>
            <a:ext cx="5453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직선 연결선 21">
            <a:extLst>
              <a:ext uri="{FF2B5EF4-FFF2-40B4-BE49-F238E27FC236}">
                <a16:creationId xmlns:a16="http://schemas.microsoft.com/office/drawing/2014/main" id="{8E26A456-7B6D-44B2-9FA0-D01433199E46}"/>
              </a:ext>
            </a:extLst>
          </p:cNvPr>
          <p:cNvCxnSpPr/>
          <p:nvPr/>
        </p:nvCxnSpPr>
        <p:spPr>
          <a:xfrm>
            <a:off x="10125607" y="2855841"/>
            <a:ext cx="12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직선 연결선 22">
            <a:extLst>
              <a:ext uri="{FF2B5EF4-FFF2-40B4-BE49-F238E27FC236}">
                <a16:creationId xmlns:a16="http://schemas.microsoft.com/office/drawing/2014/main" id="{8E26A456-7B6D-44B2-9FA0-D01433199E46}"/>
              </a:ext>
            </a:extLst>
          </p:cNvPr>
          <p:cNvCxnSpPr/>
          <p:nvPr/>
        </p:nvCxnSpPr>
        <p:spPr>
          <a:xfrm>
            <a:off x="7391028" y="4664029"/>
            <a:ext cx="360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22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1. </a:t>
            </a:r>
            <a:r>
              <a:rPr lang="ko-KR" altLang="en-US" sz="2800" b="1" i="1" kern="0" dirty="0">
                <a:solidFill>
                  <a:prstClr val="white"/>
                </a:solidFill>
              </a:rPr>
              <a:t>개요 </a:t>
            </a:r>
            <a:r>
              <a:rPr lang="en-US" altLang="ko-KR" sz="2800" b="1" i="1" kern="0" dirty="0">
                <a:solidFill>
                  <a:prstClr val="white"/>
                </a:solidFill>
              </a:rPr>
              <a:t>- </a:t>
            </a:r>
            <a:r>
              <a:rPr lang="ko-KR" altLang="en-US" sz="2800" b="1" i="1" kern="0" dirty="0">
                <a:solidFill>
                  <a:prstClr val="white"/>
                </a:solidFill>
              </a:rPr>
              <a:t>목표</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62724" y="2091221"/>
            <a:ext cx="4432500" cy="3046988"/>
          </a:xfrm>
          <a:prstGeom prst="rect">
            <a:avLst/>
          </a:prstGeom>
        </p:spPr>
        <p:txBody>
          <a:bodyPr wrap="square">
            <a:spAutoFit/>
          </a:bodyPr>
          <a:lstStyle/>
          <a:p>
            <a:pPr fontAlgn="base"/>
            <a:r>
              <a:rPr lang="ko-KR" altLang="en-US" sz="1600" dirty="0"/>
              <a:t> 온라인 서비스가 늘어나는 추세에서 소비자가 </a:t>
            </a:r>
            <a:r>
              <a:rPr lang="en-US" altLang="ko-KR" sz="1600" dirty="0"/>
              <a:t>VR</a:t>
            </a:r>
            <a:r>
              <a:rPr lang="ko-KR" altLang="en-US" sz="1600" dirty="0"/>
              <a:t>로 직접 방을 구경하고 둘러보면서 하자 부분을 찾도록 하고</a:t>
            </a:r>
            <a:r>
              <a:rPr lang="en-US" altLang="ko-KR" sz="1600" dirty="0"/>
              <a:t>, </a:t>
            </a:r>
            <a:r>
              <a:rPr lang="ko-KR" altLang="en-US" sz="1600" dirty="0"/>
              <a:t>계약과 관련된 퀴즈를 풀면서 소비자가 방을 구할 때 필요한 지식을 교육한다</a:t>
            </a:r>
            <a:r>
              <a:rPr lang="en-US" altLang="ko-KR" sz="1600" dirty="0"/>
              <a:t>. </a:t>
            </a:r>
            <a:r>
              <a:rPr lang="ko-KR" altLang="en-US" sz="1600" dirty="0"/>
              <a:t>마지막으로 실제로 촬영된 방을 보며 배운 것을 마무리한다</a:t>
            </a:r>
            <a:r>
              <a:rPr lang="en-US" altLang="ko-KR" sz="1600" dirty="0"/>
              <a:t>.</a:t>
            </a:r>
            <a:endParaRPr lang="en-US" altLang="ko-KR" sz="1600" dirty="0">
              <a:solidFill>
                <a:srgbClr val="FF0000"/>
              </a:solidFill>
            </a:endParaRPr>
          </a:p>
          <a:p>
            <a:pPr fontAlgn="base"/>
            <a:endParaRPr lang="en-US" altLang="ko-KR" sz="1600" dirty="0"/>
          </a:p>
          <a:p>
            <a:pPr fontAlgn="base"/>
            <a:r>
              <a:rPr lang="ko-KR" altLang="en-US" sz="1600" dirty="0"/>
              <a:t> 이를 통해 직접 자취방을 구하러 갔을 때 확인해야 하는 방의 하자 부분과 계약 관련 사항 등을 사전에 교육하여 방을 구할 때 생길 수 있는 피해들을 최소화하고 방지 하는 것이 </a:t>
            </a:r>
            <a:r>
              <a:rPr lang="ko-KR" altLang="en-US" sz="1600" dirty="0" err="1"/>
              <a:t>파라노이드</a:t>
            </a:r>
            <a:r>
              <a:rPr lang="ko-KR" altLang="en-US" sz="1600" dirty="0"/>
              <a:t> 팀의 목표이다</a:t>
            </a:r>
            <a:r>
              <a:rPr lang="en-US" altLang="ko-KR" sz="1600" dirty="0"/>
              <a:t>.</a:t>
            </a:r>
          </a:p>
        </p:txBody>
      </p:sp>
      <p:sp>
        <p:nvSpPr>
          <p:cNvPr id="49" name="직사각형 48"/>
          <p:cNvSpPr/>
          <p:nvPr/>
        </p:nvSpPr>
        <p:spPr>
          <a:xfrm>
            <a:off x="438379" y="5962971"/>
            <a:ext cx="5123435" cy="481029"/>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ko-KR" sz="900" dirty="0" err="1"/>
              <a:t>Sak</a:t>
            </a:r>
            <a:r>
              <a:rPr lang="en-US" altLang="ko-KR" sz="900" dirty="0"/>
              <a:t>, "</a:t>
            </a:r>
            <a:r>
              <a:rPr lang="ko-KR" altLang="en-US" sz="900" dirty="0"/>
              <a:t>자취방 인테리어 가상으로 꾸미기 </a:t>
            </a:r>
            <a:r>
              <a:rPr lang="en-US" altLang="ko-KR" sz="900" dirty="0"/>
              <a:t>/ </a:t>
            </a:r>
            <a:r>
              <a:rPr lang="ko-KR" altLang="en-US" sz="900" dirty="0"/>
              <a:t>무료 사이트</a:t>
            </a:r>
            <a:r>
              <a:rPr lang="en-US" altLang="ko-KR" sz="900" dirty="0"/>
              <a:t>", 2020</a:t>
            </a:r>
            <a:r>
              <a:rPr lang="ko-KR" altLang="en-US" sz="900" dirty="0"/>
              <a:t>년 </a:t>
            </a:r>
            <a:r>
              <a:rPr lang="en-US" altLang="ko-KR" sz="900" dirty="0"/>
              <a:t>03</a:t>
            </a:r>
            <a:r>
              <a:rPr lang="ko-KR" altLang="en-US" sz="900" dirty="0"/>
              <a:t>월 </a:t>
            </a:r>
            <a:r>
              <a:rPr lang="en-US" altLang="ko-KR" sz="900" dirty="0"/>
              <a:t>17</a:t>
            </a:r>
            <a:r>
              <a:rPr lang="ko-KR" altLang="en-US" sz="900" dirty="0"/>
              <a:t>일</a:t>
            </a:r>
            <a:r>
              <a:rPr lang="en-US" altLang="ko-KR" sz="900" dirty="0"/>
              <a:t>, https://m.blog.naver.com/ghktghkt1/221857423948</a:t>
            </a: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7086600" y="2039815"/>
            <a:ext cx="0" cy="3472962"/>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15" name="Picture 2" descr="자취방 인테리어 가상으로 꾸미기 / 무료 사이트 : 네이버 블로그">
            <a:extLst>
              <a:ext uri="{FF2B5EF4-FFF2-40B4-BE49-F238E27FC236}">
                <a16:creationId xmlns:a16="http://schemas.microsoft.com/office/drawing/2014/main" id="{DEAB6D75-194A-9C99-21E8-6D3247515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379" y="1901257"/>
            <a:ext cx="6502438" cy="375007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직선 연결선 10">
            <a:extLst>
              <a:ext uri="{FF2B5EF4-FFF2-40B4-BE49-F238E27FC236}">
                <a16:creationId xmlns:a16="http://schemas.microsoft.com/office/drawing/2014/main" id="{8E26A456-7B6D-44B2-9FA0-D01433199E46}"/>
              </a:ext>
            </a:extLst>
          </p:cNvPr>
          <p:cNvCxnSpPr/>
          <p:nvPr/>
        </p:nvCxnSpPr>
        <p:spPr>
          <a:xfrm flipV="1">
            <a:off x="9744610" y="3101009"/>
            <a:ext cx="17427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8E26A456-7B6D-44B2-9FA0-D01433199E46}"/>
              </a:ext>
            </a:extLst>
          </p:cNvPr>
          <p:cNvCxnSpPr/>
          <p:nvPr/>
        </p:nvCxnSpPr>
        <p:spPr>
          <a:xfrm>
            <a:off x="7352593" y="4813853"/>
            <a:ext cx="239201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8E26A456-7B6D-44B2-9FA0-D01433199E46}"/>
              </a:ext>
            </a:extLst>
          </p:cNvPr>
          <p:cNvCxnSpPr/>
          <p:nvPr/>
        </p:nvCxnSpPr>
        <p:spPr>
          <a:xfrm>
            <a:off x="7621686" y="4555436"/>
            <a:ext cx="11586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92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구성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85395"/>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64079"/>
            <a:ext cx="4028342" cy="57896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구성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봐야 하는지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endParaRPr lang="en-US" altLang="ko-KR" sz="1100" b="0" i="0" dirty="0">
              <a:solidFill>
                <a:srgbClr val="FFFFFF"/>
              </a:solidFill>
              <a:effectLst/>
              <a:latin typeface="Helvetica" panose="020B0604020202020204" pitchFamily="34" charset="0"/>
            </a:endParaRPr>
          </a:p>
          <a:p>
            <a:pPr algn="l"/>
            <a:r>
              <a:rPr lang="ko-KR" altLang="en-US" sz="1100" b="0" i="0" dirty="0">
                <a:solidFill>
                  <a:srgbClr val="FFFFFF"/>
                </a:solidFill>
                <a:effectLst/>
                <a:latin typeface="Helvetica" panose="020B0604020202020204" pitchFamily="34" charset="0"/>
              </a:rPr>
              <a:t>중요한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38" name="직사각형 37"/>
          <p:cNvSpPr/>
          <p:nvPr/>
        </p:nvSpPr>
        <p:spPr>
          <a:xfrm>
            <a:off x="3978077" y="1655826"/>
            <a:ext cx="2639505"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직사각형 38"/>
          <p:cNvSpPr/>
          <p:nvPr/>
        </p:nvSpPr>
        <p:spPr>
          <a:xfrm>
            <a:off x="6085594" y="3030096"/>
            <a:ext cx="198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직사각형 39"/>
          <p:cNvSpPr/>
          <p:nvPr/>
        </p:nvSpPr>
        <p:spPr>
          <a:xfrm>
            <a:off x="3146150" y="4627162"/>
            <a:ext cx="198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6388542" y="5814495"/>
            <a:ext cx="1800000" cy="2082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1</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2</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3" name="그림 2" descr="텍스트, 벽, 실내, 천장이(가) 표시된 사진&#10;&#10;자동 생성된 설명">
            <a:extLst>
              <a:ext uri="{FF2B5EF4-FFF2-40B4-BE49-F238E27FC236}">
                <a16:creationId xmlns:a16="http://schemas.microsoft.com/office/drawing/2014/main" id="{55A619C4-AC4C-9CFC-8DAE-B496FCB0E7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932" y="2196352"/>
            <a:ext cx="5580701" cy="2988000"/>
          </a:xfrm>
          <a:prstGeom prst="rect">
            <a:avLst/>
          </a:prstGeom>
        </p:spPr>
      </p:pic>
      <p:pic>
        <p:nvPicPr>
          <p:cNvPr id="12" name="그림 11" descr="텍스트, 실내, 천장, 방이(가) 표시된 사진&#10;&#10;자동 생성된 설명">
            <a:extLst>
              <a:ext uri="{FF2B5EF4-FFF2-40B4-BE49-F238E27FC236}">
                <a16:creationId xmlns:a16="http://schemas.microsoft.com/office/drawing/2014/main" id="{3795B991-C77A-6CC1-90ED-2F50237740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2237" y="2193821"/>
            <a:ext cx="5580000" cy="2990531"/>
          </a:xfrm>
          <a:prstGeom prst="rect">
            <a:avLst/>
          </a:prstGeom>
        </p:spPr>
      </p:pic>
    </p:spTree>
    <p:extLst>
      <p:ext uri="{BB962C8B-B14F-4D97-AF65-F5344CB8AC3E}">
        <p14:creationId xmlns:p14="http://schemas.microsoft.com/office/powerpoint/2010/main" val="415971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3</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4</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pic>
        <p:nvPicPr>
          <p:cNvPr id="4" name="그림 3" descr="텍스트, 벽, 실내, 천장이(가) 표시된 사진&#10;&#10;자동 생성된 설명">
            <a:extLst>
              <a:ext uri="{FF2B5EF4-FFF2-40B4-BE49-F238E27FC236}">
                <a16:creationId xmlns:a16="http://schemas.microsoft.com/office/drawing/2014/main" id="{5965FCD0-EA81-43E3-A794-1ED24C24D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623" y="2109171"/>
            <a:ext cx="5599949" cy="2988000"/>
          </a:xfrm>
          <a:prstGeom prst="rect">
            <a:avLst/>
          </a:prstGeom>
        </p:spPr>
      </p:pic>
      <p:pic>
        <p:nvPicPr>
          <p:cNvPr id="9" name="그림 8">
            <a:extLst>
              <a:ext uri="{FF2B5EF4-FFF2-40B4-BE49-F238E27FC236}">
                <a16:creationId xmlns:a16="http://schemas.microsoft.com/office/drawing/2014/main" id="{0AB25023-4A8F-707F-AD63-98B32B39B8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6298" y="2109050"/>
            <a:ext cx="5597034" cy="2988000"/>
          </a:xfrm>
          <a:prstGeom prst="rect">
            <a:avLst/>
          </a:prstGeom>
        </p:spPr>
      </p:pic>
    </p:spTree>
    <p:extLst>
      <p:ext uri="{BB962C8B-B14F-4D97-AF65-F5344CB8AC3E}">
        <p14:creationId xmlns:p14="http://schemas.microsoft.com/office/powerpoint/2010/main" val="156278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하자 찾기 방</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120769" y="6153104"/>
            <a:ext cx="3950459" cy="373885"/>
          </a:xfrm>
          <a:prstGeom prst="rect">
            <a:avLst/>
          </a:prstGeom>
        </p:spPr>
        <p:txBody>
          <a:bodyPr wrap="square">
            <a:spAutoFit/>
          </a:bodyPr>
          <a:lstStyle/>
          <a:p>
            <a:pPr>
              <a:lnSpc>
                <a:spcPct val="150000"/>
              </a:lnSpc>
            </a:pPr>
            <a:r>
              <a:rPr lang="en-US" altLang="ko-KR" sz="1400" dirty="0">
                <a:solidFill>
                  <a:srgbClr val="44546A">
                    <a:lumMod val="75000"/>
                  </a:srgbClr>
                </a:solidFill>
              </a:rPr>
              <a:t>* </a:t>
            </a:r>
            <a:r>
              <a:rPr lang="ko-KR" altLang="en-US" sz="1400" dirty="0">
                <a:solidFill>
                  <a:srgbClr val="44546A">
                    <a:lumMod val="75000"/>
                  </a:srgbClr>
                </a:solidFill>
              </a:rPr>
              <a:t>유니티로 제작한 하자 찾기 </a:t>
            </a:r>
            <a:r>
              <a:rPr lang="en-US" altLang="ko-KR" sz="1400" dirty="0">
                <a:solidFill>
                  <a:srgbClr val="44546A">
                    <a:lumMod val="75000"/>
                  </a:srgbClr>
                </a:solidFill>
              </a:rPr>
              <a:t>5</a:t>
            </a:r>
            <a:r>
              <a:rPr lang="ko-KR" altLang="en-US" sz="1400" dirty="0">
                <a:solidFill>
                  <a:srgbClr val="44546A">
                    <a:lumMod val="75000"/>
                  </a:srgbClr>
                </a:solidFill>
              </a:rPr>
              <a:t>번 방의 모습</a:t>
            </a:r>
            <a:endParaRPr lang="ko-KR" altLang="en-US" sz="1000" dirty="0">
              <a:solidFill>
                <a:prstClr val="black">
                  <a:lumMod val="65000"/>
                  <a:lumOff val="35000"/>
                </a:prstClr>
              </a:solidFill>
            </a:endParaRPr>
          </a:p>
        </p:txBody>
      </p:sp>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pic>
        <p:nvPicPr>
          <p:cNvPr id="4" name="그림 3" descr="텍스트, 천장, 벽, 실내이(가) 표시된 사진&#10;&#10;자동 생성된 설명">
            <a:extLst>
              <a:ext uri="{FF2B5EF4-FFF2-40B4-BE49-F238E27FC236}">
                <a16:creationId xmlns:a16="http://schemas.microsoft.com/office/drawing/2014/main" id="{20BDBFE0-908A-EA39-9C47-5580694AB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8361" y="2109171"/>
            <a:ext cx="5575277" cy="2988000"/>
          </a:xfrm>
          <a:prstGeom prst="rect">
            <a:avLst/>
          </a:prstGeom>
        </p:spPr>
      </p:pic>
    </p:spTree>
    <p:extLst>
      <p:ext uri="{BB962C8B-B14F-4D97-AF65-F5344CB8AC3E}">
        <p14:creationId xmlns:p14="http://schemas.microsoft.com/office/powerpoint/2010/main" val="1006898258"/>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575</Words>
  <Application>Microsoft Office PowerPoint</Application>
  <PresentationFormat>와이드스크린</PresentationFormat>
  <Paragraphs>78</Paragraphs>
  <Slides>14</Slides>
  <Notes>5</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14</vt:i4>
      </vt:variant>
    </vt:vector>
  </HeadingPairs>
  <TitlesOfParts>
    <vt:vector size="18"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오장호</cp:lastModifiedBy>
  <cp:revision>274</cp:revision>
  <dcterms:created xsi:type="dcterms:W3CDTF">2021-04-25T05:59:56Z</dcterms:created>
  <dcterms:modified xsi:type="dcterms:W3CDTF">2022-05-23T09:38:01Z</dcterms:modified>
</cp:coreProperties>
</file>