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atoBlack-bold.fntdata"/><Relationship Id="rId21" Type="http://schemas.openxmlformats.org/officeDocument/2006/relationships/font" Target="fonts/La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4f5b4a41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4f5b4a41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046fa46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046fa46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4f5b4a41a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4f5b4a41a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81c5cb0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81c5cb0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8dedda3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8dedda3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0bd26f44bd3f7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0bd26f44bd3f7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0bd26f44bd3f7b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0bd26f44bd3f7b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4f5b4a41a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4f5b4a41a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81c5cb09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81c5cb09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81c5cb0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81c5cb0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240">
                <a:latin typeface="Lato Black"/>
                <a:ea typeface="Lato Black"/>
                <a:cs typeface="Lato Black"/>
                <a:sym typeface="Lato Black"/>
              </a:rPr>
              <a:t>Text Classification Using Bert Model</a:t>
            </a:r>
            <a:endParaRPr b="0" sz="324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1198700"/>
            <a:ext cx="826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252475" y="1274975"/>
            <a:ext cx="3432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</a:t>
            </a:r>
            <a:endParaRPr sz="44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State of the Art </a:t>
            </a:r>
            <a:r>
              <a:rPr lang="en" sz="44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Approach.</a:t>
            </a:r>
            <a:endParaRPr sz="4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204150" y="4438538"/>
            <a:ext cx="423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7CS518 Natural Language Processing</a:t>
            </a:r>
            <a:endParaRPr i="1" sz="12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Mohan Sharma, Student ID: 100615283</a:t>
            </a:r>
            <a:endParaRPr i="1" sz="12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25" y="1457550"/>
            <a:ext cx="4401725" cy="2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0" l="17146" r="18992" t="0"/>
          <a:stretch/>
        </p:blipFill>
        <p:spPr>
          <a:xfrm>
            <a:off x="8436850" y="4438557"/>
            <a:ext cx="572100" cy="497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is a state-of-the-art language model that has been pre-trained on a massive amount of text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44500" y="3891375"/>
            <a:ext cx="5143500" cy="27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Ability to understand the context of the words in the text</a:t>
            </a:r>
            <a:endParaRPr b="1"/>
          </a:p>
        </p:txBody>
      </p:sp>
      <p:sp>
        <p:nvSpPr>
          <p:cNvPr id="158" name="Google Shape;158;p22"/>
          <p:cNvSpPr/>
          <p:nvPr/>
        </p:nvSpPr>
        <p:spPr>
          <a:xfrm>
            <a:off x="444500" y="2493500"/>
            <a:ext cx="7059000" cy="27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Ease to </a:t>
            </a:r>
            <a:r>
              <a:rPr b="1" lang="en"/>
              <a:t>fine-tune models with pre-trained weights even with small labelled data</a:t>
            </a:r>
            <a:endParaRPr b="1"/>
          </a:p>
        </p:txBody>
      </p:sp>
      <p:sp>
        <p:nvSpPr>
          <p:cNvPr id="159" name="Google Shape;159;p22"/>
          <p:cNvSpPr/>
          <p:nvPr/>
        </p:nvSpPr>
        <p:spPr>
          <a:xfrm>
            <a:off x="444500" y="3116250"/>
            <a:ext cx="6085500" cy="27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Ability to handle large amount of unstructured data with high speed</a:t>
            </a:r>
            <a:endParaRPr b="1"/>
          </a:p>
        </p:txBody>
      </p:sp>
      <p:sp>
        <p:nvSpPr>
          <p:cNvPr id="160" name="Google Shape;160;p22"/>
          <p:cNvSpPr/>
          <p:nvPr/>
        </p:nvSpPr>
        <p:spPr>
          <a:xfrm>
            <a:off x="6381750" y="2995075"/>
            <a:ext cx="1608675" cy="1164175"/>
          </a:xfrm>
          <a:custGeom>
            <a:rect b="b" l="l" r="r" t="t"/>
            <a:pathLst>
              <a:path extrusionOk="0" h="46567" w="64347">
                <a:moveTo>
                  <a:pt x="0" y="46567"/>
                </a:moveTo>
                <a:cubicBezTo>
                  <a:pt x="3951" y="41487"/>
                  <a:pt x="12983" y="23848"/>
                  <a:pt x="23707" y="16087"/>
                </a:cubicBezTo>
                <a:cubicBezTo>
                  <a:pt x="34432" y="8326"/>
                  <a:pt x="57574" y="2681"/>
                  <a:pt x="64347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1" name="Google Shape;161;p22"/>
          <p:cNvCxnSpPr/>
          <p:nvPr/>
        </p:nvCxnSpPr>
        <p:spPr>
          <a:xfrm flipH="1" rot="10800000">
            <a:off x="6381750" y="4264950"/>
            <a:ext cx="20532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8409450" y="2821650"/>
            <a:ext cx="25500" cy="14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2"/>
          <p:cNvSpPr txBox="1"/>
          <p:nvPr/>
        </p:nvSpPr>
        <p:spPr>
          <a:xfrm>
            <a:off x="6836850" y="3403525"/>
            <a:ext cx="11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Using Bert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7863400" y="3573775"/>
            <a:ext cx="211800" cy="27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640">
                <a:latin typeface="Lato Black"/>
                <a:ea typeface="Lato Black"/>
                <a:cs typeface="Lato Black"/>
                <a:sym typeface="Lato Black"/>
              </a:rPr>
              <a:t>Business Problem : Text Analytics</a:t>
            </a:r>
            <a:endParaRPr b="0" sz="264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8875" l="0" r="0" t="0"/>
          <a:stretch/>
        </p:blipFill>
        <p:spPr>
          <a:xfrm>
            <a:off x="4212850" y="2467800"/>
            <a:ext cx="4128999" cy="18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468925" y="4461925"/>
            <a:ext cx="3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By Text Mining  Using NLP </a:t>
            </a:r>
            <a:r>
              <a:rPr b="1" i="1" lang="en" sz="1800" u="sng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techniques</a:t>
            </a:r>
            <a:endParaRPr b="1" i="1" sz="1800" u="sng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25000" y="1144200"/>
            <a:ext cx="819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Text Analytics is the process of deriving insights from the unstructured data ( text etc.) using Text Mining. </a:t>
            </a:r>
            <a:endParaRPr b="1" sz="16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&gt;   Insights helps companies to design a strategy for the growth of the business System.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 title="sfef"/>
          <p:cNvSpPr/>
          <p:nvPr/>
        </p:nvSpPr>
        <p:spPr>
          <a:xfrm>
            <a:off x="239775" y="2822375"/>
            <a:ext cx="2310900" cy="20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Problems : In getting Insights from Text </a:t>
            </a:r>
            <a:endParaRPr b="1" sz="16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1" lang="en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</a:t>
            </a:r>
            <a:r>
              <a:rPr b="1" lang="en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inimum inputs</a:t>
            </a:r>
            <a:endParaRPr b="1" sz="16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1" lang="en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Cost efficient</a:t>
            </a:r>
            <a:endParaRPr b="1" sz="16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1" lang="en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Pre-Processed</a:t>
            </a:r>
            <a:endParaRPr b="1" sz="16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1" lang="en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Context Retained</a:t>
            </a:r>
            <a:endParaRPr b="1" sz="16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2626225" y="3726850"/>
            <a:ext cx="12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2746100" y="3290975"/>
            <a:ext cx="11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But How?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089000" y="4239025"/>
            <a:ext cx="156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1 : NLP Model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Bert Model : </a:t>
            </a:r>
            <a:r>
              <a:rPr lang="en" sz="2600"/>
              <a:t>Bidirectional Encoder Representations from Transformers</a:t>
            </a:r>
            <a:endParaRPr sz="26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ERT is based on the Transformer architecture &amp; solved most of the issues in the NLP.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Let’s recap issues with pre - existing issue of neural networks. ( RNN, LSTM )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1&gt;   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Unlike RNNs,LSTM ~ transformers process the entire input all at once &amp; can be trained in parallel.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2&gt;  Unlike RNNs,LSTM ~ transformers can work on long-term dependencies i.e lengthy sequences.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&gt;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Unlike RNNs, LSTM ~ transformers has direct access to other steps called “Self-Attention".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2"/>
              <a:buNone/>
            </a:pPr>
            <a:r>
              <a:rPr b="0" lang="en" sz="2340">
                <a:latin typeface="Lato Black"/>
                <a:ea typeface="Lato Black"/>
                <a:cs typeface="Lato Black"/>
                <a:sym typeface="Lato Black"/>
              </a:rPr>
              <a:t>Approach : Text classification with </a:t>
            </a:r>
            <a:r>
              <a:rPr b="0" lang="en" sz="2340">
                <a:latin typeface="Lato Black"/>
                <a:ea typeface="Lato Black"/>
                <a:cs typeface="Lato Black"/>
                <a:sym typeface="Lato Black"/>
              </a:rPr>
              <a:t>Deep-Learning using Bert </a:t>
            </a:r>
            <a:endParaRPr b="0" sz="234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Bert : Deeply bi-directional pre-trained model for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Contextualized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Embeddings.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52545"/>
          <a:stretch/>
        </p:blipFill>
        <p:spPr>
          <a:xfrm>
            <a:off x="387900" y="1754775"/>
            <a:ext cx="8394025" cy="236372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942250" y="4118500"/>
            <a:ext cx="190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Bert Encoded </a:t>
            </a:r>
            <a:endParaRPr b="1"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 Embedded Vectors</a:t>
            </a:r>
            <a:endParaRPr b="1"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927925" y="4217475"/>
            <a:ext cx="168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Drop-Out Layer</a:t>
            </a:r>
            <a:endParaRPr b="1"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326263" y="4682925"/>
            <a:ext cx="251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2 : Text Classification Model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640">
                <a:latin typeface="Lato Black"/>
                <a:ea typeface="Lato Black"/>
                <a:cs typeface="Lato Black"/>
                <a:sym typeface="Lato Black"/>
              </a:rPr>
              <a:t>Transformer Architecture &amp; Bert Adoption</a:t>
            </a:r>
            <a:endParaRPr b="0" sz="264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90125"/>
            <a:ext cx="8314061" cy="33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326263" y="4682925"/>
            <a:ext cx="251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3 : Transformer Architecture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latin typeface="Lato Black"/>
                <a:ea typeface="Lato Black"/>
                <a:cs typeface="Lato Black"/>
                <a:sym typeface="Lato Black"/>
              </a:rPr>
              <a:t>Transformer Working</a:t>
            </a:r>
            <a:endParaRPr b="0" sz="26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25" y="1152425"/>
            <a:ext cx="6380275" cy="358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326278" y="4682925"/>
            <a:ext cx="302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4 : Transformer Internal Working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693450" y="2757000"/>
            <a:ext cx="926400" cy="446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Decoder - Encoder Self Attention</a:t>
            </a:r>
            <a:endParaRPr sz="1300"/>
          </a:p>
        </p:txBody>
      </p:sp>
      <p:sp>
        <p:nvSpPr>
          <p:cNvPr id="115" name="Google Shape;115;p18"/>
          <p:cNvSpPr/>
          <p:nvPr/>
        </p:nvSpPr>
        <p:spPr>
          <a:xfrm>
            <a:off x="99525" y="2048525"/>
            <a:ext cx="837600" cy="446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Encoder Self Attention</a:t>
            </a:r>
            <a:endParaRPr sz="1300"/>
          </a:p>
        </p:txBody>
      </p:sp>
      <p:cxnSp>
        <p:nvCxnSpPr>
          <p:cNvPr id="116" name="Google Shape;116;p18"/>
          <p:cNvCxnSpPr>
            <a:stCxn id="115" idx="3"/>
          </p:cNvCxnSpPr>
          <p:nvPr/>
        </p:nvCxnSpPr>
        <p:spPr>
          <a:xfrm flipH="1" rot="10800000">
            <a:off x="937125" y="2255675"/>
            <a:ext cx="664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>
            <a:stCxn id="114" idx="1"/>
          </p:cNvCxnSpPr>
          <p:nvPr/>
        </p:nvCxnSpPr>
        <p:spPr>
          <a:xfrm rot="10800000">
            <a:off x="7094050" y="2909550"/>
            <a:ext cx="599400" cy="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640">
                <a:latin typeface="Lato Black"/>
                <a:ea typeface="Lato Black"/>
                <a:cs typeface="Lato Black"/>
                <a:sym typeface="Lato Black"/>
              </a:rPr>
              <a:t>Dataset Selection &amp; EDA</a:t>
            </a:r>
            <a:endParaRPr b="0" sz="264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 have chosen a publicly available dataset for assessment 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Link : </a:t>
            </a:r>
            <a:r>
              <a:rPr lang="en" sz="1600">
                <a:highlight>
                  <a:srgbClr val="B6D7A8"/>
                </a:highlight>
              </a:rPr>
              <a:t>https://www.kaggle.com/datasets/uciml/sms-spam-collection-dataset</a:t>
            </a:r>
            <a:endParaRPr b="1" sz="16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                                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50" y="2112050"/>
            <a:ext cx="3234942" cy="23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8292" l="0" r="0" t="15348"/>
          <a:stretch/>
        </p:blipFill>
        <p:spPr>
          <a:xfrm>
            <a:off x="4126575" y="2188250"/>
            <a:ext cx="4886001" cy="24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56413" y="4569025"/>
            <a:ext cx="251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5 : Dataset Top 5 Rows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440250" y="4612525"/>
            <a:ext cx="303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6 : Distribution of the Target Variable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640">
                <a:latin typeface="Lato Black"/>
                <a:ea typeface="Lato Black"/>
                <a:cs typeface="Lato Black"/>
                <a:sym typeface="Lato Black"/>
              </a:rPr>
              <a:t>EDA</a:t>
            </a:r>
            <a:endParaRPr b="0" sz="264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words for Spam &amp; Ham ( Not Spam ) using </a:t>
            </a:r>
            <a:r>
              <a:rPr lang="en"/>
              <a:t>WordCloud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50" y="1779600"/>
            <a:ext cx="3128325" cy="268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750" y="1779611"/>
            <a:ext cx="3128325" cy="26882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94675" y="4682925"/>
            <a:ext cx="255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7 : Top Words for Not  Spam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6350" y="4617375"/>
            <a:ext cx="22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8 : Top Words for Spam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640">
                <a:latin typeface="Lato Black"/>
                <a:ea typeface="Lato Black"/>
                <a:cs typeface="Lato Black"/>
                <a:sym typeface="Lato Black"/>
              </a:rPr>
              <a:t>Graph</a:t>
            </a:r>
            <a:r>
              <a:rPr b="0" lang="en" sz="2640">
                <a:latin typeface="Lato Black"/>
                <a:ea typeface="Lato Black"/>
                <a:cs typeface="Lato Black"/>
                <a:sym typeface="Lato Black"/>
              </a:rPr>
              <a:t> of Keras Neural Network &amp; Result</a:t>
            </a:r>
            <a:endParaRPr b="0" sz="264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accuracy: 0.7375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accuracy: 0.7375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5" y="1367025"/>
            <a:ext cx="1895600" cy="31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50206" r="0" t="0"/>
          <a:stretch/>
        </p:blipFill>
        <p:spPr>
          <a:xfrm>
            <a:off x="2432825" y="2283994"/>
            <a:ext cx="3602800" cy="213555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2432825" y="1427550"/>
            <a:ext cx="291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Epoch = 3 &amp; batch Size = 35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Training Accuracy : 74 %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Test Accuracy : 80 %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125" y="2364844"/>
            <a:ext cx="2569500" cy="205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65825" y="4645225"/>
            <a:ext cx="256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9 : Neural Model layers plot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009875" y="4639175"/>
            <a:ext cx="256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10 : Neural Model layers plot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409650" y="4569025"/>
            <a:ext cx="256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Figure 11 : Confusion Matrix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