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210 도시락" charset="1" panose="02020603020101020101"/>
      <p:regular r:id="rId18"/>
    </p:embeddedFont>
    <p:embeddedFont>
      <p:font typeface="Helios Extended Bold" charset="1" panose="02000805050000020004"/>
      <p:regular r:id="rId19"/>
    </p:embeddedFont>
    <p:embeddedFont>
      <p:font typeface="Gothic A1 Bold" charset="1" panose="00000000000000000000"/>
      <p:regular r:id="rId20"/>
    </p:embeddedFont>
    <p:embeddedFont>
      <p:font typeface="Gothic A1 Ultra-Bold" charset="1" panose="00000000000000000000"/>
      <p:regular r:id="rId21"/>
    </p:embeddedFont>
    <p:embeddedFont>
      <p:font typeface="Gothic A1 Medium" charset="1" panose="00000000000000000000"/>
      <p:regular r:id="rId22"/>
    </p:embeddedFont>
    <p:embeddedFont>
      <p:font typeface="Glacial Indifference Bold" charset="1" panose="00000800000000000000"/>
      <p:regular r:id="rId23"/>
    </p:embeddedFont>
    <p:embeddedFont>
      <p:font typeface="Glacial Indifference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787891" y="2017067"/>
            <a:ext cx="0" cy="2136120"/>
          </a:xfrm>
          <a:prstGeom prst="line">
            <a:avLst/>
          </a:prstGeom>
          <a:ln cap="flat" w="9525">
            <a:solidFill>
              <a:srgbClr val="0B6E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64705" y="1915005"/>
            <a:ext cx="5013647" cy="2238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15"/>
              </a:lnSpc>
            </a:pPr>
            <a:r>
              <a:rPr lang="en-US" sz="7449" spc="-655">
                <a:solidFill>
                  <a:srgbClr val="0B6E69"/>
                </a:solidFill>
                <a:latin typeface="210 도시락"/>
                <a:ea typeface="210 도시락"/>
                <a:cs typeface="210 도시락"/>
                <a:sym typeface="210 도시락"/>
              </a:rPr>
              <a:t>IOT  중간 발표</a:t>
            </a:r>
          </a:p>
          <a:p>
            <a:pPr algn="l">
              <a:lnSpc>
                <a:spcPts val="8715"/>
              </a:lnSpc>
            </a:pPr>
            <a:r>
              <a:rPr lang="en-US" sz="7449" spc="-655">
                <a:solidFill>
                  <a:srgbClr val="0B6E69"/>
                </a:solidFill>
                <a:latin typeface="210 도시락"/>
                <a:ea typeface="210 도시락"/>
                <a:cs typeface="210 도시락"/>
                <a:sym typeface="210 도시락"/>
              </a:rPr>
              <a:t>PPT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99111" y="2013225"/>
            <a:ext cx="398794" cy="1898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9"/>
              </a:lnSpc>
            </a:pPr>
            <a:r>
              <a:rPr lang="en-US" sz="2638" b="true">
                <a:solidFill>
                  <a:srgbClr val="0B6E69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PROJECT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294361" y="4765017"/>
            <a:ext cx="5006954" cy="0"/>
          </a:xfrm>
          <a:prstGeom prst="line">
            <a:avLst/>
          </a:prstGeom>
          <a:ln cap="flat" w="9525">
            <a:solidFill>
              <a:srgbClr val="0B6E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294361" y="5834013"/>
            <a:ext cx="5006954" cy="0"/>
          </a:xfrm>
          <a:prstGeom prst="line">
            <a:avLst/>
          </a:prstGeom>
          <a:ln cap="flat" w="9525">
            <a:solidFill>
              <a:srgbClr val="0B6E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248575" y="5009885"/>
            <a:ext cx="4997429" cy="564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87"/>
              </a:lnSpc>
            </a:pPr>
            <a:r>
              <a:rPr lang="en-US" b="true" sz="2919" spc="-137">
                <a:solidFill>
                  <a:srgbClr val="0B6E69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스마트 거리 측정 시스템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8746544" y="-391644"/>
            <a:ext cx="9275845" cy="13450749"/>
          </a:xfrm>
          <a:custGeom>
            <a:avLst/>
            <a:gdLst/>
            <a:ahLst/>
            <a:cxnLst/>
            <a:rect r="r" b="b" t="t" l="l"/>
            <a:pathLst>
              <a:path h="13450749" w="9275845">
                <a:moveTo>
                  <a:pt x="0" y="0"/>
                </a:moveTo>
                <a:lnTo>
                  <a:pt x="9275845" y="0"/>
                </a:lnTo>
                <a:lnTo>
                  <a:pt x="9275845" y="13450750"/>
                </a:lnTo>
                <a:lnTo>
                  <a:pt x="0" y="13450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780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286675" y="6071177"/>
            <a:ext cx="1844665" cy="429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079"/>
              </a:lnSpc>
            </a:pPr>
            <a:r>
              <a:rPr lang="en-US" b="true" sz="2199" spc="-138">
                <a:solidFill>
                  <a:srgbClr val="0B6E69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214683 장인환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1545" y="2041434"/>
            <a:ext cx="15639321" cy="2101965"/>
            <a:chOff x="0" y="0"/>
            <a:chExt cx="4774273" cy="6416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74273" cy="641675"/>
            </a:xfrm>
            <a:custGeom>
              <a:avLst/>
              <a:gdLst/>
              <a:ahLst/>
              <a:cxnLst/>
              <a:rect r="r" b="b" t="t" l="l"/>
              <a:pathLst>
                <a:path h="641675" w="4774273">
                  <a:moveTo>
                    <a:pt x="14851" y="0"/>
                  </a:moveTo>
                  <a:lnTo>
                    <a:pt x="4759422" y="0"/>
                  </a:lnTo>
                  <a:cubicBezTo>
                    <a:pt x="4767624" y="0"/>
                    <a:pt x="4774273" y="6649"/>
                    <a:pt x="4774273" y="14851"/>
                  </a:cubicBezTo>
                  <a:lnTo>
                    <a:pt x="4774273" y="626824"/>
                  </a:lnTo>
                  <a:cubicBezTo>
                    <a:pt x="4774273" y="630762"/>
                    <a:pt x="4772708" y="634540"/>
                    <a:pt x="4769923" y="637325"/>
                  </a:cubicBezTo>
                  <a:cubicBezTo>
                    <a:pt x="4767138" y="640110"/>
                    <a:pt x="4763361" y="641675"/>
                    <a:pt x="4759422" y="641675"/>
                  </a:cubicBezTo>
                  <a:lnTo>
                    <a:pt x="14851" y="641675"/>
                  </a:lnTo>
                  <a:cubicBezTo>
                    <a:pt x="10912" y="641675"/>
                    <a:pt x="7135" y="640110"/>
                    <a:pt x="4350" y="637325"/>
                  </a:cubicBezTo>
                  <a:cubicBezTo>
                    <a:pt x="1565" y="634540"/>
                    <a:pt x="0" y="630762"/>
                    <a:pt x="0" y="626824"/>
                  </a:cubicBezTo>
                  <a:lnTo>
                    <a:pt x="0" y="14851"/>
                  </a:lnTo>
                  <a:cubicBezTo>
                    <a:pt x="0" y="10912"/>
                    <a:pt x="1565" y="7135"/>
                    <a:pt x="4350" y="4350"/>
                  </a:cubicBezTo>
                  <a:cubicBezTo>
                    <a:pt x="7135" y="1565"/>
                    <a:pt x="10912" y="0"/>
                    <a:pt x="148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4774273" cy="746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395401" y="3151302"/>
            <a:ext cx="12701590" cy="524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68"/>
              </a:lnSpc>
              <a:spcBef>
                <a:spcPct val="0"/>
              </a:spcBef>
            </a:pPr>
            <a:r>
              <a:rPr lang="en-US" sz="2644" spc="-22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방향 고정,  반사 재질 주의,  거리 이상현상 (평균 필터링 적용)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95401" y="2528150"/>
            <a:ext cx="2571605" cy="48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0"/>
              </a:lnSpc>
            </a:pPr>
            <a:r>
              <a:rPr lang="en-US" sz="3306" b="true">
                <a:solidFill>
                  <a:srgbClr val="0B6E69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센서 주의사항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1545" y="974819"/>
            <a:ext cx="6431688" cy="847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spc="-446" b="true">
                <a:solidFill>
                  <a:srgbClr val="0B6E69"/>
                </a:solidFill>
                <a:latin typeface="Gothic A1 Ultra-Bold"/>
                <a:ea typeface="Gothic A1 Ultra-Bold"/>
                <a:cs typeface="Gothic A1 Ultra-Bold"/>
                <a:sym typeface="Gothic A1 Ultra-Bold"/>
              </a:rPr>
              <a:t>05. 주의사항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51545" y="4420267"/>
            <a:ext cx="15639321" cy="2101965"/>
            <a:chOff x="0" y="0"/>
            <a:chExt cx="4774273" cy="6416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74273" cy="641675"/>
            </a:xfrm>
            <a:custGeom>
              <a:avLst/>
              <a:gdLst/>
              <a:ahLst/>
              <a:cxnLst/>
              <a:rect r="r" b="b" t="t" l="l"/>
              <a:pathLst>
                <a:path h="641675" w="4774273">
                  <a:moveTo>
                    <a:pt x="14851" y="0"/>
                  </a:moveTo>
                  <a:lnTo>
                    <a:pt x="4759422" y="0"/>
                  </a:lnTo>
                  <a:cubicBezTo>
                    <a:pt x="4767624" y="0"/>
                    <a:pt x="4774273" y="6649"/>
                    <a:pt x="4774273" y="14851"/>
                  </a:cubicBezTo>
                  <a:lnTo>
                    <a:pt x="4774273" y="626824"/>
                  </a:lnTo>
                  <a:cubicBezTo>
                    <a:pt x="4774273" y="630762"/>
                    <a:pt x="4772708" y="634540"/>
                    <a:pt x="4769923" y="637325"/>
                  </a:cubicBezTo>
                  <a:cubicBezTo>
                    <a:pt x="4767138" y="640110"/>
                    <a:pt x="4763361" y="641675"/>
                    <a:pt x="4759422" y="641675"/>
                  </a:cubicBezTo>
                  <a:lnTo>
                    <a:pt x="14851" y="641675"/>
                  </a:lnTo>
                  <a:cubicBezTo>
                    <a:pt x="10912" y="641675"/>
                    <a:pt x="7135" y="640110"/>
                    <a:pt x="4350" y="637325"/>
                  </a:cubicBezTo>
                  <a:cubicBezTo>
                    <a:pt x="1565" y="634540"/>
                    <a:pt x="0" y="630762"/>
                    <a:pt x="0" y="626824"/>
                  </a:cubicBezTo>
                  <a:lnTo>
                    <a:pt x="0" y="14851"/>
                  </a:lnTo>
                  <a:cubicBezTo>
                    <a:pt x="0" y="10912"/>
                    <a:pt x="1565" y="7135"/>
                    <a:pt x="4350" y="4350"/>
                  </a:cubicBezTo>
                  <a:cubicBezTo>
                    <a:pt x="7135" y="1565"/>
                    <a:pt x="10912" y="0"/>
                    <a:pt x="148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4774273" cy="746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395401" y="5530136"/>
            <a:ext cx="12701590" cy="524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68"/>
              </a:lnSpc>
              <a:spcBef>
                <a:spcPct val="0"/>
              </a:spcBef>
            </a:pPr>
            <a:r>
              <a:rPr lang="en-US" sz="2644" spc="-22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화면 깜빡임 주의, 주소값 확인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95401" y="4906984"/>
            <a:ext cx="3639554" cy="48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0"/>
              </a:lnSpc>
            </a:pPr>
            <a:r>
              <a:rPr lang="en-US" sz="3306" b="true">
                <a:solidFill>
                  <a:srgbClr val="0B6E69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OLED 주의사항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256606" y="6799101"/>
            <a:ext cx="15639321" cy="2101965"/>
            <a:chOff x="0" y="0"/>
            <a:chExt cx="4774273" cy="6416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774273" cy="641675"/>
            </a:xfrm>
            <a:custGeom>
              <a:avLst/>
              <a:gdLst/>
              <a:ahLst/>
              <a:cxnLst/>
              <a:rect r="r" b="b" t="t" l="l"/>
              <a:pathLst>
                <a:path h="641675" w="4774273">
                  <a:moveTo>
                    <a:pt x="14851" y="0"/>
                  </a:moveTo>
                  <a:lnTo>
                    <a:pt x="4759422" y="0"/>
                  </a:lnTo>
                  <a:cubicBezTo>
                    <a:pt x="4767624" y="0"/>
                    <a:pt x="4774273" y="6649"/>
                    <a:pt x="4774273" y="14851"/>
                  </a:cubicBezTo>
                  <a:lnTo>
                    <a:pt x="4774273" y="626824"/>
                  </a:lnTo>
                  <a:cubicBezTo>
                    <a:pt x="4774273" y="630762"/>
                    <a:pt x="4772708" y="634540"/>
                    <a:pt x="4769923" y="637325"/>
                  </a:cubicBezTo>
                  <a:cubicBezTo>
                    <a:pt x="4767138" y="640110"/>
                    <a:pt x="4763361" y="641675"/>
                    <a:pt x="4759422" y="641675"/>
                  </a:cubicBezTo>
                  <a:lnTo>
                    <a:pt x="14851" y="641675"/>
                  </a:lnTo>
                  <a:cubicBezTo>
                    <a:pt x="10912" y="641675"/>
                    <a:pt x="7135" y="640110"/>
                    <a:pt x="4350" y="637325"/>
                  </a:cubicBezTo>
                  <a:cubicBezTo>
                    <a:pt x="1565" y="634540"/>
                    <a:pt x="0" y="630762"/>
                    <a:pt x="0" y="626824"/>
                  </a:cubicBezTo>
                  <a:lnTo>
                    <a:pt x="0" y="14851"/>
                  </a:lnTo>
                  <a:cubicBezTo>
                    <a:pt x="0" y="10912"/>
                    <a:pt x="1565" y="7135"/>
                    <a:pt x="4350" y="4350"/>
                  </a:cubicBezTo>
                  <a:cubicBezTo>
                    <a:pt x="7135" y="1565"/>
                    <a:pt x="10912" y="0"/>
                    <a:pt x="148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04775"/>
              <a:ext cx="4774273" cy="746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400462" y="7908969"/>
            <a:ext cx="12701590" cy="524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68"/>
              </a:lnSpc>
              <a:spcBef>
                <a:spcPct val="0"/>
              </a:spcBef>
            </a:pPr>
            <a:r>
              <a:rPr lang="en-US" sz="2644" spc="-22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음수값 제거,  속도 계산 간격 일정하게 유지,  부저,  LED 꺼짐 켜짐 구분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00462" y="7285817"/>
            <a:ext cx="2571605" cy="485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0"/>
              </a:lnSpc>
            </a:pPr>
            <a:r>
              <a:rPr lang="en-US" sz="3306" b="true">
                <a:solidFill>
                  <a:srgbClr val="0B6E69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코드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1545" y="974819"/>
            <a:ext cx="6431688" cy="847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spc="-446" b="true">
                <a:solidFill>
                  <a:srgbClr val="0B6E69"/>
                </a:solidFill>
                <a:latin typeface="Gothic A1 Ultra-Bold"/>
                <a:ea typeface="Gothic A1 Ultra-Bold"/>
                <a:cs typeface="Gothic A1 Ultra-Bold"/>
                <a:sym typeface="Gothic A1 Ultra-Bold"/>
              </a:rPr>
              <a:t>06. 기대효과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476503" y="3372016"/>
            <a:ext cx="6034445" cy="1998405"/>
            <a:chOff x="0" y="0"/>
            <a:chExt cx="1527996" cy="5060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27996" cy="506021"/>
            </a:xfrm>
            <a:custGeom>
              <a:avLst/>
              <a:gdLst/>
              <a:ahLst/>
              <a:cxnLst/>
              <a:rect r="r" b="b" t="t" l="l"/>
              <a:pathLst>
                <a:path h="506021" w="1527996">
                  <a:moveTo>
                    <a:pt x="38489" y="0"/>
                  </a:moveTo>
                  <a:lnTo>
                    <a:pt x="1489508" y="0"/>
                  </a:lnTo>
                  <a:cubicBezTo>
                    <a:pt x="1510764" y="0"/>
                    <a:pt x="1527996" y="17232"/>
                    <a:pt x="1527996" y="38489"/>
                  </a:cubicBezTo>
                  <a:lnTo>
                    <a:pt x="1527996" y="467532"/>
                  </a:lnTo>
                  <a:cubicBezTo>
                    <a:pt x="1527996" y="488789"/>
                    <a:pt x="1510764" y="506021"/>
                    <a:pt x="1489508" y="506021"/>
                  </a:cubicBezTo>
                  <a:lnTo>
                    <a:pt x="38489" y="506021"/>
                  </a:lnTo>
                  <a:cubicBezTo>
                    <a:pt x="17232" y="506021"/>
                    <a:pt x="0" y="488789"/>
                    <a:pt x="0" y="467532"/>
                  </a:cubicBezTo>
                  <a:lnTo>
                    <a:pt x="0" y="38489"/>
                  </a:lnTo>
                  <a:cubicBezTo>
                    <a:pt x="0" y="17232"/>
                    <a:pt x="17232" y="0"/>
                    <a:pt x="384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1527996" cy="610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95956" y="2815723"/>
            <a:ext cx="6242916" cy="1804967"/>
            <a:chOff x="0" y="0"/>
            <a:chExt cx="1750196" cy="5060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0196" cy="506021"/>
            </a:xfrm>
            <a:custGeom>
              <a:avLst/>
              <a:gdLst/>
              <a:ahLst/>
              <a:cxnLst/>
              <a:rect r="r" b="b" t="t" l="l"/>
              <a:pathLst>
                <a:path h="506021" w="1750196">
                  <a:moveTo>
                    <a:pt x="37203" y="0"/>
                  </a:moveTo>
                  <a:lnTo>
                    <a:pt x="1712993" y="0"/>
                  </a:lnTo>
                  <a:cubicBezTo>
                    <a:pt x="1733540" y="0"/>
                    <a:pt x="1750196" y="16657"/>
                    <a:pt x="1750196" y="37203"/>
                  </a:cubicBezTo>
                  <a:lnTo>
                    <a:pt x="1750196" y="468817"/>
                  </a:lnTo>
                  <a:cubicBezTo>
                    <a:pt x="1750196" y="478684"/>
                    <a:pt x="1746277" y="488147"/>
                    <a:pt x="1739299" y="495124"/>
                  </a:cubicBezTo>
                  <a:cubicBezTo>
                    <a:pt x="1732323" y="502101"/>
                    <a:pt x="1722860" y="506021"/>
                    <a:pt x="1712993" y="506021"/>
                  </a:cubicBezTo>
                  <a:lnTo>
                    <a:pt x="37203" y="506021"/>
                  </a:lnTo>
                  <a:cubicBezTo>
                    <a:pt x="16657" y="506021"/>
                    <a:pt x="0" y="489364"/>
                    <a:pt x="0" y="468817"/>
                  </a:cubicBezTo>
                  <a:lnTo>
                    <a:pt x="0" y="37203"/>
                  </a:lnTo>
                  <a:cubicBezTo>
                    <a:pt x="0" y="16657"/>
                    <a:pt x="16657" y="0"/>
                    <a:pt x="372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1750196" cy="610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48353" y="6288879"/>
            <a:ext cx="6034445" cy="1998405"/>
            <a:chOff x="0" y="0"/>
            <a:chExt cx="1527996" cy="50602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27996" cy="506021"/>
            </a:xfrm>
            <a:custGeom>
              <a:avLst/>
              <a:gdLst/>
              <a:ahLst/>
              <a:cxnLst/>
              <a:rect r="r" b="b" t="t" l="l"/>
              <a:pathLst>
                <a:path h="506021" w="1527996">
                  <a:moveTo>
                    <a:pt x="38489" y="0"/>
                  </a:moveTo>
                  <a:lnTo>
                    <a:pt x="1489508" y="0"/>
                  </a:lnTo>
                  <a:cubicBezTo>
                    <a:pt x="1510764" y="0"/>
                    <a:pt x="1527996" y="17232"/>
                    <a:pt x="1527996" y="38489"/>
                  </a:cubicBezTo>
                  <a:lnTo>
                    <a:pt x="1527996" y="467532"/>
                  </a:lnTo>
                  <a:cubicBezTo>
                    <a:pt x="1527996" y="488789"/>
                    <a:pt x="1510764" y="506021"/>
                    <a:pt x="1489508" y="506021"/>
                  </a:cubicBezTo>
                  <a:lnTo>
                    <a:pt x="38489" y="506021"/>
                  </a:lnTo>
                  <a:cubicBezTo>
                    <a:pt x="17232" y="506021"/>
                    <a:pt x="0" y="488789"/>
                    <a:pt x="0" y="467532"/>
                  </a:cubicBezTo>
                  <a:lnTo>
                    <a:pt x="0" y="38489"/>
                  </a:lnTo>
                  <a:cubicBezTo>
                    <a:pt x="0" y="17232"/>
                    <a:pt x="17232" y="0"/>
                    <a:pt x="384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1527996" cy="610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95956" y="4835448"/>
            <a:ext cx="6242916" cy="1804967"/>
            <a:chOff x="0" y="0"/>
            <a:chExt cx="1750196" cy="5060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50196" cy="506021"/>
            </a:xfrm>
            <a:custGeom>
              <a:avLst/>
              <a:gdLst/>
              <a:ahLst/>
              <a:cxnLst/>
              <a:rect r="r" b="b" t="t" l="l"/>
              <a:pathLst>
                <a:path h="506021" w="1750196">
                  <a:moveTo>
                    <a:pt x="37203" y="0"/>
                  </a:moveTo>
                  <a:lnTo>
                    <a:pt x="1712993" y="0"/>
                  </a:lnTo>
                  <a:cubicBezTo>
                    <a:pt x="1733540" y="0"/>
                    <a:pt x="1750196" y="16657"/>
                    <a:pt x="1750196" y="37203"/>
                  </a:cubicBezTo>
                  <a:lnTo>
                    <a:pt x="1750196" y="468817"/>
                  </a:lnTo>
                  <a:cubicBezTo>
                    <a:pt x="1750196" y="478684"/>
                    <a:pt x="1746277" y="488147"/>
                    <a:pt x="1739299" y="495124"/>
                  </a:cubicBezTo>
                  <a:cubicBezTo>
                    <a:pt x="1732323" y="502101"/>
                    <a:pt x="1722860" y="506021"/>
                    <a:pt x="1712993" y="506021"/>
                  </a:cubicBezTo>
                  <a:lnTo>
                    <a:pt x="37203" y="506021"/>
                  </a:lnTo>
                  <a:cubicBezTo>
                    <a:pt x="16657" y="506021"/>
                    <a:pt x="0" y="489364"/>
                    <a:pt x="0" y="468817"/>
                  </a:cubicBezTo>
                  <a:lnTo>
                    <a:pt x="0" y="37203"/>
                  </a:lnTo>
                  <a:cubicBezTo>
                    <a:pt x="0" y="16657"/>
                    <a:pt x="16657" y="0"/>
                    <a:pt x="372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1750196" cy="610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133250" y="2815723"/>
            <a:ext cx="2234834" cy="5844418"/>
            <a:chOff x="0" y="0"/>
            <a:chExt cx="626534" cy="163847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26534" cy="1638478"/>
            </a:xfrm>
            <a:custGeom>
              <a:avLst/>
              <a:gdLst/>
              <a:ahLst/>
              <a:cxnLst/>
              <a:rect r="r" b="b" t="t" l="l"/>
              <a:pathLst>
                <a:path h="1638478" w="626534">
                  <a:moveTo>
                    <a:pt x="103926" y="0"/>
                  </a:moveTo>
                  <a:lnTo>
                    <a:pt x="522608" y="0"/>
                  </a:lnTo>
                  <a:cubicBezTo>
                    <a:pt x="580005" y="0"/>
                    <a:pt x="626534" y="46529"/>
                    <a:pt x="626534" y="103926"/>
                  </a:cubicBezTo>
                  <a:lnTo>
                    <a:pt x="626534" y="1534551"/>
                  </a:lnTo>
                  <a:cubicBezTo>
                    <a:pt x="626534" y="1591948"/>
                    <a:pt x="580005" y="1638478"/>
                    <a:pt x="522608" y="1638478"/>
                  </a:cubicBezTo>
                  <a:lnTo>
                    <a:pt x="103926" y="1638478"/>
                  </a:lnTo>
                  <a:cubicBezTo>
                    <a:pt x="46529" y="1638478"/>
                    <a:pt x="0" y="1591948"/>
                    <a:pt x="0" y="1534551"/>
                  </a:cubicBezTo>
                  <a:lnTo>
                    <a:pt x="0" y="103926"/>
                  </a:lnTo>
                  <a:cubicBezTo>
                    <a:pt x="0" y="46529"/>
                    <a:pt x="46529" y="0"/>
                    <a:pt x="103926" y="0"/>
                  </a:cubicBezTo>
                  <a:close/>
                </a:path>
              </a:pathLst>
            </a:custGeom>
            <a:solidFill>
              <a:srgbClr val="0B6E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626534" cy="1743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95956" y="6855174"/>
            <a:ext cx="6242916" cy="1804967"/>
            <a:chOff x="0" y="0"/>
            <a:chExt cx="1750196" cy="50602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50196" cy="506021"/>
            </a:xfrm>
            <a:custGeom>
              <a:avLst/>
              <a:gdLst/>
              <a:ahLst/>
              <a:cxnLst/>
              <a:rect r="r" b="b" t="t" l="l"/>
              <a:pathLst>
                <a:path h="506021" w="1750196">
                  <a:moveTo>
                    <a:pt x="37203" y="0"/>
                  </a:moveTo>
                  <a:lnTo>
                    <a:pt x="1712993" y="0"/>
                  </a:lnTo>
                  <a:cubicBezTo>
                    <a:pt x="1733540" y="0"/>
                    <a:pt x="1750196" y="16657"/>
                    <a:pt x="1750196" y="37203"/>
                  </a:cubicBezTo>
                  <a:lnTo>
                    <a:pt x="1750196" y="468817"/>
                  </a:lnTo>
                  <a:cubicBezTo>
                    <a:pt x="1750196" y="478684"/>
                    <a:pt x="1746277" y="488147"/>
                    <a:pt x="1739299" y="495124"/>
                  </a:cubicBezTo>
                  <a:cubicBezTo>
                    <a:pt x="1732323" y="502101"/>
                    <a:pt x="1722860" y="506021"/>
                    <a:pt x="1712993" y="506021"/>
                  </a:cubicBezTo>
                  <a:lnTo>
                    <a:pt x="37203" y="506021"/>
                  </a:lnTo>
                  <a:cubicBezTo>
                    <a:pt x="16657" y="506021"/>
                    <a:pt x="0" y="489364"/>
                    <a:pt x="0" y="468817"/>
                  </a:cubicBezTo>
                  <a:lnTo>
                    <a:pt x="0" y="37203"/>
                  </a:lnTo>
                  <a:cubicBezTo>
                    <a:pt x="0" y="16657"/>
                    <a:pt x="16657" y="0"/>
                    <a:pt x="372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04775"/>
              <a:ext cx="1750196" cy="610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5400000">
            <a:off x="7464811" y="3393983"/>
            <a:ext cx="264095" cy="648447"/>
          </a:xfrm>
          <a:custGeom>
            <a:avLst/>
            <a:gdLst/>
            <a:ahLst/>
            <a:cxnLst/>
            <a:rect r="r" b="b" t="t" l="l"/>
            <a:pathLst>
              <a:path h="648447" w="264095">
                <a:moveTo>
                  <a:pt x="0" y="0"/>
                </a:moveTo>
                <a:lnTo>
                  <a:pt x="264095" y="0"/>
                </a:lnTo>
                <a:lnTo>
                  <a:pt x="264095" y="648446"/>
                </a:lnTo>
                <a:lnTo>
                  <a:pt x="0" y="648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0798385" y="3950276"/>
            <a:ext cx="264095" cy="648447"/>
          </a:xfrm>
          <a:custGeom>
            <a:avLst/>
            <a:gdLst/>
            <a:ahLst/>
            <a:cxnLst/>
            <a:rect r="r" b="b" t="t" l="l"/>
            <a:pathLst>
              <a:path h="648447" w="264095">
                <a:moveTo>
                  <a:pt x="0" y="0"/>
                </a:moveTo>
                <a:lnTo>
                  <a:pt x="264095" y="0"/>
                </a:lnTo>
                <a:lnTo>
                  <a:pt x="264095" y="648446"/>
                </a:lnTo>
                <a:lnTo>
                  <a:pt x="0" y="648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7464811" y="5413708"/>
            <a:ext cx="264095" cy="648447"/>
          </a:xfrm>
          <a:custGeom>
            <a:avLst/>
            <a:gdLst/>
            <a:ahLst/>
            <a:cxnLst/>
            <a:rect r="r" b="b" t="t" l="l"/>
            <a:pathLst>
              <a:path h="648447" w="264095">
                <a:moveTo>
                  <a:pt x="0" y="0"/>
                </a:moveTo>
                <a:lnTo>
                  <a:pt x="264095" y="0"/>
                </a:lnTo>
                <a:lnTo>
                  <a:pt x="264095" y="648447"/>
                </a:lnTo>
                <a:lnTo>
                  <a:pt x="0" y="64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0769810" y="6530950"/>
            <a:ext cx="264095" cy="648447"/>
          </a:xfrm>
          <a:custGeom>
            <a:avLst/>
            <a:gdLst/>
            <a:ahLst/>
            <a:cxnLst/>
            <a:rect r="r" b="b" t="t" l="l"/>
            <a:pathLst>
              <a:path h="648447" w="264095">
                <a:moveTo>
                  <a:pt x="0" y="0"/>
                </a:moveTo>
                <a:lnTo>
                  <a:pt x="264095" y="0"/>
                </a:lnTo>
                <a:lnTo>
                  <a:pt x="264095" y="648447"/>
                </a:lnTo>
                <a:lnTo>
                  <a:pt x="0" y="64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28700" y="3378322"/>
            <a:ext cx="5168122" cy="865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5"/>
              </a:lnSpc>
              <a:spcBef>
                <a:spcPct val="0"/>
              </a:spcBef>
            </a:pPr>
            <a:r>
              <a:rPr lang="en-US" b="true" sz="2003" spc="-172">
                <a:solidFill>
                  <a:srgbClr val="000000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거리와 접근 속도 정보를 실시간 감지, 시각화를 통해 사용자는 직관적으로 위험 인지 가능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2983607"/>
            <a:ext cx="2244328" cy="388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</a:pPr>
            <a:r>
              <a:rPr lang="en-US" sz="2311" spc="-187" b="true">
                <a:solidFill>
                  <a:srgbClr val="0B6E69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운전의 안정성 향상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695175" y="3581465"/>
            <a:ext cx="3795701" cy="3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4"/>
              </a:lnSpc>
            </a:pPr>
            <a:r>
              <a:rPr lang="en-US" sz="2310" spc="-187" b="true">
                <a:solidFill>
                  <a:srgbClr val="0B6E69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데이터 기반 위험 분석 가능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5003332"/>
            <a:ext cx="3682938" cy="388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</a:pPr>
            <a:r>
              <a:rPr lang="en-US" sz="2311" spc="-187" b="true">
                <a:solidFill>
                  <a:srgbClr val="0B6E69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스마트 주행 보조 시스템의 기초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667024" y="6498328"/>
            <a:ext cx="3964524" cy="38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4"/>
              </a:lnSpc>
            </a:pPr>
            <a:r>
              <a:rPr lang="en-US" sz="2310" spc="-187" b="true">
                <a:solidFill>
                  <a:srgbClr val="0B6E69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향상 데이터셋을 이용한 IOT 활용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7016548"/>
            <a:ext cx="4488656" cy="388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</a:pPr>
            <a:r>
              <a:rPr lang="en-US" sz="2311" spc="-187" b="true">
                <a:solidFill>
                  <a:srgbClr val="0B6E69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시각화 및 직곤적인 사용자 인터페이스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455496" y="5258679"/>
            <a:ext cx="1604383" cy="1301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2"/>
              </a:lnSpc>
            </a:pPr>
            <a:r>
              <a:rPr lang="en-US" sz="3011" b="true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스마트</a:t>
            </a:r>
          </a:p>
          <a:p>
            <a:pPr algn="ctr">
              <a:lnSpc>
                <a:spcPts val="3342"/>
              </a:lnSpc>
            </a:pPr>
            <a:r>
              <a:rPr lang="en-US" sz="3011" b="true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거리 측정</a:t>
            </a:r>
          </a:p>
          <a:p>
            <a:pPr algn="ctr">
              <a:lnSpc>
                <a:spcPts val="3342"/>
              </a:lnSpc>
            </a:pPr>
            <a:r>
              <a:rPr lang="en-US" sz="3011" b="true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시스템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-5400000">
            <a:off x="7464811" y="7433434"/>
            <a:ext cx="264095" cy="648447"/>
          </a:xfrm>
          <a:custGeom>
            <a:avLst/>
            <a:gdLst/>
            <a:ahLst/>
            <a:cxnLst/>
            <a:rect r="r" b="b" t="t" l="l"/>
            <a:pathLst>
              <a:path h="648447" w="264095">
                <a:moveTo>
                  <a:pt x="0" y="0"/>
                </a:moveTo>
                <a:lnTo>
                  <a:pt x="264095" y="0"/>
                </a:lnTo>
                <a:lnTo>
                  <a:pt x="264095" y="648446"/>
                </a:lnTo>
                <a:lnTo>
                  <a:pt x="0" y="648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028700" y="5401613"/>
            <a:ext cx="5562442" cy="865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5"/>
              </a:lnSpc>
              <a:spcBef>
                <a:spcPct val="0"/>
              </a:spcBef>
            </a:pPr>
            <a:r>
              <a:rPr lang="en-US" b="true" sz="2003" spc="-172">
                <a:solidFill>
                  <a:srgbClr val="000000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차량에 가까워지면 차가 열리는 스마트키에 적용 가능, 자율 주행 차량의 장애물 인식 시스템의 기초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7402288"/>
            <a:ext cx="5661022" cy="46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4"/>
              </a:lnSpc>
              <a:spcBef>
                <a:spcPct val="0"/>
              </a:spcBef>
            </a:pPr>
            <a:r>
              <a:rPr lang="en-US" b="true" sz="2103" spc="-180">
                <a:solidFill>
                  <a:srgbClr val="000000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게이지 바 형태의 거리, 위험수준의 실시간 시각화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695175" y="4028690"/>
            <a:ext cx="4995542" cy="86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b="true" sz="2000" spc="-172">
                <a:solidFill>
                  <a:srgbClr val="000000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거리, 속도, 경고 등의 데이터셋을 이용해 사용자의 주행 습관등을 판단 하여 위험 발생 패턴 분석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667024" y="6949500"/>
            <a:ext cx="4995542" cy="86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b="true" sz="2000" spc="-172">
                <a:solidFill>
                  <a:srgbClr val="000000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저장된 csv 파일을 통해 향후 IOT에 활용 및 AI 활용 데이터로써 사용 가능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7107368" y="4967384"/>
            <a:ext cx="4073264" cy="0"/>
          </a:xfrm>
          <a:prstGeom prst="line">
            <a:avLst/>
          </a:prstGeom>
          <a:ln cap="flat" w="9525">
            <a:solidFill>
              <a:srgbClr val="0B6E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5793436" y="5227219"/>
            <a:ext cx="6701128" cy="45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406" spc="14">
                <a:solidFill>
                  <a:srgbClr val="0B6E6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컴퓨터 정보통신공학과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93436" y="6294415"/>
            <a:ext cx="6701128" cy="45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2406" spc="14">
                <a:solidFill>
                  <a:srgbClr val="0B6E6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214683  장인환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49693" y="2120687"/>
            <a:ext cx="4988614" cy="1784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09"/>
              </a:lnSpc>
              <a:spcBef>
                <a:spcPct val="0"/>
              </a:spcBef>
            </a:pPr>
            <a:r>
              <a:rPr lang="en-US" b="true" sz="8999" spc="-422">
                <a:solidFill>
                  <a:srgbClr val="0B6E6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감사합니다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7107368" y="6034580"/>
            <a:ext cx="4073264" cy="0"/>
          </a:xfrm>
          <a:prstGeom prst="line">
            <a:avLst/>
          </a:prstGeom>
          <a:ln cap="flat" w="9525">
            <a:solidFill>
              <a:srgbClr val="0B6E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7107368" y="7101776"/>
            <a:ext cx="4073264" cy="0"/>
          </a:xfrm>
          <a:prstGeom prst="line">
            <a:avLst/>
          </a:prstGeom>
          <a:ln cap="flat" w="9525">
            <a:solidFill>
              <a:srgbClr val="0B6E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10176570" y="-391644"/>
            <a:ext cx="9275845" cy="13450749"/>
          </a:xfrm>
          <a:custGeom>
            <a:avLst/>
            <a:gdLst/>
            <a:ahLst/>
            <a:cxnLst/>
            <a:rect r="r" b="b" t="t" l="l"/>
            <a:pathLst>
              <a:path h="13450749" w="9275845">
                <a:moveTo>
                  <a:pt x="0" y="0"/>
                </a:moveTo>
                <a:lnTo>
                  <a:pt x="9275846" y="0"/>
                </a:lnTo>
                <a:lnTo>
                  <a:pt x="9275846" y="13450750"/>
                </a:lnTo>
                <a:lnTo>
                  <a:pt x="0" y="13450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780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9104" y="3928548"/>
            <a:ext cx="5051075" cy="1363806"/>
            <a:chOff x="0" y="0"/>
            <a:chExt cx="1330324" cy="3591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0324" cy="359192"/>
            </a:xfrm>
            <a:custGeom>
              <a:avLst/>
              <a:gdLst/>
              <a:ahLst/>
              <a:cxnLst/>
              <a:rect r="r" b="b" t="t" l="l"/>
              <a:pathLst>
                <a:path h="359192" w="1330324">
                  <a:moveTo>
                    <a:pt x="45982" y="0"/>
                  </a:moveTo>
                  <a:lnTo>
                    <a:pt x="1284342" y="0"/>
                  </a:lnTo>
                  <a:cubicBezTo>
                    <a:pt x="1309737" y="0"/>
                    <a:pt x="1330324" y="20587"/>
                    <a:pt x="1330324" y="45982"/>
                  </a:cubicBezTo>
                  <a:lnTo>
                    <a:pt x="1330324" y="313210"/>
                  </a:lnTo>
                  <a:cubicBezTo>
                    <a:pt x="1330324" y="325405"/>
                    <a:pt x="1325480" y="337101"/>
                    <a:pt x="1316856" y="345724"/>
                  </a:cubicBezTo>
                  <a:cubicBezTo>
                    <a:pt x="1308233" y="354347"/>
                    <a:pt x="1296538" y="359192"/>
                    <a:pt x="1284342" y="359192"/>
                  </a:cubicBezTo>
                  <a:lnTo>
                    <a:pt x="45982" y="359192"/>
                  </a:lnTo>
                  <a:cubicBezTo>
                    <a:pt x="33787" y="359192"/>
                    <a:pt x="22091" y="354347"/>
                    <a:pt x="13468" y="345724"/>
                  </a:cubicBezTo>
                  <a:cubicBezTo>
                    <a:pt x="4844" y="337101"/>
                    <a:pt x="0" y="325405"/>
                    <a:pt x="0" y="313210"/>
                  </a:cubicBezTo>
                  <a:lnTo>
                    <a:pt x="0" y="45982"/>
                  </a:lnTo>
                  <a:cubicBezTo>
                    <a:pt x="0" y="33787"/>
                    <a:pt x="4844" y="22091"/>
                    <a:pt x="13468" y="13468"/>
                  </a:cubicBezTo>
                  <a:cubicBezTo>
                    <a:pt x="22091" y="4844"/>
                    <a:pt x="33787" y="0"/>
                    <a:pt x="459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1330324" cy="463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69104" y="5551670"/>
            <a:ext cx="5051075" cy="1363806"/>
            <a:chOff x="0" y="0"/>
            <a:chExt cx="1330324" cy="3591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30324" cy="359192"/>
            </a:xfrm>
            <a:custGeom>
              <a:avLst/>
              <a:gdLst/>
              <a:ahLst/>
              <a:cxnLst/>
              <a:rect r="r" b="b" t="t" l="l"/>
              <a:pathLst>
                <a:path h="359192" w="1330324">
                  <a:moveTo>
                    <a:pt x="45982" y="0"/>
                  </a:moveTo>
                  <a:lnTo>
                    <a:pt x="1284342" y="0"/>
                  </a:lnTo>
                  <a:cubicBezTo>
                    <a:pt x="1309737" y="0"/>
                    <a:pt x="1330324" y="20587"/>
                    <a:pt x="1330324" y="45982"/>
                  </a:cubicBezTo>
                  <a:lnTo>
                    <a:pt x="1330324" y="313210"/>
                  </a:lnTo>
                  <a:cubicBezTo>
                    <a:pt x="1330324" y="325405"/>
                    <a:pt x="1325480" y="337101"/>
                    <a:pt x="1316856" y="345724"/>
                  </a:cubicBezTo>
                  <a:cubicBezTo>
                    <a:pt x="1308233" y="354347"/>
                    <a:pt x="1296538" y="359192"/>
                    <a:pt x="1284342" y="359192"/>
                  </a:cubicBezTo>
                  <a:lnTo>
                    <a:pt x="45982" y="359192"/>
                  </a:lnTo>
                  <a:cubicBezTo>
                    <a:pt x="33787" y="359192"/>
                    <a:pt x="22091" y="354347"/>
                    <a:pt x="13468" y="345724"/>
                  </a:cubicBezTo>
                  <a:cubicBezTo>
                    <a:pt x="4844" y="337101"/>
                    <a:pt x="0" y="325405"/>
                    <a:pt x="0" y="313210"/>
                  </a:cubicBezTo>
                  <a:lnTo>
                    <a:pt x="0" y="45982"/>
                  </a:lnTo>
                  <a:cubicBezTo>
                    <a:pt x="0" y="33787"/>
                    <a:pt x="4844" y="22091"/>
                    <a:pt x="13468" y="13468"/>
                  </a:cubicBezTo>
                  <a:cubicBezTo>
                    <a:pt x="22091" y="4844"/>
                    <a:pt x="33787" y="0"/>
                    <a:pt x="459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1330324" cy="463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8746544" y="-391644"/>
            <a:ext cx="9275845" cy="13450749"/>
          </a:xfrm>
          <a:custGeom>
            <a:avLst/>
            <a:gdLst/>
            <a:ahLst/>
            <a:cxnLst/>
            <a:rect r="r" b="b" t="t" l="l"/>
            <a:pathLst>
              <a:path h="13450749" w="9275845">
                <a:moveTo>
                  <a:pt x="0" y="0"/>
                </a:moveTo>
                <a:lnTo>
                  <a:pt x="9275845" y="0"/>
                </a:lnTo>
                <a:lnTo>
                  <a:pt x="9275845" y="13450750"/>
                </a:lnTo>
                <a:lnTo>
                  <a:pt x="0" y="13450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780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6618463" y="3928548"/>
            <a:ext cx="5051075" cy="1363806"/>
            <a:chOff x="0" y="0"/>
            <a:chExt cx="1330324" cy="3591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0324" cy="359192"/>
            </a:xfrm>
            <a:custGeom>
              <a:avLst/>
              <a:gdLst/>
              <a:ahLst/>
              <a:cxnLst/>
              <a:rect r="r" b="b" t="t" l="l"/>
              <a:pathLst>
                <a:path h="359192" w="1330324">
                  <a:moveTo>
                    <a:pt x="45982" y="0"/>
                  </a:moveTo>
                  <a:lnTo>
                    <a:pt x="1284342" y="0"/>
                  </a:lnTo>
                  <a:cubicBezTo>
                    <a:pt x="1309737" y="0"/>
                    <a:pt x="1330324" y="20587"/>
                    <a:pt x="1330324" y="45982"/>
                  </a:cubicBezTo>
                  <a:lnTo>
                    <a:pt x="1330324" y="313210"/>
                  </a:lnTo>
                  <a:cubicBezTo>
                    <a:pt x="1330324" y="325405"/>
                    <a:pt x="1325480" y="337101"/>
                    <a:pt x="1316856" y="345724"/>
                  </a:cubicBezTo>
                  <a:cubicBezTo>
                    <a:pt x="1308233" y="354347"/>
                    <a:pt x="1296538" y="359192"/>
                    <a:pt x="1284342" y="359192"/>
                  </a:cubicBezTo>
                  <a:lnTo>
                    <a:pt x="45982" y="359192"/>
                  </a:lnTo>
                  <a:cubicBezTo>
                    <a:pt x="33787" y="359192"/>
                    <a:pt x="22091" y="354347"/>
                    <a:pt x="13468" y="345724"/>
                  </a:cubicBezTo>
                  <a:cubicBezTo>
                    <a:pt x="4844" y="337101"/>
                    <a:pt x="0" y="325405"/>
                    <a:pt x="0" y="313210"/>
                  </a:cubicBezTo>
                  <a:lnTo>
                    <a:pt x="0" y="45982"/>
                  </a:lnTo>
                  <a:cubicBezTo>
                    <a:pt x="0" y="33787"/>
                    <a:pt x="4844" y="22091"/>
                    <a:pt x="13468" y="13468"/>
                  </a:cubicBezTo>
                  <a:cubicBezTo>
                    <a:pt x="22091" y="4844"/>
                    <a:pt x="33787" y="0"/>
                    <a:pt x="459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1330324" cy="463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18463" y="5551670"/>
            <a:ext cx="5051075" cy="1363806"/>
            <a:chOff x="0" y="0"/>
            <a:chExt cx="1330324" cy="35919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30324" cy="359192"/>
            </a:xfrm>
            <a:custGeom>
              <a:avLst/>
              <a:gdLst/>
              <a:ahLst/>
              <a:cxnLst/>
              <a:rect r="r" b="b" t="t" l="l"/>
              <a:pathLst>
                <a:path h="359192" w="1330324">
                  <a:moveTo>
                    <a:pt x="45982" y="0"/>
                  </a:moveTo>
                  <a:lnTo>
                    <a:pt x="1284342" y="0"/>
                  </a:lnTo>
                  <a:cubicBezTo>
                    <a:pt x="1309737" y="0"/>
                    <a:pt x="1330324" y="20587"/>
                    <a:pt x="1330324" y="45982"/>
                  </a:cubicBezTo>
                  <a:lnTo>
                    <a:pt x="1330324" y="313210"/>
                  </a:lnTo>
                  <a:cubicBezTo>
                    <a:pt x="1330324" y="325405"/>
                    <a:pt x="1325480" y="337101"/>
                    <a:pt x="1316856" y="345724"/>
                  </a:cubicBezTo>
                  <a:cubicBezTo>
                    <a:pt x="1308233" y="354347"/>
                    <a:pt x="1296538" y="359192"/>
                    <a:pt x="1284342" y="359192"/>
                  </a:cubicBezTo>
                  <a:lnTo>
                    <a:pt x="45982" y="359192"/>
                  </a:lnTo>
                  <a:cubicBezTo>
                    <a:pt x="33787" y="359192"/>
                    <a:pt x="22091" y="354347"/>
                    <a:pt x="13468" y="345724"/>
                  </a:cubicBezTo>
                  <a:cubicBezTo>
                    <a:pt x="4844" y="337101"/>
                    <a:pt x="0" y="325405"/>
                    <a:pt x="0" y="313210"/>
                  </a:cubicBezTo>
                  <a:lnTo>
                    <a:pt x="0" y="45982"/>
                  </a:lnTo>
                  <a:cubicBezTo>
                    <a:pt x="0" y="33787"/>
                    <a:pt x="4844" y="22091"/>
                    <a:pt x="13468" y="13468"/>
                  </a:cubicBezTo>
                  <a:cubicBezTo>
                    <a:pt x="22091" y="4844"/>
                    <a:pt x="33787" y="0"/>
                    <a:pt x="459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1330324" cy="463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2410950" y="4377916"/>
            <a:ext cx="0" cy="452655"/>
          </a:xfrm>
          <a:prstGeom prst="line">
            <a:avLst/>
          </a:prstGeom>
          <a:ln cap="flat" w="9525">
            <a:solidFill>
              <a:srgbClr val="0B6E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2410950" y="6001038"/>
            <a:ext cx="0" cy="452655"/>
          </a:xfrm>
          <a:prstGeom prst="line">
            <a:avLst/>
          </a:prstGeom>
          <a:ln cap="flat" w="9525">
            <a:solidFill>
              <a:srgbClr val="0B6E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7760309" y="4377916"/>
            <a:ext cx="0" cy="452655"/>
          </a:xfrm>
          <a:prstGeom prst="line">
            <a:avLst/>
          </a:prstGeom>
          <a:ln cap="flat" w="9525">
            <a:solidFill>
              <a:srgbClr val="0B6E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7760309" y="6001038"/>
            <a:ext cx="0" cy="452655"/>
          </a:xfrm>
          <a:prstGeom prst="line">
            <a:avLst/>
          </a:prstGeom>
          <a:ln cap="flat" w="9525">
            <a:solidFill>
              <a:srgbClr val="0B6E6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11967821" y="3928548"/>
            <a:ext cx="5051075" cy="1363806"/>
            <a:chOff x="0" y="0"/>
            <a:chExt cx="1330324" cy="35919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30324" cy="359192"/>
            </a:xfrm>
            <a:custGeom>
              <a:avLst/>
              <a:gdLst/>
              <a:ahLst/>
              <a:cxnLst/>
              <a:rect r="r" b="b" t="t" l="l"/>
              <a:pathLst>
                <a:path h="359192" w="1330324">
                  <a:moveTo>
                    <a:pt x="45982" y="0"/>
                  </a:moveTo>
                  <a:lnTo>
                    <a:pt x="1284342" y="0"/>
                  </a:lnTo>
                  <a:cubicBezTo>
                    <a:pt x="1309737" y="0"/>
                    <a:pt x="1330324" y="20587"/>
                    <a:pt x="1330324" y="45982"/>
                  </a:cubicBezTo>
                  <a:lnTo>
                    <a:pt x="1330324" y="313210"/>
                  </a:lnTo>
                  <a:cubicBezTo>
                    <a:pt x="1330324" y="325405"/>
                    <a:pt x="1325480" y="337101"/>
                    <a:pt x="1316856" y="345724"/>
                  </a:cubicBezTo>
                  <a:cubicBezTo>
                    <a:pt x="1308233" y="354347"/>
                    <a:pt x="1296538" y="359192"/>
                    <a:pt x="1284342" y="359192"/>
                  </a:cubicBezTo>
                  <a:lnTo>
                    <a:pt x="45982" y="359192"/>
                  </a:lnTo>
                  <a:cubicBezTo>
                    <a:pt x="33787" y="359192"/>
                    <a:pt x="22091" y="354347"/>
                    <a:pt x="13468" y="345724"/>
                  </a:cubicBezTo>
                  <a:cubicBezTo>
                    <a:pt x="4844" y="337101"/>
                    <a:pt x="0" y="325405"/>
                    <a:pt x="0" y="313210"/>
                  </a:cubicBezTo>
                  <a:lnTo>
                    <a:pt x="0" y="45982"/>
                  </a:lnTo>
                  <a:cubicBezTo>
                    <a:pt x="0" y="33787"/>
                    <a:pt x="4844" y="22091"/>
                    <a:pt x="13468" y="13468"/>
                  </a:cubicBezTo>
                  <a:cubicBezTo>
                    <a:pt x="22091" y="4844"/>
                    <a:pt x="33787" y="0"/>
                    <a:pt x="459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04775"/>
              <a:ext cx="1330324" cy="463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967821" y="5551670"/>
            <a:ext cx="5051075" cy="1363806"/>
            <a:chOff x="0" y="0"/>
            <a:chExt cx="1330324" cy="35919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30324" cy="359192"/>
            </a:xfrm>
            <a:custGeom>
              <a:avLst/>
              <a:gdLst/>
              <a:ahLst/>
              <a:cxnLst/>
              <a:rect r="r" b="b" t="t" l="l"/>
              <a:pathLst>
                <a:path h="359192" w="1330324">
                  <a:moveTo>
                    <a:pt x="45982" y="0"/>
                  </a:moveTo>
                  <a:lnTo>
                    <a:pt x="1284342" y="0"/>
                  </a:lnTo>
                  <a:cubicBezTo>
                    <a:pt x="1309737" y="0"/>
                    <a:pt x="1330324" y="20587"/>
                    <a:pt x="1330324" y="45982"/>
                  </a:cubicBezTo>
                  <a:lnTo>
                    <a:pt x="1330324" y="313210"/>
                  </a:lnTo>
                  <a:cubicBezTo>
                    <a:pt x="1330324" y="325405"/>
                    <a:pt x="1325480" y="337101"/>
                    <a:pt x="1316856" y="345724"/>
                  </a:cubicBezTo>
                  <a:cubicBezTo>
                    <a:pt x="1308233" y="354347"/>
                    <a:pt x="1296538" y="359192"/>
                    <a:pt x="1284342" y="359192"/>
                  </a:cubicBezTo>
                  <a:lnTo>
                    <a:pt x="45982" y="359192"/>
                  </a:lnTo>
                  <a:cubicBezTo>
                    <a:pt x="33787" y="359192"/>
                    <a:pt x="22091" y="354347"/>
                    <a:pt x="13468" y="345724"/>
                  </a:cubicBezTo>
                  <a:cubicBezTo>
                    <a:pt x="4844" y="337101"/>
                    <a:pt x="0" y="325405"/>
                    <a:pt x="0" y="313210"/>
                  </a:cubicBezTo>
                  <a:lnTo>
                    <a:pt x="0" y="45982"/>
                  </a:lnTo>
                  <a:cubicBezTo>
                    <a:pt x="0" y="33787"/>
                    <a:pt x="4844" y="22091"/>
                    <a:pt x="13468" y="13468"/>
                  </a:cubicBezTo>
                  <a:cubicBezTo>
                    <a:pt x="22091" y="4844"/>
                    <a:pt x="33787" y="0"/>
                    <a:pt x="459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04775"/>
              <a:ext cx="1330324" cy="463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sp>
        <p:nvSpPr>
          <p:cNvPr name="AutoShape 25" id="25"/>
          <p:cNvSpPr/>
          <p:nvPr/>
        </p:nvSpPr>
        <p:spPr>
          <a:xfrm>
            <a:off x="13109667" y="4377916"/>
            <a:ext cx="0" cy="452655"/>
          </a:xfrm>
          <a:prstGeom prst="line">
            <a:avLst/>
          </a:prstGeom>
          <a:ln cap="flat" w="9525">
            <a:solidFill>
              <a:srgbClr val="0B6E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109667" y="6001038"/>
            <a:ext cx="0" cy="452655"/>
          </a:xfrm>
          <a:prstGeom prst="line">
            <a:avLst/>
          </a:prstGeom>
          <a:ln cap="flat" w="9525">
            <a:solidFill>
              <a:srgbClr val="0B6E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H="true">
            <a:off x="8075940" y="2271956"/>
            <a:ext cx="2136120" cy="0"/>
          </a:xfrm>
          <a:prstGeom prst="line">
            <a:avLst/>
          </a:prstGeom>
          <a:ln cap="flat" w="9525">
            <a:solidFill>
              <a:srgbClr val="0B6E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8" id="28"/>
          <p:cNvSpPr txBox="true"/>
          <p:nvPr/>
        </p:nvSpPr>
        <p:spPr>
          <a:xfrm rot="0">
            <a:off x="2682413" y="4326523"/>
            <a:ext cx="2769309" cy="43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b="true" sz="2000" spc="-172">
                <a:solidFill>
                  <a:srgbClr val="0B6E69"/>
                </a:solidFill>
                <a:latin typeface="Gothic A1 Ultra-Bold"/>
                <a:ea typeface="Gothic A1 Ultra-Bold"/>
                <a:cs typeface="Gothic A1 Ultra-Bold"/>
                <a:sym typeface="Gothic A1 Ultra-Bold"/>
              </a:rPr>
              <a:t>프로젝트 배경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682413" y="5949644"/>
            <a:ext cx="2769309" cy="43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b="true" sz="2000" spc="-172">
                <a:solidFill>
                  <a:srgbClr val="0B6E69"/>
                </a:solidFill>
                <a:latin typeface="Gothic A1 Ultra-Bold"/>
                <a:ea typeface="Gothic A1 Ultra-Bold"/>
                <a:cs typeface="Gothic A1 Ultra-Bold"/>
                <a:sym typeface="Gothic A1 Ultra-Bold"/>
              </a:rPr>
              <a:t>개발 단계 및 일정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031771" y="4326523"/>
            <a:ext cx="2769309" cy="43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b="true" sz="2000" spc="-172">
                <a:solidFill>
                  <a:srgbClr val="0B6E69"/>
                </a:solidFill>
                <a:latin typeface="Gothic A1 Ultra-Bold"/>
                <a:ea typeface="Gothic A1 Ultra-Bold"/>
                <a:cs typeface="Gothic A1 Ultra-Bold"/>
                <a:sym typeface="Gothic A1 Ultra-Bold"/>
              </a:rPr>
              <a:t>프로젝트 소개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031771" y="5949644"/>
            <a:ext cx="2769309" cy="43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b="true" sz="2000" spc="-172">
                <a:solidFill>
                  <a:srgbClr val="0B6E69"/>
                </a:solidFill>
                <a:latin typeface="Gothic A1 Ultra-Bold"/>
                <a:ea typeface="Gothic A1 Ultra-Bold"/>
                <a:cs typeface="Gothic A1 Ultra-Bold"/>
                <a:sym typeface="Gothic A1 Ultra-Bold"/>
              </a:rPr>
              <a:t>주의사항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817061" y="4458060"/>
            <a:ext cx="326975" cy="298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928" b="true">
                <a:solidFill>
                  <a:srgbClr val="0B6E69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817061" y="6081181"/>
            <a:ext cx="359048" cy="298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928" b="true">
                <a:solidFill>
                  <a:srgbClr val="0B6E69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166419" y="4458060"/>
            <a:ext cx="359048" cy="298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928" b="true">
                <a:solidFill>
                  <a:srgbClr val="0B6E69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166419" y="6081181"/>
            <a:ext cx="359048" cy="298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928" b="true">
                <a:solidFill>
                  <a:srgbClr val="0B6E69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05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381129" y="4326523"/>
            <a:ext cx="2769309" cy="43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b="true" sz="2000" spc="-172">
                <a:solidFill>
                  <a:srgbClr val="0B6E69"/>
                </a:solidFill>
                <a:latin typeface="Gothic A1 Ultra-Bold"/>
                <a:ea typeface="Gothic A1 Ultra-Bold"/>
                <a:cs typeface="Gothic A1 Ultra-Bold"/>
                <a:sym typeface="Gothic A1 Ultra-Bold"/>
              </a:rPr>
              <a:t>사용할 센서와 부품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381129" y="5949644"/>
            <a:ext cx="2769309" cy="43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b="true" sz="2000" spc="-172">
                <a:solidFill>
                  <a:srgbClr val="0B6E69"/>
                </a:solidFill>
                <a:latin typeface="Gothic A1 Ultra-Bold"/>
                <a:ea typeface="Gothic A1 Ultra-Bold"/>
                <a:cs typeface="Gothic A1 Ultra-Bold"/>
                <a:sym typeface="Gothic A1 Ultra-Bold"/>
              </a:rPr>
              <a:t>기대효과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515778" y="4458060"/>
            <a:ext cx="359048" cy="298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928" b="true">
                <a:solidFill>
                  <a:srgbClr val="0B6E69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515778" y="6081181"/>
            <a:ext cx="359048" cy="298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928" b="true">
                <a:solidFill>
                  <a:srgbClr val="0B6E69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06</a:t>
            </a:r>
          </a:p>
        </p:txBody>
      </p:sp>
      <p:sp>
        <p:nvSpPr>
          <p:cNvPr name="TextBox 40" id="40"/>
          <p:cNvSpPr txBox="true"/>
          <p:nvPr/>
        </p:nvSpPr>
        <p:spPr>
          <a:xfrm rot="-5400000">
            <a:off x="8947944" y="1592778"/>
            <a:ext cx="401636" cy="213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9"/>
              </a:lnSpc>
            </a:pPr>
            <a:r>
              <a:rPr lang="en-US" b="true" sz="2638">
                <a:solidFill>
                  <a:srgbClr val="0B6E69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1545" y="974819"/>
            <a:ext cx="6431688" cy="847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spc="-446" b="true">
                <a:solidFill>
                  <a:srgbClr val="0B6E69"/>
                </a:solidFill>
                <a:latin typeface="Gothic A1 Ultra-Bold"/>
                <a:ea typeface="Gothic A1 Ultra-Bold"/>
                <a:cs typeface="Gothic A1 Ultra-Bold"/>
                <a:sym typeface="Gothic A1 Ultra-Bold"/>
              </a:rPr>
              <a:t>01. 프로젝트 배경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55673" y="3395234"/>
            <a:ext cx="7607083" cy="4058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9"/>
              </a:lnSpc>
            </a:pPr>
            <a:r>
              <a:rPr lang="en-US" sz="2709" spc="-233" b="true">
                <a:solidFill>
                  <a:srgbClr val="000000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거리를 표시하는 걸로 하고자 하였으나 </a:t>
            </a:r>
            <a:r>
              <a:rPr lang="en-US" sz="2709" spc="-233" b="true">
                <a:solidFill>
                  <a:srgbClr val="000000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너무 단순하고 연속적으로 출력하는 만큼 보기 힘들어  고민하던 도중, 출력을 위한 여러 그래프 중 막대 그래프, 그중에서 게임 속의 게이지 바처럼 실시간으로 차오르면 시각적으로 인식하기 편하겠다는 생각이 들었다.</a:t>
            </a:r>
          </a:p>
          <a:p>
            <a:pPr algn="l">
              <a:lnSpc>
                <a:spcPts val="4579"/>
              </a:lnSpc>
            </a:pPr>
          </a:p>
          <a:p>
            <a:pPr algn="l" marL="0" indent="0" lvl="0">
              <a:lnSpc>
                <a:spcPts val="457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055673" y="2833595"/>
            <a:ext cx="4031267" cy="52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3"/>
              </a:lnSpc>
            </a:pPr>
            <a:r>
              <a:rPr lang="en-US" sz="3390" spc="-244" b="true">
                <a:solidFill>
                  <a:srgbClr val="0B6E69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프로젝트 주제 선정 과정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8539" y="2833595"/>
            <a:ext cx="1587099" cy="52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3"/>
              </a:lnSpc>
            </a:pPr>
            <a:r>
              <a:rPr lang="en-US" sz="3390" spc="-244" b="true">
                <a:solidFill>
                  <a:srgbClr val="0B6E69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문제 인식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395234"/>
            <a:ext cx="7635468" cy="4058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3"/>
              </a:lnSpc>
            </a:pPr>
            <a:r>
              <a:rPr lang="en-US" sz="2712" spc="-233" b="true">
                <a:solidFill>
                  <a:srgbClr val="000000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</a:t>
            </a:r>
            <a:r>
              <a:rPr lang="en-US" sz="2712" spc="-233" b="true">
                <a:solidFill>
                  <a:srgbClr val="000000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운전 중 후진을 할 경우 후방 물체를 제대로 인식되지 않아 불안함을 느끼는 경우가 존재한다. 물론 차량에는 후방 물체에 따라 삐소리의 간격으로 구분하는 프로그램이 존재하지만  초보자인 나는 어느정도로 가까워졌는지 모르는 만큼 시각적으로 보여주는 시스템의 필요성을 느꼇다.</a:t>
            </a:r>
          </a:p>
          <a:p>
            <a:pPr algn="l">
              <a:lnSpc>
                <a:spcPts val="4583"/>
              </a:lnSpc>
            </a:pPr>
          </a:p>
          <a:p>
            <a:pPr algn="l" marL="0" indent="0" lvl="0">
              <a:lnSpc>
                <a:spcPts val="45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7050" y="6476826"/>
            <a:ext cx="4836541" cy="2226634"/>
          </a:xfrm>
          <a:custGeom>
            <a:avLst/>
            <a:gdLst/>
            <a:ahLst/>
            <a:cxnLst/>
            <a:rect r="r" b="b" t="t" l="l"/>
            <a:pathLst>
              <a:path h="2226634" w="4836541">
                <a:moveTo>
                  <a:pt x="0" y="0"/>
                </a:moveTo>
                <a:lnTo>
                  <a:pt x="4836541" y="0"/>
                </a:lnTo>
                <a:lnTo>
                  <a:pt x="4836541" y="2226634"/>
                </a:lnTo>
                <a:lnTo>
                  <a:pt x="0" y="2226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1545" y="3225008"/>
            <a:ext cx="4951800" cy="4951800"/>
          </a:xfrm>
          <a:custGeom>
            <a:avLst/>
            <a:gdLst/>
            <a:ahLst/>
            <a:cxnLst/>
            <a:rect r="r" b="b" t="t" l="l"/>
            <a:pathLst>
              <a:path h="4951800" w="4951800">
                <a:moveTo>
                  <a:pt x="0" y="0"/>
                </a:moveTo>
                <a:lnTo>
                  <a:pt x="4951800" y="0"/>
                </a:lnTo>
                <a:lnTo>
                  <a:pt x="4951800" y="4951800"/>
                </a:lnTo>
                <a:lnTo>
                  <a:pt x="0" y="4951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66589" y="6339984"/>
            <a:ext cx="2918316" cy="2918316"/>
          </a:xfrm>
          <a:custGeom>
            <a:avLst/>
            <a:gdLst/>
            <a:ahLst/>
            <a:cxnLst/>
            <a:rect r="r" b="b" t="t" l="l"/>
            <a:pathLst>
              <a:path h="2918316" w="2918316">
                <a:moveTo>
                  <a:pt x="0" y="0"/>
                </a:moveTo>
                <a:lnTo>
                  <a:pt x="2918316" y="0"/>
                </a:lnTo>
                <a:lnTo>
                  <a:pt x="2918316" y="2918316"/>
                </a:lnTo>
                <a:lnTo>
                  <a:pt x="0" y="29183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739415" y="4317749"/>
            <a:ext cx="1887635" cy="1383159"/>
            <a:chOff x="0" y="0"/>
            <a:chExt cx="110925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09250" cy="812800"/>
            </a:xfrm>
            <a:custGeom>
              <a:avLst/>
              <a:gdLst/>
              <a:ahLst/>
              <a:cxnLst/>
              <a:rect r="r" b="b" t="t" l="l"/>
              <a:pathLst>
                <a:path h="812800" w="1109250">
                  <a:moveTo>
                    <a:pt x="1109250" y="406400"/>
                  </a:moveTo>
                  <a:lnTo>
                    <a:pt x="702850" y="0"/>
                  </a:lnTo>
                  <a:lnTo>
                    <a:pt x="70285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702850" y="609600"/>
                  </a:lnTo>
                  <a:lnTo>
                    <a:pt x="702850" y="812800"/>
                  </a:lnTo>
                  <a:lnTo>
                    <a:pt x="1109250" y="406400"/>
                  </a:lnTo>
                  <a:close/>
                </a:path>
              </a:pathLst>
            </a:custGeom>
            <a:solidFill>
              <a:srgbClr val="0B729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8425"/>
              <a:ext cx="1007650" cy="511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977597" y="1951125"/>
            <a:ext cx="7788720" cy="2661968"/>
          </a:xfrm>
          <a:custGeom>
            <a:avLst/>
            <a:gdLst/>
            <a:ahLst/>
            <a:cxnLst/>
            <a:rect r="r" b="b" t="t" l="l"/>
            <a:pathLst>
              <a:path h="2661968" w="7788720">
                <a:moveTo>
                  <a:pt x="0" y="0"/>
                </a:moveTo>
                <a:lnTo>
                  <a:pt x="7788720" y="0"/>
                </a:lnTo>
                <a:lnTo>
                  <a:pt x="7788720" y="2661967"/>
                </a:lnTo>
                <a:lnTo>
                  <a:pt x="0" y="26619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1545" y="974819"/>
            <a:ext cx="6431688" cy="847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spc="-446" b="true">
                <a:solidFill>
                  <a:srgbClr val="0B6E69"/>
                </a:solidFill>
                <a:latin typeface="Gothic A1 Ultra-Bold"/>
                <a:ea typeface="Gothic A1 Ultra-Bold"/>
                <a:cs typeface="Gothic A1 Ultra-Bold"/>
                <a:sym typeface="Gothic A1 Ultra-Bold"/>
              </a:rPr>
              <a:t>02. 프로젝트 소개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7597" y="1234018"/>
            <a:ext cx="6518347" cy="1447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9"/>
              </a:lnSpc>
            </a:pPr>
            <a:r>
              <a:rPr lang="en-US" sz="2336" b="true">
                <a:solidFill>
                  <a:srgbClr val="0B6E6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게이지바에서 물체의 속도, 떨어진 거리 인식</a:t>
            </a:r>
          </a:p>
          <a:p>
            <a:pPr algn="l">
              <a:lnSpc>
                <a:spcPts val="3949"/>
              </a:lnSpc>
            </a:pPr>
            <a:r>
              <a:rPr lang="en-US" sz="2336" b="true">
                <a:solidFill>
                  <a:srgbClr val="0B6E6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</a:p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b="true" sz="2336">
                <a:solidFill>
                  <a:srgbClr val="0B6E6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27050" y="5878390"/>
            <a:ext cx="3994360" cy="461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b="true" sz="2336">
                <a:solidFill>
                  <a:srgbClr val="0B6E6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거리에 따라 led 불빛 색 변경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1545" y="2581351"/>
            <a:ext cx="5045371" cy="485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  <a:spcBef>
                <a:spcPct val="0"/>
              </a:spcBef>
            </a:pPr>
            <a:r>
              <a:rPr lang="en-US" b="true" sz="2450">
                <a:solidFill>
                  <a:srgbClr val="0B6E6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초음파 센서를 통해 거리 및 속도 측정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966589" y="5878390"/>
            <a:ext cx="3994360" cy="461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9"/>
              </a:lnSpc>
              <a:spcBef>
                <a:spcPct val="0"/>
              </a:spcBef>
            </a:pPr>
            <a:r>
              <a:rPr lang="en-US" b="true" sz="2336">
                <a:solidFill>
                  <a:srgbClr val="0B6E6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빠른 속도로 접근 시 소리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920950"/>
            <a:ext cx="6837008" cy="2367437"/>
          </a:xfrm>
          <a:custGeom>
            <a:avLst/>
            <a:gdLst/>
            <a:ahLst/>
            <a:cxnLst/>
            <a:rect r="r" b="b" t="t" l="l"/>
            <a:pathLst>
              <a:path h="2367437" w="6837008">
                <a:moveTo>
                  <a:pt x="0" y="0"/>
                </a:moveTo>
                <a:lnTo>
                  <a:pt x="6837008" y="0"/>
                </a:lnTo>
                <a:lnTo>
                  <a:pt x="6837008" y="2367438"/>
                </a:lnTo>
                <a:lnTo>
                  <a:pt x="0" y="2367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42" t="-35449" r="-6386" b="-405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19105" y="2461439"/>
            <a:ext cx="7940195" cy="1343407"/>
          </a:xfrm>
          <a:custGeom>
            <a:avLst/>
            <a:gdLst/>
            <a:ahLst/>
            <a:cxnLst/>
            <a:rect r="r" b="b" t="t" l="l"/>
            <a:pathLst>
              <a:path h="1343407" w="7940195">
                <a:moveTo>
                  <a:pt x="0" y="0"/>
                </a:moveTo>
                <a:lnTo>
                  <a:pt x="7940195" y="0"/>
                </a:lnTo>
                <a:lnTo>
                  <a:pt x="7940195" y="1343408"/>
                </a:lnTo>
                <a:lnTo>
                  <a:pt x="0" y="13434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10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511457"/>
            <a:ext cx="8288405" cy="1510592"/>
          </a:xfrm>
          <a:custGeom>
            <a:avLst/>
            <a:gdLst/>
            <a:ahLst/>
            <a:cxnLst/>
            <a:rect r="r" b="b" t="t" l="l"/>
            <a:pathLst>
              <a:path h="1510592" w="8288405">
                <a:moveTo>
                  <a:pt x="0" y="0"/>
                </a:moveTo>
                <a:lnTo>
                  <a:pt x="8288405" y="0"/>
                </a:lnTo>
                <a:lnTo>
                  <a:pt x="8288405" y="1510592"/>
                </a:lnTo>
                <a:lnTo>
                  <a:pt x="0" y="151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44" t="-29398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9336405" y="4008793"/>
          <a:ext cx="7877615" cy="2058149"/>
        </p:xfrm>
        <a:graphic>
          <a:graphicData uri="http://schemas.openxmlformats.org/drawingml/2006/table">
            <a:tbl>
              <a:tblPr/>
              <a:tblGrid>
                <a:gridCol w="2625872"/>
                <a:gridCol w="2625872"/>
                <a:gridCol w="2625872"/>
              </a:tblGrid>
              <a:tr h="10290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50"/>
                        </a:lnSpc>
                        <a:defRPr/>
                      </a:pPr>
                      <a:r>
                        <a:rPr lang="en-US" sz="2107" b="true">
                          <a:solidFill>
                            <a:srgbClr val="000000"/>
                          </a:solidFill>
                          <a:latin typeface="Gothic A1 Bold"/>
                          <a:ea typeface="Gothic A1 Bold"/>
                          <a:cs typeface="Gothic A1 Bold"/>
                          <a:sym typeface="Gothic A1 Bold"/>
                        </a:rPr>
                        <a:t>100cm 이상</a:t>
                      </a:r>
                      <a:endParaRPr lang="en-US" sz="1100"/>
                    </a:p>
                  </a:txBody>
                  <a:tcPr marL="182497" marR="182497" marT="182497" marB="182497" anchor="ctr">
                    <a:lnL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50"/>
                        </a:lnSpc>
                        <a:defRPr/>
                      </a:pPr>
                      <a:r>
                        <a:rPr lang="en-US" sz="2107" b="true">
                          <a:solidFill>
                            <a:srgbClr val="000000"/>
                          </a:solidFill>
                          <a:latin typeface="Gothic A1 Bold"/>
                          <a:ea typeface="Gothic A1 Bold"/>
                          <a:cs typeface="Gothic A1 Bold"/>
                          <a:sym typeface="Gothic A1 Bold"/>
                        </a:rPr>
                        <a:t>50~100cm</a:t>
                      </a:r>
                      <a:endParaRPr lang="en-US" sz="1100"/>
                    </a:p>
                  </a:txBody>
                  <a:tcPr marL="182497" marR="182497" marT="182497" marB="182497" anchor="ctr">
                    <a:lnL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50"/>
                        </a:lnSpc>
                        <a:defRPr/>
                      </a:pPr>
                      <a:r>
                        <a:rPr lang="en-US" sz="2107" b="true">
                          <a:solidFill>
                            <a:srgbClr val="000000"/>
                          </a:solidFill>
                          <a:latin typeface="Gothic A1 Bold"/>
                          <a:ea typeface="Gothic A1 Bold"/>
                          <a:cs typeface="Gothic A1 Bold"/>
                          <a:sym typeface="Gothic A1 Bold"/>
                        </a:rPr>
                        <a:t>50cm이하</a:t>
                      </a:r>
                      <a:endParaRPr lang="en-US" sz="1100"/>
                    </a:p>
                  </a:txBody>
                  <a:tcPr marL="182497" marR="182497" marT="182497" marB="182497" anchor="ctr">
                    <a:lnL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90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50"/>
                        </a:lnSpc>
                        <a:defRPr/>
                      </a:pPr>
                      <a:r>
                        <a:rPr lang="en-US" sz="2107" b="true">
                          <a:solidFill>
                            <a:srgbClr val="00BF63"/>
                          </a:solidFill>
                          <a:latin typeface="Gothic A1 Bold"/>
                          <a:ea typeface="Gothic A1 Bold"/>
                          <a:cs typeface="Gothic A1 Bold"/>
                          <a:sym typeface="Gothic A1 Bold"/>
                        </a:rPr>
                        <a:t>초록</a:t>
                      </a:r>
                      <a:endParaRPr lang="en-US" sz="1100"/>
                    </a:p>
                  </a:txBody>
                  <a:tcPr marL="182497" marR="182497" marT="182497" marB="182497" anchor="ctr">
                    <a:lnL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50"/>
                        </a:lnSpc>
                        <a:defRPr/>
                      </a:pPr>
                      <a:r>
                        <a:rPr lang="en-US" sz="2107" b="true">
                          <a:solidFill>
                            <a:srgbClr val="FFBD59"/>
                          </a:solidFill>
                          <a:latin typeface="Gothic A1 Bold"/>
                          <a:ea typeface="Gothic A1 Bold"/>
                          <a:cs typeface="Gothic A1 Bold"/>
                          <a:sym typeface="Gothic A1 Bold"/>
                        </a:rPr>
                        <a:t>노랑</a:t>
                      </a:r>
                      <a:endParaRPr lang="en-US" sz="1100"/>
                    </a:p>
                  </a:txBody>
                  <a:tcPr marL="182497" marR="182497" marT="182497" marB="182497" anchor="ctr">
                    <a:lnL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50"/>
                        </a:lnSpc>
                        <a:defRPr/>
                      </a:pPr>
                      <a:r>
                        <a:rPr lang="en-US" sz="2107" b="true">
                          <a:solidFill>
                            <a:srgbClr val="FF3131"/>
                          </a:solidFill>
                          <a:latin typeface="Gothic A1 Bold"/>
                          <a:ea typeface="Gothic A1 Bold"/>
                          <a:cs typeface="Gothic A1 Bold"/>
                          <a:sym typeface="Gothic A1 Bold"/>
                        </a:rPr>
                        <a:t>레드</a:t>
                      </a:r>
                      <a:endParaRPr lang="en-US" sz="1100"/>
                    </a:p>
                  </a:txBody>
                  <a:tcPr marL="182497" marR="182497" marT="182497" marB="182497" anchor="ctr">
                    <a:lnL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649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251545" y="974819"/>
            <a:ext cx="6431688" cy="847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spc="-446" b="true">
                <a:solidFill>
                  <a:srgbClr val="0B6E69"/>
                </a:solidFill>
                <a:latin typeface="Gothic A1 Ultra-Bold"/>
                <a:ea typeface="Gothic A1 Ultra-Bold"/>
                <a:cs typeface="Gothic A1 Ultra-Bold"/>
                <a:sym typeface="Gothic A1 Ultra-Bold"/>
              </a:rPr>
              <a:t>02. 프로젝트 소개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092108"/>
            <a:ext cx="1811173" cy="667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1"/>
              </a:lnSpc>
              <a:spcBef>
                <a:spcPct val="0"/>
              </a:spcBef>
            </a:pPr>
            <a:r>
              <a:rPr lang="en-US" b="true" sz="3349">
                <a:solidFill>
                  <a:srgbClr val="0B6E6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물체 인식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518461"/>
            <a:ext cx="6674301" cy="548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45"/>
              </a:lnSpc>
              <a:spcBef>
                <a:spcPct val="0"/>
              </a:spcBef>
            </a:pPr>
            <a:r>
              <a:rPr lang="en-US" b="true" sz="2512" spc="-216">
                <a:solidFill>
                  <a:srgbClr val="000000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신호를 보내고 돌아오는 시간을  통해 거리 측정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19105" y="1670141"/>
            <a:ext cx="1735083" cy="637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3"/>
              </a:lnSpc>
              <a:spcBef>
                <a:spcPct val="0"/>
              </a:spcBef>
            </a:pPr>
            <a:r>
              <a:rPr lang="en-US" b="true" sz="3209">
                <a:solidFill>
                  <a:srgbClr val="0B6E6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거리 측정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82864" y="1912467"/>
            <a:ext cx="2976436" cy="467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81"/>
              </a:lnSpc>
              <a:spcBef>
                <a:spcPct val="0"/>
              </a:spcBef>
            </a:pPr>
            <a:r>
              <a:rPr lang="en-US" b="true" sz="2119" spc="-182">
                <a:solidFill>
                  <a:srgbClr val="000000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0.034 = 공기중 주파수 속도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757901"/>
            <a:ext cx="1811173" cy="667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1"/>
              </a:lnSpc>
              <a:spcBef>
                <a:spcPct val="0"/>
              </a:spcBef>
            </a:pPr>
            <a:r>
              <a:rPr lang="en-US" b="true" sz="3349">
                <a:solidFill>
                  <a:srgbClr val="0B6E6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속도 측정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72903" y="6934708"/>
            <a:ext cx="4144203" cy="49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38"/>
              </a:lnSpc>
              <a:spcBef>
                <a:spcPct val="0"/>
              </a:spcBef>
            </a:pPr>
            <a:r>
              <a:rPr lang="en-US" b="true" sz="2212" spc="-190">
                <a:solidFill>
                  <a:srgbClr val="000000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가까워질때는 양수, 멀어질때는 음수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49761" y="7330482"/>
            <a:ext cx="4467371" cy="1091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506" spc="-215" b="true">
                <a:solidFill>
                  <a:srgbClr val="000000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0.2s 를 기준으로 속도 측정</a:t>
            </a:r>
          </a:p>
          <a:p>
            <a:pPr algn="l" marL="0" indent="0" lvl="0">
              <a:lnSpc>
                <a:spcPts val="4236"/>
              </a:lnSpc>
              <a:spcBef>
                <a:spcPct val="0"/>
              </a:spcBef>
            </a:pPr>
            <a:r>
              <a:rPr lang="en-US" b="true" sz="2506" spc="-215">
                <a:solidFill>
                  <a:srgbClr val="000000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20cm/s 이상일 경우 부저 울림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1545" y="2212532"/>
            <a:ext cx="7788720" cy="463071"/>
          </a:xfrm>
          <a:custGeom>
            <a:avLst/>
            <a:gdLst/>
            <a:ahLst/>
            <a:cxnLst/>
            <a:rect r="r" b="b" t="t" l="l"/>
            <a:pathLst>
              <a:path h="463071" w="7788720">
                <a:moveTo>
                  <a:pt x="0" y="0"/>
                </a:moveTo>
                <a:lnTo>
                  <a:pt x="7788720" y="0"/>
                </a:lnTo>
                <a:lnTo>
                  <a:pt x="7788720" y="463071"/>
                </a:lnTo>
                <a:lnTo>
                  <a:pt x="0" y="463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6222" r="0" b="-35862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1545" y="2942657"/>
            <a:ext cx="7788720" cy="469091"/>
          </a:xfrm>
          <a:custGeom>
            <a:avLst/>
            <a:gdLst/>
            <a:ahLst/>
            <a:cxnLst/>
            <a:rect r="r" b="b" t="t" l="l"/>
            <a:pathLst>
              <a:path h="469091" w="7788720">
                <a:moveTo>
                  <a:pt x="0" y="0"/>
                </a:moveTo>
                <a:lnTo>
                  <a:pt x="7788720" y="0"/>
                </a:lnTo>
                <a:lnTo>
                  <a:pt x="7788720" y="469091"/>
                </a:lnTo>
                <a:lnTo>
                  <a:pt x="0" y="4690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6187" r="0" b="-12128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1545" y="3678448"/>
            <a:ext cx="7788720" cy="465199"/>
          </a:xfrm>
          <a:custGeom>
            <a:avLst/>
            <a:gdLst/>
            <a:ahLst/>
            <a:cxnLst/>
            <a:rect r="r" b="b" t="t" l="l"/>
            <a:pathLst>
              <a:path h="465199" w="7788720">
                <a:moveTo>
                  <a:pt x="0" y="0"/>
                </a:moveTo>
                <a:lnTo>
                  <a:pt x="7788720" y="0"/>
                </a:lnTo>
                <a:lnTo>
                  <a:pt x="7788720" y="465199"/>
                </a:lnTo>
                <a:lnTo>
                  <a:pt x="0" y="465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2221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73767" y="2194537"/>
            <a:ext cx="2430621" cy="2276852"/>
          </a:xfrm>
          <a:custGeom>
            <a:avLst/>
            <a:gdLst/>
            <a:ahLst/>
            <a:cxnLst/>
            <a:rect r="r" b="b" t="t" l="l"/>
            <a:pathLst>
              <a:path h="2276852" w="2430621">
                <a:moveTo>
                  <a:pt x="0" y="0"/>
                </a:moveTo>
                <a:lnTo>
                  <a:pt x="2430621" y="0"/>
                </a:lnTo>
                <a:lnTo>
                  <a:pt x="2430621" y="2276851"/>
                </a:lnTo>
                <a:lnTo>
                  <a:pt x="0" y="22768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224" t="-8104" r="-6958" b="-14857"/>
            </a:stretch>
          </a:blipFill>
        </p:spPr>
      </p:sp>
      <p:grpSp>
        <p:nvGrpSpPr>
          <p:cNvPr name="Group 6" id="6"/>
          <p:cNvGrpSpPr/>
          <p:nvPr/>
        </p:nvGrpSpPr>
        <p:grpSpPr>
          <a:xfrm rot="5400000">
            <a:off x="8361548" y="4946869"/>
            <a:ext cx="1357434" cy="1162048"/>
            <a:chOff x="0" y="0"/>
            <a:chExt cx="812800" cy="6958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695808"/>
            </a:xfrm>
            <a:custGeom>
              <a:avLst/>
              <a:gdLst/>
              <a:ahLst/>
              <a:cxnLst/>
              <a:rect r="r" b="b" t="t" l="l"/>
              <a:pathLst>
                <a:path h="695808" w="812800">
                  <a:moveTo>
                    <a:pt x="812800" y="34790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92608"/>
                  </a:lnTo>
                  <a:lnTo>
                    <a:pt x="406400" y="492608"/>
                  </a:lnTo>
                  <a:lnTo>
                    <a:pt x="406400" y="695808"/>
                  </a:lnTo>
                  <a:lnTo>
                    <a:pt x="812800" y="347904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98425"/>
              <a:ext cx="711200" cy="394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6929764" y="7203889"/>
          <a:ext cx="10510767" cy="1619250"/>
        </p:xfrm>
        <a:graphic>
          <a:graphicData uri="http://schemas.openxmlformats.org/drawingml/2006/table">
            <a:tbl>
              <a:tblPr/>
              <a:tblGrid>
                <a:gridCol w="2102153"/>
                <a:gridCol w="2102153"/>
                <a:gridCol w="2102153"/>
                <a:gridCol w="2102153"/>
                <a:gridCol w="2102153"/>
              </a:tblGrid>
              <a:tr h="8096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en-US" sz="2084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날짜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en-US" sz="2084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시간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en-US" sz="2084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거리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en-US" sz="2084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속도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en-US" sz="2084" b="true">
                          <a:solidFill>
                            <a:srgbClr val="000000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위험도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96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en-US" sz="2084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25.04.30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en-US" sz="2084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12:02:34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en-US" sz="2084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en-US" sz="2084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15.5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en-US" sz="2084">
                          <a:solidFill>
                            <a:srgbClr val="000000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MEDIUM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1251545" y="974819"/>
            <a:ext cx="6431688" cy="847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spc="-446" b="true">
                <a:solidFill>
                  <a:srgbClr val="0B6E69"/>
                </a:solidFill>
                <a:latin typeface="Gothic A1 Ultra-Bold"/>
                <a:ea typeface="Gothic A1 Ultra-Bold"/>
                <a:cs typeface="Gothic A1 Ultra-Bold"/>
                <a:sym typeface="Gothic A1 Ultra-Bold"/>
              </a:rPr>
              <a:t>02. 프로젝트 소개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3823" y="4347563"/>
            <a:ext cx="4660692" cy="501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거리에 따라 게이지의 색이 바뀜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94169" y="6349485"/>
            <a:ext cx="10898769" cy="51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8"/>
              </a:lnSpc>
              <a:spcBef>
                <a:spcPct val="0"/>
              </a:spcBef>
            </a:pPr>
            <a:r>
              <a:rPr lang="en-US" sz="258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빨간색 led에 빛이 들어오거나 부저가 울릴 시 현 상황 데이터로 저장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93108" y="7085223"/>
            <a:ext cx="5163185" cy="2173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8"/>
              </a:lnSpc>
            </a:pPr>
            <a:r>
              <a:rPr lang="en-US" sz="258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위험도 </a:t>
            </a:r>
          </a:p>
          <a:p>
            <a:pPr algn="ctr">
              <a:lnSpc>
                <a:spcPts val="4368"/>
              </a:lnSpc>
            </a:pPr>
            <a:r>
              <a:rPr lang="en-US" sz="258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거리가 50 ~ 25 : LOW</a:t>
            </a:r>
          </a:p>
          <a:p>
            <a:pPr algn="ctr">
              <a:lnSpc>
                <a:spcPts val="4368"/>
              </a:lnSpc>
            </a:pPr>
            <a:r>
              <a:rPr lang="en-US" sz="258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거리 25 ~ 10 : MEDIUM</a:t>
            </a:r>
          </a:p>
          <a:p>
            <a:pPr algn="ctr">
              <a:lnSpc>
                <a:spcPts val="4368"/>
              </a:lnSpc>
              <a:spcBef>
                <a:spcPct val="0"/>
              </a:spcBef>
            </a:pPr>
            <a:r>
              <a:rPr lang="en-US" sz="258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거리 10 이하 : HIGH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0238" y="2986111"/>
            <a:ext cx="4272708" cy="3748615"/>
          </a:xfrm>
          <a:custGeom>
            <a:avLst/>
            <a:gdLst/>
            <a:ahLst/>
            <a:cxnLst/>
            <a:rect r="r" b="b" t="t" l="l"/>
            <a:pathLst>
              <a:path h="3748615" w="4272708">
                <a:moveTo>
                  <a:pt x="0" y="0"/>
                </a:moveTo>
                <a:lnTo>
                  <a:pt x="4272709" y="0"/>
                </a:lnTo>
                <a:lnTo>
                  <a:pt x="4272709" y="3748615"/>
                </a:lnTo>
                <a:lnTo>
                  <a:pt x="0" y="3748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638" r="0" b="-834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67708" y="3047766"/>
            <a:ext cx="5223694" cy="3686960"/>
          </a:xfrm>
          <a:custGeom>
            <a:avLst/>
            <a:gdLst/>
            <a:ahLst/>
            <a:cxnLst/>
            <a:rect r="r" b="b" t="t" l="l"/>
            <a:pathLst>
              <a:path h="3686960" w="5223694">
                <a:moveTo>
                  <a:pt x="0" y="0"/>
                </a:moveTo>
                <a:lnTo>
                  <a:pt x="5223694" y="0"/>
                </a:lnTo>
                <a:lnTo>
                  <a:pt x="5223694" y="3686960"/>
                </a:lnTo>
                <a:lnTo>
                  <a:pt x="0" y="36869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750" t="-9343" r="-13409" b="-809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74385" y="2797580"/>
            <a:ext cx="4184915" cy="3937146"/>
          </a:xfrm>
          <a:custGeom>
            <a:avLst/>
            <a:gdLst/>
            <a:ahLst/>
            <a:cxnLst/>
            <a:rect r="r" b="b" t="t" l="l"/>
            <a:pathLst>
              <a:path h="3937146" w="4184915">
                <a:moveTo>
                  <a:pt x="0" y="0"/>
                </a:moveTo>
                <a:lnTo>
                  <a:pt x="4184915" y="0"/>
                </a:lnTo>
                <a:lnTo>
                  <a:pt x="4184915" y="3937146"/>
                </a:lnTo>
                <a:lnTo>
                  <a:pt x="0" y="3937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617" t="-21726" r="-79667" b="-1476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51545" y="974819"/>
            <a:ext cx="5293797" cy="847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spc="-446" b="true">
                <a:solidFill>
                  <a:srgbClr val="0B6E69"/>
                </a:solidFill>
                <a:latin typeface="Gothic A1 Ultra-Bold"/>
                <a:ea typeface="Gothic A1 Ultra-Bold"/>
                <a:cs typeface="Gothic A1 Ultra-Bold"/>
                <a:sym typeface="Gothic A1 Ultra-Bold"/>
              </a:rPr>
              <a:t>03. 센서와 부품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0238" y="2283476"/>
            <a:ext cx="953916" cy="61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4"/>
              </a:lnSpc>
              <a:spcBef>
                <a:spcPct val="0"/>
              </a:spcBef>
            </a:pPr>
            <a:r>
              <a:rPr lang="en-US" b="true" sz="3049">
                <a:solidFill>
                  <a:srgbClr val="0B6E6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센서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0238" y="6641073"/>
            <a:ext cx="4551620" cy="62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31"/>
              </a:lnSpc>
              <a:spcBef>
                <a:spcPct val="0"/>
              </a:spcBef>
            </a:pPr>
            <a:r>
              <a:rPr lang="en-US" b="true" sz="2799" spc="-240">
                <a:solidFill>
                  <a:srgbClr val="000000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HC-SR04 초음파 센서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67708" y="2283476"/>
            <a:ext cx="953916" cy="61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4"/>
              </a:lnSpc>
              <a:spcBef>
                <a:spcPct val="0"/>
              </a:spcBef>
            </a:pPr>
            <a:r>
              <a:rPr lang="en-US" b="true" sz="3049">
                <a:solidFill>
                  <a:srgbClr val="0B6E69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부품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67708" y="6641073"/>
            <a:ext cx="2478936" cy="62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31"/>
              </a:lnSpc>
              <a:spcBef>
                <a:spcPct val="0"/>
              </a:spcBef>
            </a:pPr>
            <a:r>
              <a:rPr lang="en-US" b="true" sz="2799" spc="-240">
                <a:solidFill>
                  <a:srgbClr val="000000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아두이노 UNO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67708" y="7633061"/>
            <a:ext cx="6683602" cy="1226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31"/>
              </a:lnSpc>
              <a:spcBef>
                <a:spcPct val="0"/>
              </a:spcBef>
            </a:pPr>
            <a:r>
              <a:rPr lang="en-US" b="true" sz="2799" spc="-240">
                <a:solidFill>
                  <a:srgbClr val="000000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RED (빨강, 노랑, 초록),   능동형  부저</a:t>
            </a:r>
          </a:p>
          <a:p>
            <a:pPr algn="l" marL="0" indent="0" lvl="0">
              <a:lnSpc>
                <a:spcPts val="4731"/>
              </a:lnSpc>
              <a:spcBef>
                <a:spcPct val="0"/>
              </a:spcBef>
            </a:pPr>
            <a:r>
              <a:rPr lang="en-US" b="true" sz="2799" spc="-240" strike="noStrike" u="none">
                <a:solidFill>
                  <a:srgbClr val="000000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브레드 보드,  케이블,  저항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78507" y="6641073"/>
            <a:ext cx="2478936" cy="625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31"/>
              </a:lnSpc>
              <a:spcBef>
                <a:spcPct val="0"/>
              </a:spcBef>
            </a:pPr>
            <a:r>
              <a:rPr lang="en-US" b="true" sz="2799" spc="-240">
                <a:solidFill>
                  <a:srgbClr val="000000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아두이노 OLED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7274" y="2271834"/>
            <a:ext cx="4322599" cy="6936181"/>
            <a:chOff x="0" y="0"/>
            <a:chExt cx="1273765" cy="20439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3765" cy="2043924"/>
            </a:xfrm>
            <a:custGeom>
              <a:avLst/>
              <a:gdLst/>
              <a:ahLst/>
              <a:cxnLst/>
              <a:rect r="r" b="b" t="t" l="l"/>
              <a:pathLst>
                <a:path h="2043924" w="1273765">
                  <a:moveTo>
                    <a:pt x="53731" y="0"/>
                  </a:moveTo>
                  <a:lnTo>
                    <a:pt x="1220034" y="0"/>
                  </a:lnTo>
                  <a:cubicBezTo>
                    <a:pt x="1234284" y="0"/>
                    <a:pt x="1247951" y="5661"/>
                    <a:pt x="1258027" y="15737"/>
                  </a:cubicBezTo>
                  <a:cubicBezTo>
                    <a:pt x="1268104" y="25814"/>
                    <a:pt x="1273765" y="39481"/>
                    <a:pt x="1273765" y="53731"/>
                  </a:cubicBezTo>
                  <a:lnTo>
                    <a:pt x="1273765" y="1990193"/>
                  </a:lnTo>
                  <a:cubicBezTo>
                    <a:pt x="1273765" y="2019867"/>
                    <a:pt x="1249708" y="2043924"/>
                    <a:pt x="1220034" y="2043924"/>
                  </a:cubicBezTo>
                  <a:lnTo>
                    <a:pt x="53731" y="2043924"/>
                  </a:lnTo>
                  <a:cubicBezTo>
                    <a:pt x="24056" y="2043924"/>
                    <a:pt x="0" y="2019867"/>
                    <a:pt x="0" y="1990193"/>
                  </a:cubicBezTo>
                  <a:lnTo>
                    <a:pt x="0" y="53731"/>
                  </a:lnTo>
                  <a:cubicBezTo>
                    <a:pt x="0" y="24056"/>
                    <a:pt x="24056" y="0"/>
                    <a:pt x="537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1273765" cy="2148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97274" y="5300085"/>
            <a:ext cx="4322599" cy="3430548"/>
          </a:xfrm>
          <a:custGeom>
            <a:avLst/>
            <a:gdLst/>
            <a:ahLst/>
            <a:cxnLst/>
            <a:rect r="r" b="b" t="t" l="l"/>
            <a:pathLst>
              <a:path h="3430548" w="4322599">
                <a:moveTo>
                  <a:pt x="0" y="0"/>
                </a:moveTo>
                <a:lnTo>
                  <a:pt x="4322599" y="0"/>
                </a:lnTo>
                <a:lnTo>
                  <a:pt x="4322599" y="3430548"/>
                </a:lnTo>
                <a:lnTo>
                  <a:pt x="0" y="343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001" r="0" b="-13001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770483" y="2322119"/>
            <a:ext cx="4322599" cy="6936181"/>
            <a:chOff x="0" y="0"/>
            <a:chExt cx="1273765" cy="20439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3765" cy="2043924"/>
            </a:xfrm>
            <a:custGeom>
              <a:avLst/>
              <a:gdLst/>
              <a:ahLst/>
              <a:cxnLst/>
              <a:rect r="r" b="b" t="t" l="l"/>
              <a:pathLst>
                <a:path h="2043924" w="1273765">
                  <a:moveTo>
                    <a:pt x="53731" y="0"/>
                  </a:moveTo>
                  <a:lnTo>
                    <a:pt x="1220034" y="0"/>
                  </a:lnTo>
                  <a:cubicBezTo>
                    <a:pt x="1234284" y="0"/>
                    <a:pt x="1247951" y="5661"/>
                    <a:pt x="1258027" y="15737"/>
                  </a:cubicBezTo>
                  <a:cubicBezTo>
                    <a:pt x="1268104" y="25814"/>
                    <a:pt x="1273765" y="39481"/>
                    <a:pt x="1273765" y="53731"/>
                  </a:cubicBezTo>
                  <a:lnTo>
                    <a:pt x="1273765" y="1990193"/>
                  </a:lnTo>
                  <a:cubicBezTo>
                    <a:pt x="1273765" y="2019867"/>
                    <a:pt x="1249708" y="2043924"/>
                    <a:pt x="1220034" y="2043924"/>
                  </a:cubicBezTo>
                  <a:lnTo>
                    <a:pt x="53731" y="2043924"/>
                  </a:lnTo>
                  <a:cubicBezTo>
                    <a:pt x="24056" y="2043924"/>
                    <a:pt x="0" y="2019867"/>
                    <a:pt x="0" y="1990193"/>
                  </a:cubicBezTo>
                  <a:lnTo>
                    <a:pt x="0" y="53731"/>
                  </a:lnTo>
                  <a:cubicBezTo>
                    <a:pt x="0" y="24056"/>
                    <a:pt x="24056" y="0"/>
                    <a:pt x="537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1273765" cy="2148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918746" y="2322119"/>
            <a:ext cx="4322599" cy="6936181"/>
            <a:chOff x="0" y="0"/>
            <a:chExt cx="1273765" cy="204392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3765" cy="2043924"/>
            </a:xfrm>
            <a:custGeom>
              <a:avLst/>
              <a:gdLst/>
              <a:ahLst/>
              <a:cxnLst/>
              <a:rect r="r" b="b" t="t" l="l"/>
              <a:pathLst>
                <a:path h="2043924" w="1273765">
                  <a:moveTo>
                    <a:pt x="53731" y="0"/>
                  </a:moveTo>
                  <a:lnTo>
                    <a:pt x="1220034" y="0"/>
                  </a:lnTo>
                  <a:cubicBezTo>
                    <a:pt x="1234284" y="0"/>
                    <a:pt x="1247951" y="5661"/>
                    <a:pt x="1258027" y="15737"/>
                  </a:cubicBezTo>
                  <a:cubicBezTo>
                    <a:pt x="1268104" y="25814"/>
                    <a:pt x="1273765" y="39481"/>
                    <a:pt x="1273765" y="53731"/>
                  </a:cubicBezTo>
                  <a:lnTo>
                    <a:pt x="1273765" y="1990193"/>
                  </a:lnTo>
                  <a:cubicBezTo>
                    <a:pt x="1273765" y="2019867"/>
                    <a:pt x="1249708" y="2043924"/>
                    <a:pt x="1220034" y="2043924"/>
                  </a:cubicBezTo>
                  <a:lnTo>
                    <a:pt x="53731" y="2043924"/>
                  </a:lnTo>
                  <a:cubicBezTo>
                    <a:pt x="24056" y="2043924"/>
                    <a:pt x="0" y="2019867"/>
                    <a:pt x="0" y="1990193"/>
                  </a:cubicBezTo>
                  <a:lnTo>
                    <a:pt x="0" y="53731"/>
                  </a:lnTo>
                  <a:cubicBezTo>
                    <a:pt x="0" y="24056"/>
                    <a:pt x="24056" y="0"/>
                    <a:pt x="537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1273765" cy="2148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3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788740" y="5300085"/>
            <a:ext cx="4165849" cy="3430548"/>
          </a:xfrm>
          <a:custGeom>
            <a:avLst/>
            <a:gdLst/>
            <a:ahLst/>
            <a:cxnLst/>
            <a:rect r="r" b="b" t="t" l="l"/>
            <a:pathLst>
              <a:path h="3430548" w="4165849">
                <a:moveTo>
                  <a:pt x="0" y="0"/>
                </a:moveTo>
                <a:lnTo>
                  <a:pt x="4165848" y="0"/>
                </a:lnTo>
                <a:lnTo>
                  <a:pt x="4165848" y="3430548"/>
                </a:lnTo>
                <a:lnTo>
                  <a:pt x="0" y="34305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648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918746" y="5552786"/>
            <a:ext cx="4362058" cy="2925146"/>
          </a:xfrm>
          <a:custGeom>
            <a:avLst/>
            <a:gdLst/>
            <a:ahLst/>
            <a:cxnLst/>
            <a:rect r="r" b="b" t="t" l="l"/>
            <a:pathLst>
              <a:path h="2925146" w="4362058">
                <a:moveTo>
                  <a:pt x="0" y="0"/>
                </a:moveTo>
                <a:lnTo>
                  <a:pt x="4362058" y="0"/>
                </a:lnTo>
                <a:lnTo>
                  <a:pt x="4362058" y="2925146"/>
                </a:lnTo>
                <a:lnTo>
                  <a:pt x="0" y="2925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57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51545" y="974819"/>
            <a:ext cx="6431688" cy="847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spc="-446" b="true">
                <a:solidFill>
                  <a:srgbClr val="0B6E69"/>
                </a:solidFill>
                <a:latin typeface="Gothic A1 Ultra-Bold"/>
                <a:ea typeface="Gothic A1 Ultra-Bold"/>
                <a:cs typeface="Gothic A1 Ultra-Bold"/>
                <a:sym typeface="Gothic A1 Ultra-Bold"/>
              </a:rPr>
              <a:t>04. 개발 단계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11552" y="3226015"/>
            <a:ext cx="3440012" cy="401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74"/>
              </a:lnSpc>
              <a:spcBef>
                <a:spcPct val="0"/>
              </a:spcBef>
            </a:pPr>
            <a:r>
              <a:rPr lang="en-US" sz="2055" spc="-17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센서 및 구성  물품  준비  및  테스트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75739" y="2675645"/>
            <a:ext cx="3575825" cy="460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3042" b="true">
                <a:solidFill>
                  <a:srgbClr val="0B6E69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1.재료준비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71752" y="2675645"/>
            <a:ext cx="3575825" cy="460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3042" b="true">
                <a:solidFill>
                  <a:srgbClr val="0B6E69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2.회로 구성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71752" y="3226015"/>
            <a:ext cx="3575825" cy="170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  <a:r>
              <a:rPr lang="en-US" sz="2055" spc="-17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브레드 보드를  이용한  아두이노와 회로 연결</a:t>
            </a:r>
          </a:p>
          <a:p>
            <a:pPr algn="l">
              <a:lnSpc>
                <a:spcPts val="3474"/>
              </a:lnSpc>
            </a:pPr>
          </a:p>
          <a:p>
            <a:pPr algn="l" marL="0" indent="0" lvl="0">
              <a:lnSpc>
                <a:spcPts val="3474"/>
              </a:lnSpc>
              <a:spcBef>
                <a:spcPct val="0"/>
              </a:spcBef>
            </a:pPr>
            <a:r>
              <a:rPr lang="en-US" sz="2055" spc="-17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LED, 부저, OLED등도 함께 연결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17032" y="2675645"/>
            <a:ext cx="2212835" cy="460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3042" b="true">
                <a:solidFill>
                  <a:srgbClr val="0B6E69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3.코드 구성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204555" y="3162052"/>
            <a:ext cx="3574140" cy="213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  <a:r>
              <a:rPr lang="en-US" sz="2055" spc="-176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거리 측정 및 속도 계산을 위한 코드 작성</a:t>
            </a:r>
          </a:p>
          <a:p>
            <a:pPr algn="l">
              <a:lnSpc>
                <a:spcPts val="3474"/>
              </a:lnSpc>
            </a:pPr>
          </a:p>
          <a:p>
            <a:pPr algn="l" marL="0" indent="0" lvl="0">
              <a:lnSpc>
                <a:spcPts val="3474"/>
              </a:lnSpc>
              <a:spcBef>
                <a:spcPct val="0"/>
              </a:spcBef>
            </a:pPr>
            <a:r>
              <a:rPr lang="en-US" sz="2055" spc="-176" strike="noStrike" u="none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거리와 속도에 따라 LED, 부저, 게이지 바 변경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1545" y="974819"/>
            <a:ext cx="6431688" cy="847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spc="-446" b="true">
                <a:solidFill>
                  <a:srgbClr val="0B6E69"/>
                </a:solidFill>
                <a:latin typeface="Gothic A1 Ultra-Bold"/>
                <a:ea typeface="Gothic A1 Ultra-Bold"/>
                <a:cs typeface="Gothic A1 Ultra-Bold"/>
                <a:sym typeface="Gothic A1 Ultra-Bold"/>
              </a:rPr>
              <a:t>04. 개발 일정</a:t>
            </a:r>
          </a:p>
        </p:txBody>
      </p:sp>
      <p:sp>
        <p:nvSpPr>
          <p:cNvPr name="AutoShape 3" id="3"/>
          <p:cNvSpPr/>
          <p:nvPr/>
        </p:nvSpPr>
        <p:spPr>
          <a:xfrm>
            <a:off x="0" y="5143500"/>
            <a:ext cx="182880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23445" y="4546920"/>
            <a:ext cx="1425847" cy="483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484">
                <a:solidFill>
                  <a:srgbClr val="0B6E6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04.20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54465" y="4546920"/>
            <a:ext cx="1425847" cy="483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484">
                <a:solidFill>
                  <a:srgbClr val="0B6E6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05.05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90112" y="4546920"/>
            <a:ext cx="1425847" cy="483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484">
                <a:solidFill>
                  <a:srgbClr val="0B6E6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05.14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61778" y="4546920"/>
            <a:ext cx="1425847" cy="483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484">
                <a:solidFill>
                  <a:srgbClr val="0B6E6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05.31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569989" y="4546920"/>
            <a:ext cx="1425847" cy="483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484">
                <a:solidFill>
                  <a:srgbClr val="0B6E69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06.14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1161" y="4040941"/>
            <a:ext cx="2656210" cy="572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  <a:spcBef>
                <a:spcPct val="0"/>
              </a:spcBef>
            </a:pPr>
            <a:r>
              <a:rPr lang="en-US" sz="288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재료 준비 및 구매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31426" y="5223593"/>
            <a:ext cx="1447167" cy="572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  <a:spcBef>
                <a:spcPct val="0"/>
              </a:spcBef>
            </a:pPr>
            <a:r>
              <a:rPr lang="en-US" sz="288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회로 구성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37387" y="4136191"/>
            <a:ext cx="1447167" cy="572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  <a:spcBef>
                <a:spcPct val="0"/>
              </a:spcBef>
            </a:pPr>
            <a:r>
              <a:rPr lang="en-US" sz="288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코드 작성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58702" y="5174341"/>
            <a:ext cx="1011287" cy="572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  <a:spcBef>
                <a:spcPct val="0"/>
              </a:spcBef>
            </a:pPr>
            <a:r>
              <a:rPr lang="en-US" sz="288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피드백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085609" y="4136191"/>
            <a:ext cx="1447167" cy="572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  <a:spcBef>
                <a:spcPct val="0"/>
              </a:spcBef>
            </a:pPr>
            <a:r>
              <a:rPr lang="en-US" sz="2884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최종 완성</a:t>
            </a:r>
          </a:p>
        </p:txBody>
      </p:sp>
      <p:sp>
        <p:nvSpPr>
          <p:cNvPr name="AutoShape 14" id="14"/>
          <p:cNvSpPr/>
          <p:nvPr/>
        </p:nvSpPr>
        <p:spPr>
          <a:xfrm>
            <a:off x="782697" y="4979309"/>
            <a:ext cx="0" cy="3283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4486439" y="4979309"/>
            <a:ext cx="0" cy="3283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8152112" y="4979309"/>
            <a:ext cx="0" cy="3283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2502134" y="5028561"/>
            <a:ext cx="0" cy="3283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5416476" y="4979309"/>
            <a:ext cx="0" cy="3283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DAGl-mM3gxo</dc:identifier>
  <dcterms:modified xsi:type="dcterms:W3CDTF">2011-08-01T06:04:30Z</dcterms:modified>
  <cp:revision>1</cp:revision>
  <dc:title>진한 녹색 심플한 깔끔한 비지니스 사업 제안 프로젝트 과제 발표 프레젠테이션</dc:title>
</cp:coreProperties>
</file>