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6.png"  /><Relationship Id="rId11" Type="http://schemas.openxmlformats.org/officeDocument/2006/relationships/image" Target="../media/image67.png"  /><Relationship Id="rId12" Type="http://schemas.openxmlformats.org/officeDocument/2006/relationships/image" Target="../media/image68.png"  /><Relationship Id="rId13" Type="http://schemas.openxmlformats.org/officeDocument/2006/relationships/image" Target="../media/image69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63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3.png"  /><Relationship Id="rId11" Type="http://schemas.openxmlformats.org/officeDocument/2006/relationships/image" Target="../media/image74.png"  /><Relationship Id="rId12" Type="http://schemas.openxmlformats.org/officeDocument/2006/relationships/image" Target="../media/image75.png"  /><Relationship Id="rId13" Type="http://schemas.openxmlformats.org/officeDocument/2006/relationships/image" Target="../media/image76.png"  /><Relationship Id="rId14" Type="http://schemas.openxmlformats.org/officeDocument/2006/relationships/image" Target="../media/image77.png"  /><Relationship Id="rId15" Type="http://schemas.openxmlformats.org/officeDocument/2006/relationships/image" Target="../media/image78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70.png"  /><Relationship Id="rId8" Type="http://schemas.openxmlformats.org/officeDocument/2006/relationships/image" Target="../media/image71.png"  /><Relationship Id="rId9" Type="http://schemas.openxmlformats.org/officeDocument/2006/relationships/image" Target="../media/image7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79.png"  /><Relationship Id="rId8" Type="http://schemas.openxmlformats.org/officeDocument/2006/relationships/image" Target="../media/image8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3.png"  /><Relationship Id="rId11" Type="http://schemas.openxmlformats.org/officeDocument/2006/relationships/image" Target="../media/image12.png"  /><Relationship Id="rId12" Type="http://schemas.openxmlformats.org/officeDocument/2006/relationships/image" Target="../media/image13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2.png"  /><Relationship Id="rId16" Type="http://schemas.openxmlformats.org/officeDocument/2006/relationships/image" Target="../media/image13.png"  /><Relationship Id="rId17" Type="http://schemas.openxmlformats.org/officeDocument/2006/relationships/image" Target="../media/image14.png"  /><Relationship Id="rId18" Type="http://schemas.openxmlformats.org/officeDocument/2006/relationships/image" Target="../media/image6.png"  /><Relationship Id="rId19" Type="http://schemas.openxmlformats.org/officeDocument/2006/relationships/image" Target="../media/image7.png"  /><Relationship Id="rId2" Type="http://schemas.openxmlformats.org/officeDocument/2006/relationships/image" Target="../media/image9.png"  /><Relationship Id="rId20" Type="http://schemas.openxmlformats.org/officeDocument/2006/relationships/image" Target="../media/image15.png"  /><Relationship Id="rId21" Type="http://schemas.openxmlformats.org/officeDocument/2006/relationships/image" Target="../media/image12.png"  /><Relationship Id="rId22" Type="http://schemas.openxmlformats.org/officeDocument/2006/relationships/image" Target="../media/image13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5.png"  /><Relationship Id="rId11" Type="http://schemas.openxmlformats.org/officeDocument/2006/relationships/image" Target="../media/image26.png"  /><Relationship Id="rId12" Type="http://schemas.openxmlformats.org/officeDocument/2006/relationships/image" Target="../media/image27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3.png"  /><Relationship Id="rId11" Type="http://schemas.openxmlformats.org/officeDocument/2006/relationships/image" Target="../media/image34.png"  /><Relationship Id="rId12" Type="http://schemas.openxmlformats.org/officeDocument/2006/relationships/image" Target="../media/image35.png"  /><Relationship Id="rId13" Type="http://schemas.openxmlformats.org/officeDocument/2006/relationships/image" Target="../media/image36.png"  /><Relationship Id="rId14" Type="http://schemas.openxmlformats.org/officeDocument/2006/relationships/image" Target="../media/image37.png"  /><Relationship Id="rId15" Type="http://schemas.openxmlformats.org/officeDocument/2006/relationships/image" Target="../media/image15.png"  /><Relationship Id="rId2" Type="http://schemas.openxmlformats.org/officeDocument/2006/relationships/image" Target="../media/image9.png"  /><Relationship Id="rId3" Type="http://schemas.openxmlformats.org/officeDocument/2006/relationships/image" Target="../media/image28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2.png"  /><Relationship Id="rId11" Type="http://schemas.openxmlformats.org/officeDocument/2006/relationships/image" Target="../media/image43.png"  /><Relationship Id="rId12" Type="http://schemas.openxmlformats.org/officeDocument/2006/relationships/image" Target="../media/image44.png"  /><Relationship Id="rId13" Type="http://schemas.openxmlformats.org/officeDocument/2006/relationships/image" Target="../media/image20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9.png"  /><Relationship Id="rId11" Type="http://schemas.openxmlformats.org/officeDocument/2006/relationships/image" Target="../media/image50.png"  /><Relationship Id="rId12" Type="http://schemas.openxmlformats.org/officeDocument/2006/relationships/image" Target="../media/image51.png"  /><Relationship Id="rId13" Type="http://schemas.openxmlformats.org/officeDocument/2006/relationships/image" Target="../media/image20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4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6.png"  /><Relationship Id="rId11" Type="http://schemas.openxmlformats.org/officeDocument/2006/relationships/image" Target="../media/image56.png"  /><Relationship Id="rId12" Type="http://schemas.openxmlformats.org/officeDocument/2006/relationships/image" Target="../media/image57.png"  /><Relationship Id="rId13" Type="http://schemas.openxmlformats.org/officeDocument/2006/relationships/image" Target="../media/image15.png"  /><Relationship Id="rId2" Type="http://schemas.openxmlformats.org/officeDocument/2006/relationships/image" Target="../media/image9.png"  /><Relationship Id="rId3" Type="http://schemas.openxmlformats.org/officeDocument/2006/relationships/image" Target="../media/image28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52.png"  /><Relationship Id="rId7" Type="http://schemas.openxmlformats.org/officeDocument/2006/relationships/image" Target="../media/image53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1.png"  /><Relationship Id="rId11" Type="http://schemas.openxmlformats.org/officeDocument/2006/relationships/image" Target="../media/image62.png"  /><Relationship Id="rId12" Type="http://schemas.openxmlformats.org/officeDocument/2006/relationships/image" Target="../media/image20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48.png"  /><Relationship Id="rId7" Type="http://schemas.openxmlformats.org/officeDocument/2006/relationships/image" Target="../media/image58.png"  /><Relationship Id="rId8" Type="http://schemas.openxmlformats.org/officeDocument/2006/relationships/image" Target="../media/image59.png"  /><Relationship Id="rId9" Type="http://schemas.openxmlformats.org/officeDocument/2006/relationships/image" Target="../media/image6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11963400" y="4013200"/>
            <a:ext cx="96520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13000" y="495300"/>
            <a:ext cx="16891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8300" y="304800"/>
            <a:ext cx="158369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392400" y="4318000"/>
            <a:ext cx="825500" cy="163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22400" y="5130800"/>
            <a:ext cx="135255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701800" y="3314700"/>
            <a:ext cx="10071100" cy="1219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66400"/>
              </a:lnSpc>
              <a:defRPr/>
            </a:pPr>
            <a:r>
              <a:rPr lang="en-US" sz="12000" b="0" i="0" u="none" strike="noStrike" spc="-200">
                <a:solidFill>
                  <a:srgbClr val="595042"/>
                </a:solidFill>
                <a:latin typeface="Cormorant SemiBold"/>
              </a:rPr>
              <a:t>IoT Project</a:t>
            </a:r>
            <a:endParaRPr lang="en-US" sz="12000" b="0" i="0" u="none" strike="noStrike" spc="-200">
              <a:solidFill>
                <a:srgbClr val="595042"/>
              </a:solidFill>
              <a:latin typeface="Cormorant SemiBold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359900" y="8851900"/>
            <a:ext cx="5803900" cy="457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56040"/>
              </a:lnSpc>
              <a:defRPr/>
            </a:pPr>
            <a:r>
              <a:rPr lang="en-US" sz="2600" b="0" i="0" u="none" strike="noStrike" spc="100">
                <a:solidFill>
                  <a:srgbClr val="595042"/>
                </a:solidFill>
                <a:latin typeface="Pretendard Medium"/>
              </a:rPr>
              <a:t>214683   </a:t>
            </a:r>
            <a:r>
              <a:rPr lang="ko-KR" sz="2600" b="0" i="0" u="none" strike="noStrike" spc="100">
                <a:solidFill>
                  <a:srgbClr val="595042"/>
                </a:solidFill>
                <a:ea typeface="Pretendard Medium"/>
              </a:rPr>
              <a:t>장인환</a:t>
            </a:r>
            <a:endParaRPr lang="ko-KR" sz="2600" b="0" i="0" u="none" strike="noStrike" spc="100">
              <a:solidFill>
                <a:srgbClr val="595042"/>
              </a:solidFill>
              <a:ea typeface="Pretendard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029700" y="8216900"/>
            <a:ext cx="5842000" cy="596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56040"/>
              </a:lnSpc>
              <a:defRPr/>
            </a:pPr>
            <a:r>
              <a:rPr lang="ko-KR" sz="3400" b="0" i="0" u="none" strike="noStrike" spc="100">
                <a:solidFill>
                  <a:srgbClr val="595042"/>
                </a:solidFill>
                <a:ea typeface="Pretendard Medium"/>
              </a:rPr>
              <a:t>컴퓨터</a:t>
            </a:r>
            <a:r>
              <a:rPr lang="en-US" sz="3400" b="0" i="0" u="none" strike="noStrike" spc="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3400" b="0" i="0" u="none" strike="noStrike" spc="100">
                <a:solidFill>
                  <a:srgbClr val="595042"/>
                </a:solidFill>
                <a:ea typeface="Pretendard Medium"/>
              </a:rPr>
              <a:t>정보</a:t>
            </a:r>
            <a:r>
              <a:rPr lang="en-US" sz="3400" b="0" i="0" u="none" strike="noStrike" spc="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3400" b="0" i="0" u="none" strike="noStrike" spc="100">
                <a:solidFill>
                  <a:srgbClr val="595042"/>
                </a:solidFill>
                <a:ea typeface="Pretendard Medium"/>
              </a:rPr>
              <a:t>통신</a:t>
            </a:r>
            <a:r>
              <a:rPr lang="en-US" sz="3400" b="0" i="0" u="none" strike="noStrike" spc="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3400" b="0" i="0" u="none" strike="noStrike" spc="100">
                <a:solidFill>
                  <a:srgbClr val="595042"/>
                </a:solidFill>
                <a:ea typeface="Pretendard Medium"/>
              </a:rPr>
              <a:t>공학과</a:t>
            </a:r>
            <a:endParaRPr lang="ko-KR" sz="3400" b="0" i="0" u="none" strike="noStrike" spc="100">
              <a:solidFill>
                <a:srgbClr val="595042"/>
              </a:solidFill>
              <a:ea typeface="Pretendard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1800" y="5384800"/>
            <a:ext cx="6985000" cy="584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56040"/>
              </a:lnSpc>
              <a:defRPr/>
            </a:pPr>
            <a:r>
              <a:rPr lang="ko-KR" sz="3300" b="0" i="0" u="none" strike="noStrike">
                <a:solidFill>
                  <a:srgbClr val="595042"/>
                </a:solidFill>
                <a:ea typeface="Pretendard Medium"/>
              </a:rPr>
              <a:t>초음파</a:t>
            </a:r>
            <a:r>
              <a:rPr lang="en-US" sz="33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3300" b="0" i="0" u="none" strike="noStrike">
                <a:solidFill>
                  <a:srgbClr val="595042"/>
                </a:solidFill>
                <a:ea typeface="Pretendard Medium"/>
              </a:rPr>
              <a:t>센서를</a:t>
            </a:r>
            <a:r>
              <a:rPr lang="en-US" sz="33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3300" b="0" i="0" u="none" strike="noStrike">
                <a:solidFill>
                  <a:srgbClr val="595042"/>
                </a:solidFill>
                <a:ea typeface="Pretendard Medium"/>
              </a:rPr>
              <a:t>이용한</a:t>
            </a:r>
            <a:r>
              <a:rPr lang="en-US" sz="33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3300" b="0" i="0" u="none" strike="noStrike">
                <a:solidFill>
                  <a:srgbClr val="595042"/>
                </a:solidFill>
                <a:ea typeface="Pretendard Medium"/>
              </a:rPr>
              <a:t>거리</a:t>
            </a:r>
            <a:r>
              <a:rPr lang="en-US" sz="33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3300" b="0" i="0" u="none" strike="noStrike">
                <a:solidFill>
                  <a:srgbClr val="595042"/>
                </a:solidFill>
                <a:ea typeface="Pretendard Medium"/>
              </a:rPr>
              <a:t>시각화</a:t>
            </a:r>
            <a:endParaRPr lang="ko-KR" sz="3300" b="0" i="0" u="none" strike="noStrike">
              <a:solidFill>
                <a:srgbClr val="595042"/>
              </a:solidFill>
              <a:ea typeface="Pretendard Medium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>
            <a:alphaModFix amt="93000"/>
          </a:blip>
          <a:stretch>
            <a:fillRect/>
          </a:stretch>
        </p:blipFill>
        <p:spPr>
          <a:xfrm rot="20100000">
            <a:off x="1397000" y="5549900"/>
            <a:ext cx="7493000" cy="7493000"/>
          </a:xfrm>
          <a:prstGeom prst="rect">
            <a:avLst/>
          </a:prstGeom>
          <a:effectLst>
            <a:outerShdw blurRad="558623" dist="288054" dir="4200000">
              <a:srgbClr val="9e9e9e">
                <a:alpha val="35000"/>
              </a:srgbClr>
            </a:outerShdw>
          </a:effectLst>
        </p:spPr>
      </p:pic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1300"/>
              </a:lnSpc>
              <a:defRPr/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MIRI COMPANY</a:t>
            </a:r>
            <a:endParaRPr lang="en-US" sz="14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1300"/>
              </a:lnSpc>
              <a:defRPr/>
            </a:pPr>
            <a:r>
              <a:rPr lang="en-US" sz="1500" b="0" i="0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  <a:endParaRPr lang="en-US" sz="15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6" name="TextBox 16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2035.02</a:t>
            </a:r>
            <a:endParaRPr lang="en-US" sz="17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22400" y="952500"/>
            <a:ext cx="18034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4539"/>
              </a:lnSpc>
              <a:defRPr/>
            </a:pPr>
            <a:r>
              <a:rPr lang="en-US" sz="2300" b="0" i="0" u="none" strike="noStrike" spc="-100">
                <a:solidFill>
                  <a:srgbClr val="000000"/>
                </a:solidFill>
                <a:latin typeface="Pretendard SemiBold"/>
              </a:rPr>
              <a:t>2025.06.13</a:t>
            </a:r>
            <a:endParaRPr lang="en-US" sz="2300" b="0" i="0" u="none" strike="noStrike" spc="-100">
              <a:solidFill>
                <a:srgbClr val="000000"/>
              </a:solidFill>
              <a:latin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304800"/>
            <a:ext cx="317500" cy="966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81500" y="4203700"/>
            <a:ext cx="533400" cy="18923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400" b="false" i="false" u="none" strike="noStrike">
                <a:solidFill>
                  <a:srgbClr val="595042"/>
                </a:solidFill>
                <a:latin typeface="Cormorant Bold"/>
              </a:rPr>
              <a:t>MIRI COMPANY</a:t>
            </a:r>
          </a:p>
        </p:txBody>
      </p:sp>
      <p:sp>
        <p:nvSpPr>
          <p:cNvPr name="TextBox 7" id="7"/>
          <p:cNvSpPr txBox="true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1300"/>
              </a:lnSpc>
            </a:pPr>
            <a:r>
              <a:rPr lang="en-US" sz="1500" b="false" i="false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2035.02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44600" y="1117600"/>
            <a:ext cx="137033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4846300" y="965200"/>
            <a:ext cx="1397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Chapter 04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97000" y="3314700"/>
            <a:ext cx="4711700" cy="6096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12900" y="6502400"/>
            <a:ext cx="4191000" cy="127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676400" y="3517900"/>
            <a:ext cx="13081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Keyword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66900" y="5791200"/>
            <a:ext cx="36830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 spc="100">
                <a:solidFill>
                  <a:srgbClr val="595042"/>
                </a:solidFill>
                <a:ea typeface="Pretendard SemiBold"/>
              </a:rPr>
              <a:t>시각화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24000" y="6807200"/>
            <a:ext cx="4432300" cy="2311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거리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측정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이후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시각화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방법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LED -&gt;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신호등처럼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색깔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별로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구분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소리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-&gt;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자동차에서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사용중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게이지바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-&gt;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게임과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같이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가까울수록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채워짐</a:t>
            </a:r>
          </a:p>
          <a:p>
            <a:pPr algn="l" lvl="0" indent="-342900" marL="342900">
              <a:lnSpc>
                <a:spcPct val="132800"/>
              </a:lnSpc>
              <a:buAutoNum type="arabicPeriod" startAt="1"/>
            </a:pP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숫자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-&gt;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직관적이며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정확성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388100" y="3314700"/>
            <a:ext cx="4711700" cy="6096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04000" y="6502400"/>
            <a:ext cx="4191000" cy="127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6667500" y="3517900"/>
            <a:ext cx="13081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Keyword 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58000" y="5791200"/>
            <a:ext cx="36830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 spc="100">
                <a:solidFill>
                  <a:srgbClr val="595042"/>
                </a:solidFill>
                <a:ea typeface="Pretendard SemiBold"/>
              </a:rPr>
              <a:t>데이터베이스와의</a:t>
            </a:r>
            <a:r>
              <a:rPr lang="en-US" sz="2200" b="false" i="false" u="none" strike="noStrike" spc="100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 spc="100">
                <a:solidFill>
                  <a:srgbClr val="595042"/>
                </a:solidFill>
                <a:ea typeface="Pretendard SemiBold"/>
              </a:rPr>
              <a:t>연동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15100" y="6807200"/>
            <a:ext cx="4432300" cy="187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Arduino -&gt; (PC)python -&gt; mysql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의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과정을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통해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데이터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이동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및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저장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과정을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거치도록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만듬</a:t>
            </a:r>
          </a:p>
          <a:p>
            <a:pPr algn="l" lvl="0">
              <a:lnSpc>
                <a:spcPct val="132800"/>
              </a:lnSpc>
            </a:pP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/>
            </a:r>
          </a:p>
          <a:p>
            <a:pPr algn="l" lvl="0">
              <a:lnSpc>
                <a:spcPct val="132800"/>
              </a:lnSpc>
            </a:pP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Arduino -&gt;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휴대폰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 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신호는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bluetooth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를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이용하기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위해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HC-06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모듈을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활용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366500" y="3314700"/>
            <a:ext cx="4711700" cy="6096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95100" y="6502400"/>
            <a:ext cx="4191000" cy="12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128000" y="4305300"/>
            <a:ext cx="1143000" cy="1143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119100" y="4305300"/>
            <a:ext cx="1143000" cy="1143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136900" y="4381500"/>
            <a:ext cx="1155700" cy="11557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11658600" y="3517900"/>
            <a:ext cx="13081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Keyword 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49100" y="5791200"/>
            <a:ext cx="36830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 spc="100">
                <a:solidFill>
                  <a:srgbClr val="595042"/>
                </a:solidFill>
                <a:ea typeface="Pretendard SemiBold"/>
              </a:rPr>
              <a:t>정확성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68100" y="6832600"/>
            <a:ext cx="44323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거리와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속도의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측정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-&gt;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거리에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대한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정확성을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신뢰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가능한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정보의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값으로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출력</a:t>
            </a:r>
          </a:p>
          <a:p>
            <a:pPr algn="l" lvl="0">
              <a:lnSpc>
                <a:spcPct val="132800"/>
              </a:lnSpc>
            </a:pP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but,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속도에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대한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측정에서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큰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오차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발생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 </a:t>
            </a:r>
          </a:p>
          <a:p>
            <a:pPr algn="l" lvl="0">
              <a:lnSpc>
                <a:spcPct val="132800"/>
              </a:lnSpc>
            </a:pP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 -&gt;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측정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시기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및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반응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속도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(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측정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900" b="false" i="false" u="none" strike="noStrike">
                <a:solidFill>
                  <a:srgbClr val="595042"/>
                </a:solidFill>
                <a:ea typeface="Pretendard Light"/>
              </a:rPr>
              <a:t>주기</a:t>
            </a:r>
            <a:r>
              <a:rPr lang="en-US" sz="1900" b="false" i="false" u="none" strike="noStrike">
                <a:solidFill>
                  <a:srgbClr val="595042"/>
                </a:solidFill>
                <a:latin typeface="Pretendard Light"/>
              </a:rPr>
              <a:t> 60ms)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35100" y="1638300"/>
            <a:ext cx="22225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Project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35100" y="2006600"/>
            <a:ext cx="35433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5.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개발</a:t>
            </a: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과정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304800"/>
            <a:ext cx="317500" cy="966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81500" y="4203700"/>
            <a:ext cx="533400" cy="18923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400" b="false" i="false" u="none" strike="noStrike">
                <a:solidFill>
                  <a:srgbClr val="595042"/>
                </a:solidFill>
                <a:latin typeface="Cormorant Bold"/>
              </a:rPr>
              <a:t>MIRI COMPANY</a:t>
            </a:r>
          </a:p>
        </p:txBody>
      </p:sp>
      <p:sp>
        <p:nvSpPr>
          <p:cNvPr name="TextBox 7" id="7"/>
          <p:cNvSpPr txBox="true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1300"/>
              </a:lnSpc>
            </a:pPr>
            <a:r>
              <a:rPr lang="en-US" sz="1500" b="false" i="false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2035.02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82700" y="1117600"/>
            <a:ext cx="137033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4871700" y="965200"/>
            <a:ext cx="1397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299200" y="4051300"/>
            <a:ext cx="4991100" cy="49911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2344400" y="4394200"/>
            <a:ext cx="29337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AI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및</a:t>
            </a: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데이터</a:t>
            </a: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분석</a:t>
            </a: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연계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44400" y="5029200"/>
            <a:ext cx="4102100" cy="1104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거리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데이터를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통한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AI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학습을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통해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차량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운전자의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운전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성향을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파악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가능</a:t>
            </a:r>
          </a:p>
          <a:p>
            <a:pPr algn="l" lvl="0">
              <a:lnSpc>
                <a:spcPct val="141100"/>
              </a:lnSpc>
            </a:pP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 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로그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데이터를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통해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패턴화까지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확장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가능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4400" y="7188200"/>
            <a:ext cx="29337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사용자</a:t>
            </a: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맞춤</a:t>
            </a: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반응</a:t>
            </a: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시스템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44400" y="7823200"/>
            <a:ext cx="4102100" cy="1104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거리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범위에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따른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다양한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장치가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구동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되는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조건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반응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시스템으로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조건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변경을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통해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간단히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사용자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맞춤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변경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가능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60600" y="4394200"/>
            <a:ext cx="29337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24499"/>
              </a:lnSpc>
            </a:pP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안정성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7600" y="5029200"/>
            <a:ext cx="4102100" cy="151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센서를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통해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물체간의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거리를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실시간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 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측정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하여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충돌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방지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시스템</a:t>
            </a:r>
          </a:p>
          <a:p>
            <a:pPr algn="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차량뿐만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아니라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시각장애인의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장애물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감지와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같이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다양한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분야에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대한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확장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가능성이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존재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60600" y="7188200"/>
            <a:ext cx="29337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24499"/>
              </a:lnSpc>
            </a:pP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자율</a:t>
            </a: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주행</a:t>
            </a: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차량</a:t>
            </a:r>
            <a:r>
              <a:rPr lang="en-US" sz="22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2200" b="false" i="false" u="none" strike="noStrike">
                <a:solidFill>
                  <a:srgbClr val="595042"/>
                </a:solidFill>
                <a:ea typeface="Pretendard SemiBold"/>
              </a:rPr>
              <a:t>기초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2200" y="7823200"/>
            <a:ext cx="4102100" cy="723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41100"/>
              </a:lnSpc>
            </a:pP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자율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주행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알고리즘의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감지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-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판단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-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제어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흐름에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기반한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프로그램</a:t>
            </a:r>
            <a:r>
              <a:rPr lang="en-US" sz="18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1800" b="false" i="false" u="none" strike="noStrike">
                <a:solidFill>
                  <a:srgbClr val="595042"/>
                </a:solidFill>
                <a:ea typeface="Pretendard Light"/>
              </a:rPr>
              <a:t>로직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42500" y="4064000"/>
            <a:ext cx="2273300" cy="2273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397500" y="4064000"/>
            <a:ext cx="2273300" cy="2273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842500" y="6756400"/>
            <a:ext cx="2273300" cy="2273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397500" y="6756400"/>
            <a:ext cx="2273300" cy="2273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426700" y="7302500"/>
            <a:ext cx="1092200" cy="10922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981700" y="7391400"/>
            <a:ext cx="1092200" cy="10922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032500" y="4622800"/>
            <a:ext cx="1054100" cy="10541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515600" y="4711700"/>
            <a:ext cx="927100" cy="863600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1435100" y="1663700"/>
            <a:ext cx="22225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Overview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35100" y="2095500"/>
            <a:ext cx="73025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6.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기대효과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304800"/>
            <a:ext cx="317500" cy="966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81500" y="4203700"/>
            <a:ext cx="533400" cy="18923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400" b="false" i="false" u="none" strike="noStrike">
                <a:solidFill>
                  <a:srgbClr val="595042"/>
                </a:solidFill>
                <a:latin typeface="Cormorant Bold"/>
              </a:rPr>
              <a:t>MIRI COMPANY</a:t>
            </a:r>
          </a:p>
        </p:txBody>
      </p:sp>
      <p:sp>
        <p:nvSpPr>
          <p:cNvPr name="TextBox 7" id="7"/>
          <p:cNvSpPr txBox="true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1300"/>
              </a:lnSpc>
            </a:pPr>
            <a:r>
              <a:rPr lang="en-US" sz="1500" b="false" i="false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2035.02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44600" y="1117600"/>
            <a:ext cx="137033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4846300" y="965200"/>
            <a:ext cx="1397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Chapter 06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0" y="8369300"/>
            <a:ext cx="15354300" cy="1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" y="9423400"/>
            <a:ext cx="153543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" y="7226300"/>
            <a:ext cx="15354300" cy="12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" y="6032500"/>
            <a:ext cx="15354300" cy="1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0" y="4838700"/>
            <a:ext cx="15354300" cy="127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 rot="0">
            <a:off x="838200" y="4013200"/>
            <a:ext cx="2133600" cy="6096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104900" y="4089400"/>
            <a:ext cx="16002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400" b="false" i="false" u="none" strike="noStrike" spc="-100">
                <a:solidFill>
                  <a:srgbClr val="595042"/>
                </a:solidFill>
                <a:latin typeface="Cormorant Bold"/>
              </a:rPr>
              <a:t>Keyword 1</a:t>
            </a:r>
          </a:p>
        </p:txBody>
      </p:sp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 rot="0">
            <a:off x="838200" y="5194300"/>
            <a:ext cx="2133600" cy="6096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181100" y="5283200"/>
            <a:ext cx="14478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400" b="false" i="false" u="none" strike="noStrike" spc="-100">
                <a:solidFill>
                  <a:srgbClr val="595042"/>
                </a:solidFill>
                <a:latin typeface="Cormorant Bold"/>
              </a:rPr>
              <a:t>Keyword 2</a:t>
            </a:r>
          </a:p>
        </p:txBody>
      </p:sp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 rot="0">
            <a:off x="838200" y="6388100"/>
            <a:ext cx="2133600" cy="609600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104900" y="6464300"/>
            <a:ext cx="16002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400" b="false" i="false" u="none" strike="noStrike" spc="-100">
                <a:solidFill>
                  <a:srgbClr val="595042"/>
                </a:solidFill>
                <a:latin typeface="Cormorant Bold"/>
              </a:rPr>
              <a:t>Keyword 3</a:t>
            </a:r>
          </a:p>
        </p:txBody>
      </p:sp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 rot="0">
            <a:off x="838200" y="7581900"/>
            <a:ext cx="2133600" cy="60960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1104900" y="7658100"/>
            <a:ext cx="16002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400" b="false" i="false" u="none" strike="noStrike" spc="-100">
                <a:solidFill>
                  <a:srgbClr val="595042"/>
                </a:solidFill>
                <a:latin typeface="Cormorant Bold"/>
              </a:rPr>
              <a:t>Keyword 4</a:t>
            </a:r>
          </a:p>
        </p:txBody>
      </p:sp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 rot="0">
            <a:off x="838200" y="8763000"/>
            <a:ext cx="2133600" cy="609600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1104900" y="8851900"/>
            <a:ext cx="16002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400" b="false" i="false" u="none" strike="noStrike" spc="-100">
                <a:solidFill>
                  <a:srgbClr val="595042"/>
                </a:solidFill>
                <a:latin typeface="Cormorant Bold"/>
              </a:rPr>
              <a:t>Keyword 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276600" y="4064000"/>
            <a:ext cx="92456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센서를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활용해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다양한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기능을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구현하는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과정이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매우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흥미로웠다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76600" y="5257800"/>
            <a:ext cx="114173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컴퓨터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속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코드가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센서와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모듈을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통해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현실에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영향을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주는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 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아두이노의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 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매력을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알게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되었다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76600" y="6451600"/>
            <a:ext cx="104267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배운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데이터베이스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지식을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이용해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전공지식을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실무에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적용하는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방법을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알게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되었다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276600" y="7632700"/>
            <a:ext cx="124968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각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센서와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모듈은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단순했지만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,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서로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상호작용을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일으키며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하나의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기능을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만드는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과정이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>
                <a:solidFill>
                  <a:srgbClr val="595042"/>
                </a:solidFill>
                <a:ea typeface="Pretendard Medium"/>
              </a:rPr>
              <a:t>즐거웠다</a:t>
            </a:r>
            <a:r>
              <a:rPr lang="en-US" sz="2600" b="false" i="false" u="none" strike="noStrike">
                <a:solidFill>
                  <a:srgbClr val="595042"/>
                </a:solidFill>
                <a:latin typeface="Pretendard Medium"/>
              </a:rPr>
              <a:t>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276600" y="8839200"/>
            <a:ext cx="91059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다음에는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IoT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와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AI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를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결합하여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스마트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홈을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만들어보고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600" b="false" i="false" u="none" strike="noStrike" spc="-100">
                <a:solidFill>
                  <a:srgbClr val="595042"/>
                </a:solidFill>
                <a:ea typeface="Pretendard Medium"/>
              </a:rPr>
              <a:t>싶다</a:t>
            </a:r>
            <a:r>
              <a:rPr lang="en-US" sz="2600" b="false" i="false" u="none" strike="noStrike" spc="-100">
                <a:solidFill>
                  <a:srgbClr val="595042"/>
                </a:solidFill>
                <a:latin typeface="Pretendard Medium"/>
              </a:rPr>
              <a:t>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35100" y="2082800"/>
            <a:ext cx="22225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Strategy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5100" y="2451100"/>
            <a:ext cx="53213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7.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느낀점</a:t>
            </a: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및</a:t>
            </a: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후기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963400" y="4013200"/>
            <a:ext cx="9652000" cy="2273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113000" y="495300"/>
            <a:ext cx="16891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304800"/>
            <a:ext cx="15836900" cy="966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392400" y="4318000"/>
            <a:ext cx="825500" cy="16383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663700" y="2349500"/>
            <a:ext cx="9626600" cy="151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66400"/>
              </a:lnSpc>
            </a:pPr>
            <a:r>
              <a:rPr lang="en-US" sz="14900" b="false" i="false" u="none" strike="noStrike" spc="-200">
                <a:solidFill>
                  <a:srgbClr val="595042"/>
                </a:solidFill>
                <a:latin typeface="Cormorant SemiBold"/>
              </a:rPr>
              <a:t>Thank You!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8300" y="304800"/>
            <a:ext cx="317500" cy="96647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663700" y="4648200"/>
            <a:ext cx="7289800" cy="419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2400" b="false" i="false" u="none" strike="noStrike">
                <a:solidFill>
                  <a:srgbClr val="595042"/>
                </a:solidFill>
                <a:ea typeface="Pretendard Light"/>
              </a:rPr>
              <a:t>긴</a:t>
            </a:r>
            <a:r>
              <a:rPr lang="en-US" sz="24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595042"/>
                </a:solidFill>
                <a:ea typeface="Pretendard Light"/>
              </a:rPr>
              <a:t>발표</a:t>
            </a:r>
            <a:r>
              <a:rPr lang="en-US" sz="24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595042"/>
                </a:solidFill>
                <a:ea typeface="Pretendard Light"/>
              </a:rPr>
              <a:t>영상을</a:t>
            </a:r>
            <a:r>
              <a:rPr lang="en-US" sz="24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595042"/>
                </a:solidFill>
                <a:ea typeface="Pretendard Light"/>
              </a:rPr>
              <a:t>들어</a:t>
            </a:r>
            <a:r>
              <a:rPr lang="en-US" sz="24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595042"/>
                </a:solidFill>
                <a:ea typeface="Pretendard Light"/>
              </a:rPr>
              <a:t>주셔</a:t>
            </a:r>
            <a:r>
              <a:rPr lang="en-US" sz="24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595042"/>
                </a:solidFill>
                <a:ea typeface="Pretendard Light"/>
              </a:rPr>
              <a:t>감사합니다</a:t>
            </a:r>
            <a:r>
              <a:rPr lang="en-US" sz="2400" b="false" i="false" u="none" strike="noStrike">
                <a:solidFill>
                  <a:srgbClr val="595042"/>
                </a:solidFill>
                <a:latin typeface="Pretendard Light"/>
              </a:rPr>
              <a:t>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81500" y="4203700"/>
            <a:ext cx="533400" cy="18923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400" b="false" i="false" u="none" strike="noStrike">
                <a:solidFill>
                  <a:srgbClr val="595042"/>
                </a:solidFill>
                <a:latin typeface="Cormorant Bold"/>
              </a:rPr>
              <a:t>MIRI COMPANY</a:t>
            </a:r>
          </a:p>
        </p:txBody>
      </p:sp>
      <p:sp>
        <p:nvSpPr>
          <p:cNvPr name="TextBox 11" id="11"/>
          <p:cNvSpPr txBox="true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1300"/>
              </a:lnSpc>
            </a:pPr>
            <a:r>
              <a:rPr lang="en-US" sz="1500" b="false" i="false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</a:p>
        </p:txBody>
      </p:sp>
      <p:sp>
        <p:nvSpPr>
          <p:cNvPr name="TextBox 12" id="12"/>
          <p:cNvSpPr txBox="true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2035.02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800" y="495300"/>
            <a:ext cx="161163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4254500"/>
            <a:ext cx="8064500" cy="5715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63700" y="2387600"/>
            <a:ext cx="6273800" cy="151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8500" b="0" i="0" u="none" strike="noStrike">
                <a:solidFill>
                  <a:srgbClr val="595042"/>
                </a:solidFill>
                <a:latin typeface="Cormorant Bold"/>
              </a:rPr>
              <a:t>CONTENTS</a:t>
            </a:r>
            <a:endParaRPr lang="en-US" sz="85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6000" y="2819400"/>
            <a:ext cx="3670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1300"/>
              </a:lnSpc>
              <a:defRPr/>
            </a:pP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주제</a:t>
            </a:r>
            <a:r>
              <a:rPr lang="en-US" sz="24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선정</a:t>
            </a:r>
            <a:r>
              <a:rPr lang="en-US" sz="24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이유</a:t>
            </a:r>
            <a:endParaRPr lang="ko-KR" sz="2400" b="0" i="0" u="none" strike="noStrike">
              <a:solidFill>
                <a:srgbClr val="595042"/>
              </a:solidFill>
              <a:ea typeface="Pretendard Medium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2781300"/>
            <a:ext cx="1752600" cy="508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359900" y="2857500"/>
            <a:ext cx="13208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 spc="-100">
                <a:solidFill>
                  <a:srgbClr val="595042"/>
                </a:solidFill>
                <a:latin typeface="Cormorant Bold"/>
              </a:rPr>
              <a:t>Chapter 01</a:t>
            </a:r>
            <a:endParaRPr lang="en-US" sz="2000" b="0" i="0" u="none" strike="noStrike" spc="-100">
              <a:solidFill>
                <a:srgbClr val="595042"/>
              </a:solidFill>
              <a:latin typeface="Cormorant Bold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099800" y="3035300"/>
            <a:ext cx="17526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446000" y="3721100"/>
            <a:ext cx="3670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1300"/>
              </a:lnSpc>
              <a:defRPr/>
            </a:pP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프로젝트</a:t>
            </a:r>
            <a:r>
              <a:rPr lang="en-US" sz="24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소개</a:t>
            </a:r>
            <a:endParaRPr lang="ko-KR" sz="2400" b="0" i="0" u="none" strike="noStrike">
              <a:solidFill>
                <a:srgbClr val="595042"/>
              </a:solidFill>
              <a:ea typeface="Pretendard Medium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0" y="3695700"/>
            <a:ext cx="1752600" cy="508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9423400" y="3759200"/>
            <a:ext cx="11938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 spc="-100">
                <a:solidFill>
                  <a:srgbClr val="595042"/>
                </a:solidFill>
                <a:latin typeface="Cormorant Bold"/>
              </a:rPr>
              <a:t>Chapter 02</a:t>
            </a:r>
            <a:endParaRPr lang="en-US" sz="2000" b="0" i="0" u="none" strike="noStrike" spc="-100">
              <a:solidFill>
                <a:srgbClr val="595042"/>
              </a:solidFill>
              <a:latin typeface="Cormorant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099800" y="3937000"/>
            <a:ext cx="1752600" cy="12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3258800" y="4597400"/>
            <a:ext cx="28575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1300"/>
              </a:lnSpc>
              <a:defRPr/>
            </a:pP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회로</a:t>
            </a:r>
            <a:r>
              <a:rPr lang="en-US" sz="24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설명</a:t>
            </a:r>
            <a:endParaRPr lang="ko-KR" sz="2400" b="0" i="0" u="none" strike="noStrike">
              <a:solidFill>
                <a:srgbClr val="595042"/>
              </a:solidFill>
              <a:ea typeface="Pretendard Medium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44000" y="4610100"/>
            <a:ext cx="1752600" cy="508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359900" y="4673600"/>
            <a:ext cx="13208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 spc="-100">
                <a:solidFill>
                  <a:srgbClr val="595042"/>
                </a:solidFill>
                <a:latin typeface="Cormorant Bold"/>
              </a:rPr>
              <a:t>Chapter 03</a:t>
            </a:r>
            <a:endParaRPr lang="en-US" sz="2000" b="0" i="0" u="none" strike="noStrike" spc="-100">
              <a:solidFill>
                <a:srgbClr val="595042"/>
              </a:solidFill>
              <a:latin typeface="Cormorant Bold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099800" y="4851400"/>
            <a:ext cx="1752600" cy="127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2446000" y="5549900"/>
            <a:ext cx="3670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1300"/>
              </a:lnSpc>
              <a:defRPr/>
            </a:pP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코드</a:t>
            </a:r>
            <a:r>
              <a:rPr lang="en-US" sz="24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설명</a:t>
            </a:r>
            <a:endParaRPr lang="ko-KR" sz="2400" b="0" i="0" u="none" strike="noStrike">
              <a:solidFill>
                <a:srgbClr val="595042"/>
              </a:solidFill>
              <a:ea typeface="Pretendard Medium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144000" y="5524500"/>
            <a:ext cx="1752600" cy="5080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359900" y="5588000"/>
            <a:ext cx="13208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 spc="-100">
                <a:solidFill>
                  <a:srgbClr val="595042"/>
                </a:solidFill>
                <a:latin typeface="Cormorant Bold"/>
              </a:rPr>
              <a:t>Chapter 04</a:t>
            </a:r>
            <a:endParaRPr lang="en-US" sz="2000" b="0" i="0" u="none" strike="noStrike" spc="-100">
              <a:solidFill>
                <a:srgbClr val="595042"/>
              </a:solidFill>
              <a:latin typeface="Cormorant Bold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099800" y="5765800"/>
            <a:ext cx="1752600" cy="127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2446000" y="6451600"/>
            <a:ext cx="3670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1300"/>
              </a:lnSpc>
              <a:defRPr/>
            </a:pP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개발</a:t>
            </a:r>
            <a:r>
              <a:rPr lang="en-US" sz="24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과정의</a:t>
            </a:r>
            <a:r>
              <a:rPr lang="en-US" sz="24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고민점</a:t>
            </a:r>
            <a:endParaRPr lang="ko-KR" sz="2400" b="0" i="0" u="none" strike="noStrike">
              <a:solidFill>
                <a:srgbClr val="595042"/>
              </a:solidFill>
              <a:ea typeface="Pretendard Medium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144000" y="6426200"/>
            <a:ext cx="1752600" cy="5080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359900" y="6502400"/>
            <a:ext cx="13208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 spc="-100">
                <a:solidFill>
                  <a:srgbClr val="595042"/>
                </a:solidFill>
                <a:latin typeface="Cormorant Bold"/>
              </a:rPr>
              <a:t>Chapter 05</a:t>
            </a:r>
            <a:endParaRPr lang="en-US" sz="2000" b="0" i="0" u="none" strike="noStrike" spc="-100">
              <a:solidFill>
                <a:srgbClr val="595042"/>
              </a:solidFill>
              <a:latin typeface="Cormorant Bold"/>
            </a:endParaRP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1099800" y="6667500"/>
            <a:ext cx="1752600" cy="127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4312900" y="7327900"/>
            <a:ext cx="18034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1300"/>
              </a:lnSpc>
              <a:defRPr/>
            </a:pP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기대효과</a:t>
            </a:r>
            <a:endParaRPr lang="ko-KR" sz="2400" b="0" i="0" u="none" strike="noStrike">
              <a:solidFill>
                <a:srgbClr val="595042"/>
              </a:solidFill>
              <a:ea typeface="Pretendard Medium"/>
            </a:endParaRP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144000" y="7340600"/>
            <a:ext cx="1752600" cy="508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1099800" y="7581900"/>
            <a:ext cx="1752600" cy="127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9359900" y="7404100"/>
            <a:ext cx="13208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 spc="-100">
                <a:solidFill>
                  <a:srgbClr val="595042"/>
                </a:solidFill>
                <a:latin typeface="Cormorant Bold"/>
              </a:rPr>
              <a:t>Chapter 06</a:t>
            </a:r>
            <a:endParaRPr lang="en-US" sz="2000" b="0" i="0" u="none" strike="noStrike" spc="-100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311400" y="2095500"/>
            <a:ext cx="530860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41100"/>
              </a:lnSpc>
              <a:defRPr/>
            </a:pPr>
            <a:r>
              <a:rPr lang="ko-KR" sz="2600" b="0" i="0" u="none" strike="noStrike">
                <a:solidFill>
                  <a:srgbClr val="595042"/>
                </a:solidFill>
                <a:ea typeface="Pretendard Light"/>
              </a:rPr>
              <a:t>초음파</a:t>
            </a:r>
            <a:r>
              <a:rPr lang="en-US" sz="2600" b="0" i="0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600" b="0" i="0" u="none" strike="noStrike">
                <a:solidFill>
                  <a:srgbClr val="595042"/>
                </a:solidFill>
                <a:ea typeface="Pretendard Light"/>
              </a:rPr>
              <a:t>센서를</a:t>
            </a:r>
            <a:r>
              <a:rPr lang="en-US" sz="2600" b="0" i="0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600" b="0" i="0" u="none" strike="noStrike">
                <a:solidFill>
                  <a:srgbClr val="595042"/>
                </a:solidFill>
                <a:ea typeface="Pretendard Light"/>
              </a:rPr>
              <a:t>이용한</a:t>
            </a:r>
            <a:r>
              <a:rPr lang="en-US" sz="2600" b="0" i="0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600" b="0" i="0" u="none" strike="noStrike">
                <a:solidFill>
                  <a:srgbClr val="595042"/>
                </a:solidFill>
                <a:ea typeface="Pretendard Light"/>
              </a:rPr>
              <a:t>거리</a:t>
            </a:r>
            <a:r>
              <a:rPr lang="en-US" sz="2600" b="0" i="0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600" b="0" i="0" u="none" strike="noStrike">
                <a:solidFill>
                  <a:srgbClr val="595042"/>
                </a:solidFill>
                <a:ea typeface="Pretendard Light"/>
              </a:rPr>
              <a:t>시각화</a:t>
            </a:r>
            <a:endParaRPr lang="ko-KR" sz="2600" b="0" i="0" u="none" strike="noStrike">
              <a:solidFill>
                <a:srgbClr val="595042"/>
              </a:solidFill>
              <a:ea typeface="Pretendard Light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 rot="5400000">
            <a:off x="5346700" y="5689600"/>
            <a:ext cx="6667500" cy="127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1300"/>
              </a:lnSpc>
              <a:defRPr/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MIRI COMPANY</a:t>
            </a:r>
            <a:endParaRPr lang="en-US" sz="14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35" name="TextBox 35"/>
          <p:cNvSpPr txBox="1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1300"/>
              </a:lnSpc>
              <a:defRPr/>
            </a:pPr>
            <a:r>
              <a:rPr lang="en-US" sz="1500" b="0" i="0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  <a:endParaRPr lang="en-US" sz="15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36" name="TextBox 36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2035.02</a:t>
            </a:r>
            <a:endParaRPr lang="en-US" sz="17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grpSp>
        <p:nvGrpSpPr>
          <p:cNvPr id="37" name="Group 37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Chapter 00</a:t>
            </a:r>
            <a:endParaRPr lang="en-US" sz="17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2446000" y="8267700"/>
            <a:ext cx="36703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1300"/>
              </a:lnSpc>
              <a:defRPr/>
            </a:pP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느낀점</a:t>
            </a:r>
            <a:r>
              <a:rPr lang="en-US" sz="24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및</a:t>
            </a:r>
            <a:r>
              <a:rPr lang="en-US" sz="2400" b="0" i="0" u="none" strike="noStrike">
                <a:solidFill>
                  <a:srgbClr val="595042"/>
                </a:solidFill>
                <a:latin typeface="Pretendard Medium"/>
              </a:rPr>
              <a:t> </a:t>
            </a:r>
            <a:r>
              <a:rPr lang="ko-KR" sz="2400" b="0" i="0" u="none" strike="noStrike">
                <a:solidFill>
                  <a:srgbClr val="595042"/>
                </a:solidFill>
                <a:ea typeface="Pretendard Medium"/>
              </a:rPr>
              <a:t>후기</a:t>
            </a:r>
            <a:endParaRPr lang="ko-KR" sz="2400" b="0" i="0" u="none" strike="noStrike">
              <a:solidFill>
                <a:srgbClr val="595042"/>
              </a:solidFill>
              <a:ea typeface="Pretendard Medium"/>
            </a:endParaRPr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9144000" y="8242300"/>
            <a:ext cx="1752600" cy="5080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11099800" y="8483600"/>
            <a:ext cx="1752600" cy="12700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9474200" y="8280400"/>
            <a:ext cx="12700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 spc="-100">
                <a:solidFill>
                  <a:srgbClr val="595042"/>
                </a:solidFill>
                <a:latin typeface="Cormorant Bold"/>
              </a:rPr>
              <a:t>Chapter 07</a:t>
            </a:r>
            <a:endParaRPr lang="en-US" sz="2000" b="0" i="0" u="none" strike="noStrike" spc="-100">
              <a:solidFill>
                <a:srgbClr val="595042"/>
              </a:solidFill>
              <a:latin typeface="Cormorant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304800"/>
            <a:ext cx="317500" cy="966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81500" y="4203700"/>
            <a:ext cx="533400" cy="18923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400" b="false" i="false" u="none" strike="noStrike">
                <a:solidFill>
                  <a:srgbClr val="595042"/>
                </a:solidFill>
                <a:latin typeface="Cormorant Bold"/>
              </a:rPr>
              <a:t>MIRI COMPANY</a:t>
            </a:r>
          </a:p>
        </p:txBody>
      </p:sp>
      <p:sp>
        <p:nvSpPr>
          <p:cNvPr name="TextBox 7" id="7"/>
          <p:cNvSpPr txBox="true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1300"/>
              </a:lnSpc>
            </a:pPr>
            <a:r>
              <a:rPr lang="en-US" sz="1500" b="false" i="false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2035.02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35100" y="1117600"/>
            <a:ext cx="137033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5036800" y="965200"/>
            <a:ext cx="1397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Chapter 01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 rot="0">
            <a:off x="9309100" y="2095500"/>
            <a:ext cx="6921500" cy="71501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30300" y="3937000"/>
            <a:ext cx="75311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32800"/>
              </a:lnSpc>
              <a:buClr>
                <a:srgbClr val="595042"/>
              </a:buClr>
              <a:buFont typeface="Arial"/>
              <a:buChar char="●"/>
            </a:pPr>
            <a:r>
              <a:rPr lang="ko-KR" sz="28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문제</a:t>
            </a:r>
            <a:r>
              <a:rPr lang="en-US" sz="28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8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인식</a:t>
            </a:r>
            <a:r>
              <a:rPr lang="en-US" sz="28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8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및</a:t>
            </a:r>
            <a:r>
              <a:rPr lang="en-US" sz="28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8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선정</a:t>
            </a:r>
            <a:r>
              <a:rPr lang="en-US" sz="28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8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이유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73200" y="2082800"/>
            <a:ext cx="42418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200" b="false" i="false" u="none" strike="noStrike">
                <a:solidFill>
                  <a:srgbClr val="C4BFB7"/>
                </a:solidFill>
                <a:ea typeface="Cormorant Bold"/>
              </a:rPr>
              <a:t>초음파</a:t>
            </a: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 </a:t>
            </a:r>
            <a:r>
              <a:rPr lang="ko-KR" sz="2200" b="false" i="false" u="none" strike="noStrike">
                <a:solidFill>
                  <a:srgbClr val="C4BFB7"/>
                </a:solidFill>
                <a:ea typeface="Cormorant Bold"/>
              </a:rPr>
              <a:t>센서를</a:t>
            </a: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 </a:t>
            </a:r>
            <a:r>
              <a:rPr lang="ko-KR" sz="2200" b="false" i="false" u="none" strike="noStrike">
                <a:solidFill>
                  <a:srgbClr val="C4BFB7"/>
                </a:solidFill>
                <a:ea typeface="Cormorant Bold"/>
              </a:rPr>
              <a:t>이용한</a:t>
            </a: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 </a:t>
            </a:r>
            <a:r>
              <a:rPr lang="ko-KR" sz="2200" b="false" i="false" u="none" strike="noStrike">
                <a:solidFill>
                  <a:srgbClr val="C4BFB7"/>
                </a:solidFill>
                <a:ea typeface="Cormorant Bold"/>
              </a:rPr>
              <a:t>거리</a:t>
            </a: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 </a:t>
            </a:r>
            <a:r>
              <a:rPr lang="ko-KR" sz="2200" b="false" i="false" u="none" strike="noStrike">
                <a:solidFill>
                  <a:srgbClr val="C4BFB7"/>
                </a:solidFill>
                <a:ea typeface="Cormorant Bold"/>
              </a:rPr>
              <a:t>시각화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5100" y="2501900"/>
            <a:ext cx="7302500" cy="1016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99600"/>
              </a:lnSpc>
              <a:buAutoNum type="arabicPeriod" startAt="1"/>
            </a:pP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주제</a:t>
            </a: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선정</a:t>
            </a: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이유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9200" y="4622800"/>
            <a:ext cx="7518400" cy="3213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 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운전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중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후방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카메라나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소리로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거리를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정확히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알아내기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힘들어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불안함을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자주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느낀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경험을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바탕으로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떨어질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거리에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대한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시각화의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필요성을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느끼게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됨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.</a:t>
            </a:r>
          </a:p>
          <a:p>
            <a:pPr algn="l" lvl="0">
              <a:lnSpc>
                <a:spcPct val="132800"/>
              </a:lnSpc>
            </a:pP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 </a:t>
            </a:r>
          </a:p>
          <a:p>
            <a:pPr algn="l" lvl="0">
              <a:lnSpc>
                <a:spcPct val="132800"/>
              </a:lnSpc>
            </a:pP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 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거리를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인식하고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거리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출력과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막대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그래프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형태로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시각화가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가능하다면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직관적이고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정확한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거리를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기반으로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충돌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방지가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가능하다고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생각하여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주제로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정하게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>
                    <a:alpha val="90196"/>
                  </a:srgbClr>
                </a:solidFill>
                <a:ea typeface="Pretendard Light"/>
              </a:rPr>
              <a:t>됨</a:t>
            </a:r>
            <a:r>
              <a:rPr lang="en-US" sz="2300" b="false" i="false" u="none" strike="noStrike">
                <a:solidFill>
                  <a:srgbClr val="595042">
                    <a:alpha val="90196"/>
                  </a:srgbClr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304800"/>
            <a:ext cx="317500" cy="966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81500" y="4203700"/>
            <a:ext cx="533400" cy="18923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400" b="false" i="false" u="none" strike="noStrike">
                <a:solidFill>
                  <a:srgbClr val="595042"/>
                </a:solidFill>
                <a:latin typeface="Cormorant Bold"/>
              </a:rPr>
              <a:t>MIRI COMPANY</a:t>
            </a:r>
          </a:p>
        </p:txBody>
      </p:sp>
      <p:sp>
        <p:nvSpPr>
          <p:cNvPr name="TextBox 7" id="7"/>
          <p:cNvSpPr txBox="true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1300"/>
              </a:lnSpc>
            </a:pPr>
            <a:r>
              <a:rPr lang="en-US" sz="1500" b="false" i="false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2035.02</a:t>
            </a:r>
          </a:p>
        </p:txBody>
      </p:sp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7300" y="1117600"/>
            <a:ext cx="137033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4859000" y="965200"/>
            <a:ext cx="1397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Chapter 02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62000" y="4165600"/>
            <a:ext cx="5562600" cy="480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44600" y="3937000"/>
            <a:ext cx="4330700" cy="23622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5400000">
            <a:off x="5397500" y="4470400"/>
            <a:ext cx="838200" cy="203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100" b="false" i="false" u="none" strike="noStrike">
                <a:solidFill>
                  <a:srgbClr val="595042"/>
                </a:solidFill>
                <a:latin typeface="Cormorant SemiBold"/>
              </a:rPr>
              <a:t>Keyword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7600" y="6718300"/>
            <a:ext cx="4635500" cy="406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5329"/>
              </a:lnSpc>
            </a:pPr>
            <a:r>
              <a:rPr lang="en-US" sz="2300" b="false" i="false" u="none" strike="noStrike">
                <a:solidFill>
                  <a:srgbClr val="595042"/>
                </a:solidFill>
                <a:latin typeface="Pretendard SemiBold"/>
              </a:rPr>
              <a:t>HC-SR04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5867400" y="4114800"/>
            <a:ext cx="5562600" cy="4902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350000" y="3937000"/>
            <a:ext cx="4330700" cy="23622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6172200" y="6718300"/>
            <a:ext cx="4749800" cy="406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5329"/>
              </a:lnSpc>
            </a:pPr>
            <a:r>
              <a:rPr lang="en-US" sz="2300" b="false" i="false" u="none" strike="noStrike">
                <a:solidFill>
                  <a:srgbClr val="595042"/>
                </a:solidFill>
                <a:latin typeface="Pretendard SemiBold"/>
              </a:rPr>
              <a:t>I2C LCD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SemiBold"/>
              </a:rPr>
              <a:t>디스플레이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35700" y="7442200"/>
            <a:ext cx="46736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거리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값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출력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디스플레이</a:t>
            </a:r>
          </a:p>
          <a:p>
            <a:pPr algn="ctr" lvl="0">
              <a:lnSpc>
                <a:spcPct val="132800"/>
              </a:lnSpc>
            </a:pP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코드를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통해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게이지바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형태로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시각화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35100" y="1638300"/>
            <a:ext cx="22225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Overview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35100" y="2082800"/>
            <a:ext cx="54483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2.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프로젝트</a:t>
            </a: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소개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1023600" y="4102100"/>
            <a:ext cx="5549900" cy="4902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12484100" y="3009900"/>
            <a:ext cx="2400300" cy="420370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1315700" y="6705600"/>
            <a:ext cx="4762500" cy="406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25329"/>
              </a:lnSpc>
            </a:pPr>
            <a:r>
              <a:rPr lang="en-US" sz="2300" b="false" i="false" u="none" strike="noStrike">
                <a:solidFill>
                  <a:srgbClr val="595042"/>
                </a:solidFill>
                <a:latin typeface="Pretendard SemiBold"/>
              </a:rPr>
              <a:t>HC-06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7600" y="7404100"/>
            <a:ext cx="46482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초음파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센서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거리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측정에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활용</a:t>
            </a:r>
          </a:p>
          <a:p>
            <a:pPr algn="ctr" lvl="0">
              <a:lnSpc>
                <a:spcPct val="132800"/>
              </a:lnSpc>
            </a:pP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입력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값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생성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역할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315700" y="7442200"/>
            <a:ext cx="47117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블루투스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모듈</a:t>
            </a:r>
          </a:p>
          <a:p>
            <a:pPr algn="ctr" lvl="0">
              <a:lnSpc>
                <a:spcPct val="132800"/>
              </a:lnSpc>
            </a:pP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충돌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시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휴대폰에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경고</a:t>
            </a:r>
            <a:r>
              <a:rPr lang="en-US" sz="2300" b="false" i="false" u="none" strike="noStrike">
                <a:solidFill>
                  <a:srgbClr val="595042"/>
                </a:solidFill>
                <a:latin typeface="Pretendard Light"/>
              </a:rPr>
              <a:t> </a:t>
            </a:r>
            <a:r>
              <a:rPr lang="ko-KR" sz="2300" b="false" i="false" u="none" strike="noStrike">
                <a:solidFill>
                  <a:srgbClr val="595042"/>
                </a:solidFill>
                <a:ea typeface="Pretendard Light"/>
              </a:rPr>
              <a:t>알람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549400" y="3898900"/>
            <a:ext cx="2273300" cy="135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72100" y="3530600"/>
            <a:ext cx="2921000" cy="2019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21540000">
            <a:off x="3365500" y="3860800"/>
            <a:ext cx="1689100" cy="88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3416300" y="4902200"/>
            <a:ext cx="1638300" cy="88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591300" y="7594600"/>
            <a:ext cx="406400" cy="406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66000" y="8115300"/>
            <a:ext cx="406400" cy="406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489700" y="8699500"/>
            <a:ext cx="406400" cy="406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550400" y="8026400"/>
            <a:ext cx="4089400" cy="1358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144000" y="2705100"/>
            <a:ext cx="5168900" cy="20193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1300"/>
              </a:lnSpc>
              <a:defRPr/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MIRI COMPANY</a:t>
            </a:r>
            <a:endParaRPr lang="en-US" sz="14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6" name="TextBox 16"/>
          <p:cNvSpPr txBox="1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1300"/>
              </a:lnSpc>
              <a:defRPr/>
            </a:pPr>
            <a:r>
              <a:rPr lang="en-US" sz="1500" b="0" i="0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  <a:endParaRPr lang="en-US" sz="15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7" name="TextBox 17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2035.02</a:t>
            </a:r>
            <a:endParaRPr lang="en-US" sz="17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257300" y="1117600"/>
            <a:ext cx="13703300" cy="127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4859000" y="965200"/>
            <a:ext cx="13970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Chapter 02</a:t>
            </a:r>
            <a:endParaRPr lang="en-US" sz="17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35100" y="1638300"/>
            <a:ext cx="22225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c4bfb7"/>
                </a:solidFill>
                <a:latin typeface="Cormorant Bold"/>
              </a:rPr>
              <a:t>Overview</a:t>
            </a:r>
            <a:endParaRPr lang="en-US" sz="2200" b="0" i="0" u="none" strike="noStrike">
              <a:solidFill>
                <a:srgbClr val="c4bfb7"/>
              </a:solidFill>
              <a:latin typeface="Cormorant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35100" y="2082800"/>
            <a:ext cx="73025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500" b="0" i="0" u="none" strike="noStrike">
                <a:solidFill>
                  <a:srgbClr val="595042"/>
                </a:solidFill>
                <a:latin typeface="Pretendard SemiBold"/>
              </a:rPr>
              <a:t>2. </a:t>
            </a:r>
            <a:r>
              <a:rPr lang="ko-KR" sz="5500" b="0" i="0" u="none" strike="noStrike">
                <a:solidFill>
                  <a:srgbClr val="595042"/>
                </a:solidFill>
                <a:ea typeface="Pretendard SemiBold"/>
              </a:rPr>
              <a:t>프로젝트</a:t>
            </a:r>
            <a:r>
              <a:rPr lang="en-US" sz="5500" b="0" i="0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0" i="0" u="none" strike="noStrike">
                <a:solidFill>
                  <a:srgbClr val="595042"/>
                </a:solidFill>
                <a:ea typeface="Pretendard SemiBold"/>
              </a:rPr>
              <a:t>소개</a:t>
            </a:r>
            <a:endParaRPr lang="ko-KR" sz="5500" b="0" i="0" u="none" strike="noStrike">
              <a:solidFill>
                <a:srgbClr val="595042"/>
              </a:solidFill>
              <a:ea typeface="Pretendard Semi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302000" y="3467100"/>
            <a:ext cx="1651000" cy="279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000000"/>
                </a:solidFill>
                <a:latin typeface="Pretendard Regular"/>
              </a:rPr>
              <a:t>T1(</a:t>
            </a:r>
            <a:r>
              <a:rPr lang="ko-KR" sz="1600" b="0" i="0" u="none" strike="noStrike">
                <a:solidFill>
                  <a:srgbClr val="000000"/>
                </a:solidFill>
                <a:ea typeface="Pretendard Regular"/>
              </a:rPr>
              <a:t>초음파</a:t>
            </a:r>
            <a:r>
              <a:rPr lang="en-US" sz="16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000000"/>
                </a:solidFill>
                <a:ea typeface="Pretendard Regular"/>
              </a:rPr>
              <a:t>발생시간</a:t>
            </a:r>
            <a:r>
              <a:rPr lang="en-US" sz="1600" b="0" i="0" u="none" strike="noStrike">
                <a:solidFill>
                  <a:srgbClr val="000000"/>
                </a:solidFill>
                <a:latin typeface="Pretendard Regular"/>
              </a:rPr>
              <a:t>)</a:t>
            </a:r>
            <a:endParaRPr lang="en-US" sz="1600" b="0" i="0" u="none" strike="noStrike">
              <a:solidFill>
                <a:srgbClr val="000000"/>
              </a:solidFill>
              <a:latin typeface="Pretendard Regular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302000" y="5156200"/>
            <a:ext cx="1803400" cy="279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000000"/>
                </a:solidFill>
                <a:latin typeface="Pretendard Regular"/>
              </a:rPr>
              <a:t>T2(</a:t>
            </a:r>
            <a:r>
              <a:rPr lang="ko-KR" sz="1600" b="0" i="0" u="none" strike="noStrike">
                <a:solidFill>
                  <a:srgbClr val="000000"/>
                </a:solidFill>
                <a:ea typeface="Pretendard Regular"/>
              </a:rPr>
              <a:t>초음파</a:t>
            </a:r>
            <a:r>
              <a:rPr lang="en-US" sz="16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000000"/>
                </a:solidFill>
                <a:ea typeface="Pretendard Regular"/>
              </a:rPr>
              <a:t>검출</a:t>
            </a:r>
            <a:r>
              <a:rPr lang="en-US" sz="16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000000"/>
                </a:solidFill>
                <a:ea typeface="Pretendard Regular"/>
              </a:rPr>
              <a:t>시간</a:t>
            </a:r>
            <a:r>
              <a:rPr lang="en-US" sz="1600" b="0" i="0" u="none" strike="noStrike">
                <a:solidFill>
                  <a:srgbClr val="000000"/>
                </a:solidFill>
                <a:latin typeface="Pretendard Regular"/>
              </a:rPr>
              <a:t>)</a:t>
            </a:r>
            <a:endParaRPr lang="en-US" sz="1600" b="0" i="0" u="none" strike="noStrike">
              <a:solidFill>
                <a:srgbClr val="000000"/>
              </a:solidFill>
              <a:latin typeface="Pretendard Regula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006600" y="5918200"/>
            <a:ext cx="45720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=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시간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 * </a:t>
            </a:r>
            <a:r>
              <a:rPr lang="ko-KR" sz="2000" b="0" i="0" u="none" strike="noStrike">
                <a:solidFill>
                  <a:srgbClr val="000000"/>
                </a:solidFill>
                <a:ea typeface="Pretendard Regular"/>
              </a:rPr>
              <a:t>속력</a:t>
            </a:r>
            <a:r>
              <a:rPr lang="en-US" sz="2000" b="0" i="0" u="none" strike="noStrike">
                <a:solidFill>
                  <a:srgbClr val="000000"/>
                </a:solidFill>
                <a:latin typeface="Pretendard Regular"/>
              </a:rPr>
              <a:t>, (T2-T1) * 340m/s</a:t>
            </a:r>
            <a:endParaRPr lang="en-US" sz="2000" b="0" i="0" u="none" strike="noStrike">
              <a:solidFill>
                <a:srgbClr val="000000"/>
              </a:solidFill>
              <a:latin typeface="Pretendard Regular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568700" y="7607300"/>
            <a:ext cx="28956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&gt; 30cm -&gt;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초록불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365500" y="6934200"/>
            <a:ext cx="4635500" cy="508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거리에</a:t>
            </a:r>
            <a:r>
              <a:rPr lang="en-US" sz="29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따른</a:t>
            </a:r>
            <a:r>
              <a:rPr lang="en-US" sz="2900" b="0" i="0" u="none" strike="noStrike">
                <a:solidFill>
                  <a:srgbClr val="000000"/>
                </a:solidFill>
                <a:latin typeface="Pretendard Regular"/>
              </a:rPr>
              <a:t> LED </a:t>
            </a: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불빛</a:t>
            </a:r>
            <a:r>
              <a:rPr lang="en-US" sz="29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설정</a:t>
            </a:r>
            <a:endParaRPr lang="ko-KR" sz="29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594100" y="8140700"/>
            <a:ext cx="40005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7cm &lt;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&lt; 30cm -&gt;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노란불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594100" y="8699500"/>
            <a:ext cx="28702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&lt; 7cm  -&gt;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빨간불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398000" y="6934200"/>
            <a:ext cx="3708400" cy="508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블루투스를</a:t>
            </a:r>
            <a:r>
              <a:rPr lang="en-US" sz="29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통한</a:t>
            </a:r>
            <a:r>
              <a:rPr lang="en-US" sz="29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경고</a:t>
            </a:r>
            <a:endParaRPr lang="ko-KR" sz="29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550400" y="7581900"/>
            <a:ext cx="41148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&lt; 2cm -&gt;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휴대폰에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경고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알람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144000" y="2146300"/>
            <a:ext cx="5562600" cy="508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경고에</a:t>
            </a:r>
            <a:r>
              <a:rPr lang="en-US" sz="29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따른</a:t>
            </a:r>
            <a:r>
              <a:rPr lang="en-US" sz="29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9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베이스</a:t>
            </a:r>
            <a:r>
              <a:rPr lang="en-US" sz="29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900" b="0" i="0" u="none" strike="noStrike">
                <a:solidFill>
                  <a:srgbClr val="000000"/>
                </a:solidFill>
                <a:ea typeface="Pretendard Regular"/>
              </a:rPr>
              <a:t>저장</a:t>
            </a:r>
            <a:endParaRPr lang="ko-KR" sz="29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144000" y="4838700"/>
            <a:ext cx="7543800" cy="749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&lt; 7cm </a:t>
            </a:r>
            <a:endParaRPr lang="en-US" sz="2300" b="0" i="0" u="none" strike="noStrike">
              <a:solidFill>
                <a:srgbClr val="000000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 -&gt; LED red -&gt; 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베이스에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warning_status 0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저장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144000" y="5918200"/>
            <a:ext cx="6692900" cy="749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&lt; 2cm -&gt;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휴대폰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경고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알람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  </a:t>
            </a:r>
            <a:endParaRPr lang="en-US" sz="2300" b="0" i="0" u="none" strike="noStrike">
              <a:solidFill>
                <a:srgbClr val="000000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 -&gt; 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베이스에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warning_status 1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저장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304800"/>
            <a:ext cx="317500" cy="966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82700" y="3302000"/>
            <a:ext cx="6972300" cy="5994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75800" y="2171700"/>
            <a:ext cx="5270500" cy="457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770100" y="2222500"/>
            <a:ext cx="406400" cy="215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10800000">
            <a:off x="9080500" y="2400300"/>
            <a:ext cx="406400" cy="215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813800" y="3149600"/>
            <a:ext cx="4394200" cy="1219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775700" y="5435600"/>
            <a:ext cx="3695700" cy="189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360400" y="4902200"/>
            <a:ext cx="4064000" cy="1803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940800" y="7569200"/>
            <a:ext cx="1295400" cy="20701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400" b="false" i="false" u="none" strike="noStrike">
                <a:solidFill>
                  <a:srgbClr val="595042"/>
                </a:solidFill>
                <a:latin typeface="Cormorant Bold"/>
              </a:rPr>
              <a:t>MIRI COMPANY</a:t>
            </a:r>
          </a:p>
        </p:txBody>
      </p:sp>
      <p:sp>
        <p:nvSpPr>
          <p:cNvPr name="TextBox 15" id="15"/>
          <p:cNvSpPr txBox="true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1300"/>
              </a:lnSpc>
            </a:pPr>
            <a:r>
              <a:rPr lang="en-US" sz="1500" b="false" i="false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</a:p>
        </p:txBody>
      </p:sp>
      <p:sp>
        <p:nvSpPr>
          <p:cNvPr name="TextBox 16" id="16"/>
          <p:cNvSpPr txBox="true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2035.02</a:t>
            </a:r>
          </a:p>
        </p:txBody>
      </p: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82700" y="1117600"/>
            <a:ext cx="13703300" cy="127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4871700" y="965200"/>
            <a:ext cx="1397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35100" y="1663700"/>
            <a:ext cx="22225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Overview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35100" y="2095500"/>
            <a:ext cx="40640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3.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회로</a:t>
            </a: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설명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265400" y="2209800"/>
            <a:ext cx="4826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GND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88400" y="2374900"/>
            <a:ext cx="342900" cy="292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5V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940800" y="4381500"/>
            <a:ext cx="914400" cy="317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11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핀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28300" y="4381500"/>
            <a:ext cx="965200" cy="317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10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핀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103100" y="4381500"/>
            <a:ext cx="838200" cy="317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9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핀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779000" y="4991100"/>
            <a:ext cx="1689100" cy="596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&lt;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초음파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센서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&gt;</a:t>
            </a:r>
          </a:p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12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13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핀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541500" y="3162300"/>
            <a:ext cx="1447800" cy="596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아날로그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핀</a:t>
            </a:r>
          </a:p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A4, A5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핀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74300" y="7683500"/>
            <a:ext cx="1447800" cy="596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&lt;bluetooth&gt;</a:t>
            </a:r>
          </a:p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2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, 3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번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핀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401800" y="7848600"/>
            <a:ext cx="1993900" cy="317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&lt; LCD </a:t>
            </a:r>
            <a:r>
              <a:rPr lang="ko-KR" sz="1800" b="false" i="false" u="none" strike="noStrike">
                <a:solidFill>
                  <a:srgbClr val="000000"/>
                </a:solidFill>
                <a:ea typeface="Pretendard Regular"/>
              </a:rPr>
              <a:t>인터페이스</a:t>
            </a:r>
            <a:r>
              <a:rPr lang="en-US" sz="1800" b="false" i="false" u="none" strike="noStrike">
                <a:solidFill>
                  <a:srgbClr val="000000"/>
                </a:solidFill>
                <a:latin typeface="Pretendard Regular"/>
              </a:rPr>
              <a:t> &gt;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304800"/>
            <a:ext cx="317500" cy="966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22700" y="3695700"/>
            <a:ext cx="3086100" cy="2070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3600" y="6083300"/>
            <a:ext cx="4495800" cy="304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359400" y="6083300"/>
            <a:ext cx="5575300" cy="311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087100" y="2603500"/>
            <a:ext cx="3352800" cy="213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391900" y="5143500"/>
            <a:ext cx="2908300" cy="2908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720000">
            <a:off x="7835900" y="3556000"/>
            <a:ext cx="3136900" cy="101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1860000">
            <a:off x="7658100" y="4851400"/>
            <a:ext cx="3441700" cy="10160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400" b="false" i="false" u="none" strike="noStrike">
                <a:solidFill>
                  <a:srgbClr val="595042"/>
                </a:solidFill>
                <a:latin typeface="Cormorant Bold"/>
              </a:rPr>
              <a:t>MIRI COMPANY</a:t>
            </a:r>
          </a:p>
        </p:txBody>
      </p:sp>
      <p:sp>
        <p:nvSpPr>
          <p:cNvPr name="TextBox 14" id="14"/>
          <p:cNvSpPr txBox="true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1300"/>
              </a:lnSpc>
            </a:pPr>
            <a:r>
              <a:rPr lang="en-US" sz="1500" b="false" i="false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</a:p>
        </p:txBody>
      </p:sp>
      <p:sp>
        <p:nvSpPr>
          <p:cNvPr name="TextBox 15" id="15"/>
          <p:cNvSpPr txBox="true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2035.02</a:t>
            </a:r>
          </a:p>
        </p:txBody>
      </p:sp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82700" y="1117600"/>
            <a:ext cx="13703300" cy="127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4871700" y="965200"/>
            <a:ext cx="1397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5100" y="1663700"/>
            <a:ext cx="22225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Overview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35100" y="2095500"/>
            <a:ext cx="40640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4.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코드</a:t>
            </a: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설명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89400" y="3136900"/>
            <a:ext cx="4114800" cy="406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거리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측정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시리얼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통신</a:t>
            </a: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35100" y="5054600"/>
            <a:ext cx="3086100" cy="207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575800" y="1587500"/>
            <a:ext cx="6172200" cy="4267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56400" y="6654800"/>
            <a:ext cx="2387600" cy="2387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24600" y="3086100"/>
            <a:ext cx="3251200" cy="2057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398000" y="6794500"/>
            <a:ext cx="6337300" cy="2108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8960000">
            <a:off x="5003800" y="4648200"/>
            <a:ext cx="2197100" cy="673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2640000">
            <a:off x="4927600" y="6210300"/>
            <a:ext cx="2578100" cy="6731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1300"/>
              </a:lnSpc>
              <a:defRPr/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MIRI COMPANY</a:t>
            </a:r>
            <a:endParaRPr lang="en-US" sz="14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1300"/>
              </a:lnSpc>
              <a:defRPr/>
            </a:pPr>
            <a:r>
              <a:rPr lang="en-US" sz="1500" b="0" i="0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  <a:endParaRPr lang="en-US" sz="15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2035.02</a:t>
            </a:r>
            <a:endParaRPr lang="en-US" sz="17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282700" y="1117600"/>
            <a:ext cx="13703300" cy="127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4871700" y="965200"/>
            <a:ext cx="13970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Chapter 03</a:t>
            </a:r>
            <a:endParaRPr lang="en-US" sz="1700" b="0" i="0" u="none" strike="noStrike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35100" y="1663700"/>
            <a:ext cx="22225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c4bfb7"/>
                </a:solidFill>
                <a:latin typeface="Cormorant Bold"/>
              </a:rPr>
              <a:t>Overview</a:t>
            </a:r>
            <a:endParaRPr lang="en-US" sz="2200" b="0" i="0" u="none" strike="noStrike">
              <a:solidFill>
                <a:srgbClr val="c4bfb7"/>
              </a:solidFill>
              <a:latin typeface="Cormorant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35100" y="2095500"/>
            <a:ext cx="40640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5500" b="0" i="0" u="none" strike="noStrike">
                <a:solidFill>
                  <a:srgbClr val="595042"/>
                </a:solidFill>
                <a:latin typeface="Pretendard SemiBold"/>
              </a:rPr>
              <a:t>4. </a:t>
            </a:r>
            <a:r>
              <a:rPr lang="ko-KR" sz="5500" b="0" i="0" u="none" strike="noStrike">
                <a:solidFill>
                  <a:srgbClr val="595042"/>
                </a:solidFill>
                <a:ea typeface="Pretendard SemiBold"/>
              </a:rPr>
              <a:t>코드</a:t>
            </a:r>
            <a:r>
              <a:rPr lang="en-US" sz="5500" b="0" i="0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0" i="0" u="none" strike="noStrike">
                <a:solidFill>
                  <a:srgbClr val="595042"/>
                </a:solidFill>
                <a:ea typeface="Pretendard SemiBold"/>
              </a:rPr>
              <a:t>설명</a:t>
            </a:r>
            <a:endParaRPr lang="ko-KR" sz="5500" b="0" i="0" u="none" strike="noStrike">
              <a:solidFill>
                <a:srgbClr val="595042"/>
              </a:solidFill>
              <a:ea typeface="Pretendard Semi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626600" y="6096000"/>
            <a:ext cx="55372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파이썬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: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시리얼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통신을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받아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전달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626600" y="9042400"/>
            <a:ext cx="6223000" cy="406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블루투스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: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블루투스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통신을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통해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경고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문자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전달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1500" y="495300"/>
            <a:ext cx="16217900" cy="928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304800"/>
            <a:ext cx="317500" cy="966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403600" y="3695700"/>
            <a:ext cx="3251200" cy="2057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39000" y="4470400"/>
            <a:ext cx="2197100" cy="673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85400" y="3340100"/>
            <a:ext cx="3873500" cy="257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982200" y="6096000"/>
            <a:ext cx="5257800" cy="2057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93800" y="6845300"/>
            <a:ext cx="8255000" cy="2362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93800" y="5753100"/>
            <a:ext cx="2362200" cy="10795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1300"/>
              </a:lnSpc>
            </a:pPr>
            <a:r>
              <a:rPr lang="en-US" sz="1400" b="false" i="false" u="none" strike="noStrike">
                <a:solidFill>
                  <a:srgbClr val="595042"/>
                </a:solidFill>
                <a:latin typeface="Cormorant Bold"/>
              </a:rPr>
              <a:t>MIRI COMPANY</a:t>
            </a:r>
          </a:p>
        </p:txBody>
      </p:sp>
      <p:sp>
        <p:nvSpPr>
          <p:cNvPr name="TextBox 13" id="13"/>
          <p:cNvSpPr txBox="true"/>
          <p:nvPr/>
        </p:nvSpPr>
        <p:spPr>
          <a:xfrm rot="5400000">
            <a:off x="16408400" y="8623300"/>
            <a:ext cx="18415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1300"/>
              </a:lnSpc>
            </a:pPr>
            <a:r>
              <a:rPr lang="en-US" sz="1500" b="false" i="false" u="none" strike="noStrike">
                <a:solidFill>
                  <a:srgbClr val="595042"/>
                </a:solidFill>
                <a:latin typeface="Cormorant Bold"/>
              </a:rPr>
              <a:t>Simple Template</a:t>
            </a:r>
          </a:p>
        </p:txBody>
      </p:sp>
      <p:sp>
        <p:nvSpPr>
          <p:cNvPr name="TextBox 14" id="14"/>
          <p:cNvSpPr txBox="true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2035.02</a:t>
            </a:r>
          </a:p>
        </p:txBody>
      </p:sp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82700" y="1117600"/>
            <a:ext cx="13703300" cy="127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4871700" y="965200"/>
            <a:ext cx="13970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595042"/>
                </a:solidFill>
                <a:latin typeface="Cormorant Bold"/>
              </a:rPr>
              <a:t>Chapter 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35100" y="1663700"/>
            <a:ext cx="2222500" cy="39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C4BFB7"/>
                </a:solidFill>
                <a:latin typeface="Cormorant Bold"/>
              </a:rPr>
              <a:t>Overview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5100" y="2095500"/>
            <a:ext cx="40640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4.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코드</a:t>
            </a:r>
            <a:r>
              <a:rPr lang="en-US" sz="5500" b="false" i="false" u="none" strike="noStrike">
                <a:solidFill>
                  <a:srgbClr val="595042"/>
                </a:solidFill>
                <a:latin typeface="Pretendard SemiBold"/>
              </a:rPr>
              <a:t> </a:t>
            </a:r>
            <a:r>
              <a:rPr lang="ko-KR" sz="5500" b="false" i="false" u="none" strike="noStrike">
                <a:solidFill>
                  <a:srgbClr val="595042"/>
                </a:solidFill>
                <a:ea typeface="Pretendard SemiBold"/>
              </a:rPr>
              <a:t>설명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40900" y="8559800"/>
            <a:ext cx="6400800" cy="406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My SQL :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파이썬을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통해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받은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DB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에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저장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937000" y="5765800"/>
            <a:ext cx="4457700" cy="749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라이브러리를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통해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 </a:t>
            </a:r>
          </a:p>
          <a:p>
            <a:pPr algn="l" lvl="0">
              <a:lnSpc>
                <a:spcPct val="99600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 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아누이도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Regular"/>
              </a:rPr>
              <a:t> - DB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Regular"/>
              </a:rPr>
              <a:t>연결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619</ep:Words>
  <ep:PresentationFormat>On-screen Show (4:3)</ep:PresentationFormat>
  <ep:Paragraphs>175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user</cp:lastModifiedBy>
  <dcterms:modified xsi:type="dcterms:W3CDTF">2025-06-09T14:08:05.943</dcterms:modified>
  <cp:revision>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