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8.png"  /><Relationship Id="rId4" Type="http://schemas.openxmlformats.org/officeDocument/2006/relationships/image" Target="../media/image5.png"  /><Relationship Id="rId5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www.kaggle.com/datasets/pablomgomez21/drugs-a-b-c-x-y-for-decision-trees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400" y="2807566"/>
            <a:ext cx="10363198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5500"/>
              <a:t>데이터 베이스 시스템</a:t>
            </a:r>
            <a:br>
              <a:rPr lang="ko-KR" altLang="en-US" sz="4900"/>
            </a:br>
            <a:r>
              <a:rPr lang="ko-KR" altLang="en-US" sz="3400">
                <a:solidFill>
                  <a:schemeClr val="tx1"/>
                </a:solidFill>
              </a:rPr>
              <a:t>건강 상태를 기반으로 적절한 약물 분류</a:t>
            </a:r>
            <a:br>
              <a:rPr lang="ko-KR" altLang="en-US" sz="4900"/>
            </a:br>
            <a:r>
              <a:rPr lang="en-US" altLang="ko-KR" sz="3000"/>
              <a:t>-</a:t>
            </a:r>
            <a:r>
              <a:rPr lang="ko-KR" altLang="en-US" sz="3000"/>
              <a:t> </a:t>
            </a:r>
            <a:r>
              <a:rPr lang="en-US" altLang="ko-KR" sz="3000"/>
              <a:t>Decision Trees -</a:t>
            </a:r>
            <a:br>
              <a:rPr lang="ko-KR" altLang="en-US" sz="4000"/>
            </a:br>
            <a:endParaRPr lang="ko-KR" altLang="en-US" sz="40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4544291"/>
            <a:ext cx="8534399" cy="1752600"/>
          </a:xfrm>
        </p:spPr>
        <p:txBody>
          <a:bodyPr/>
          <a:lstStyle/>
          <a:p>
            <a:pPr>
              <a:defRPr/>
            </a:pPr>
            <a:endParaRPr lang="ko-KR" altLang="en-US" sz="25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2500">
                <a:solidFill>
                  <a:schemeClr val="tx1"/>
                </a:solidFill>
              </a:rPr>
              <a:t>214683</a:t>
            </a:r>
            <a:r>
              <a:rPr lang="ko-KR" altLang="en-US" sz="2500">
                <a:solidFill>
                  <a:schemeClr val="tx1"/>
                </a:solidFill>
              </a:rPr>
              <a:t> 장인환</a:t>
            </a:r>
            <a:endParaRPr lang="ko-KR" altLang="en-US" sz="2500">
              <a:solidFill>
                <a:schemeClr val="tx1"/>
              </a:solidFill>
            </a:endParaRPr>
          </a:p>
        </p:txBody>
      </p:sp>
      <p:sp>
        <p:nvSpPr>
          <p:cNvPr id="7" name=""/>
          <p:cNvSpPr/>
          <p:nvPr/>
        </p:nvSpPr>
        <p:spPr>
          <a:xfrm>
            <a:off x="0" y="417513"/>
            <a:ext cx="12192000" cy="726568"/>
          </a:xfrm>
          <a:prstGeom prst="rect">
            <a:avLst/>
          </a:prstGeom>
          <a:solidFill>
            <a:srgbClr val="ffc2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0" y="0"/>
            <a:ext cx="12192000" cy="417513"/>
          </a:xfrm>
          <a:prstGeom prst="rect">
            <a:avLst/>
          </a:prstGeom>
          <a:solidFill>
            <a:srgbClr val="ffe0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417513"/>
            <a:ext cx="12192000" cy="726568"/>
          </a:xfrm>
          <a:prstGeom prst="rect">
            <a:avLst/>
          </a:prstGeom>
          <a:solidFill>
            <a:srgbClr val="ffc2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돋움"/>
                <a:ea typeface="돋움"/>
              </a:rPr>
              <a:t>목차</a:t>
            </a:r>
            <a:endParaRPr lang="ko-KR" altLang="en-US" b="1">
              <a:latin typeface="돋움"/>
              <a:ea typeface="돋움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83825" y="1728859"/>
            <a:ext cx="5486401" cy="4577918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altLang="ko-KR" sz="3700">
                <a:latin typeface="돋움체"/>
                <a:ea typeface="돋움체"/>
              </a:rPr>
              <a:t>1.</a:t>
            </a:r>
            <a:r>
              <a:rPr lang="ko-KR" altLang="en-US" sz="3700">
                <a:latin typeface="돋움체"/>
                <a:ea typeface="돋움체"/>
              </a:rPr>
              <a:t> 모델링 배경 및 목적</a:t>
            </a:r>
            <a:endParaRPr lang="ko-KR" altLang="en-US" sz="3700">
              <a:latin typeface="돋움체"/>
              <a:ea typeface="돋움체"/>
            </a:endParaRPr>
          </a:p>
          <a:p>
            <a:pPr marL="0" indent="0">
              <a:buNone/>
              <a:defRPr/>
            </a:pPr>
            <a:endParaRPr lang="ko-KR" altLang="en-US" sz="3700">
              <a:latin typeface="돋움체"/>
              <a:ea typeface="돋움체"/>
            </a:endParaRPr>
          </a:p>
          <a:p>
            <a:pPr marL="0" indent="0">
              <a:buNone/>
              <a:defRPr/>
            </a:pPr>
            <a:r>
              <a:rPr lang="en-US" altLang="ko-KR" sz="3700">
                <a:latin typeface="돋움체"/>
                <a:ea typeface="돋움체"/>
              </a:rPr>
              <a:t>2.</a:t>
            </a:r>
            <a:r>
              <a:rPr lang="ko-KR" altLang="en-US" sz="3700">
                <a:latin typeface="돋움체"/>
                <a:ea typeface="돋움체"/>
              </a:rPr>
              <a:t> 데이터 설명</a:t>
            </a:r>
            <a:endParaRPr lang="ko-KR" altLang="en-US" sz="3700">
              <a:latin typeface="돋움체"/>
              <a:ea typeface="돋움체"/>
            </a:endParaRPr>
          </a:p>
          <a:p>
            <a:pPr marL="0" indent="0">
              <a:buNone/>
              <a:defRPr/>
            </a:pPr>
            <a:endParaRPr lang="ko-KR" altLang="en-US" sz="3700">
              <a:latin typeface="돋움체"/>
              <a:ea typeface="돋움체"/>
            </a:endParaRPr>
          </a:p>
          <a:p>
            <a:pPr marL="0" indent="0">
              <a:buNone/>
              <a:defRPr/>
            </a:pPr>
            <a:r>
              <a:rPr lang="en-US" altLang="ko-KR" sz="3700">
                <a:latin typeface="돋움체"/>
                <a:ea typeface="돋움체"/>
              </a:rPr>
              <a:t>3.</a:t>
            </a:r>
            <a:r>
              <a:rPr lang="ko-KR" altLang="en-US" sz="3700">
                <a:latin typeface="돋움체"/>
                <a:ea typeface="돋움체"/>
              </a:rPr>
              <a:t> 모델링 과정</a:t>
            </a:r>
            <a:endParaRPr lang="ko-KR" altLang="en-US" sz="3700">
              <a:latin typeface="돋움체"/>
              <a:ea typeface="돋움체"/>
            </a:endParaRPr>
          </a:p>
          <a:p>
            <a:pPr marL="0" indent="0">
              <a:buNone/>
              <a:defRPr/>
            </a:pPr>
            <a:endParaRPr lang="ko-KR" altLang="en-US" sz="3700">
              <a:latin typeface="돋움체"/>
              <a:ea typeface="돋움체"/>
            </a:endParaRPr>
          </a:p>
          <a:p>
            <a:pPr marL="0" indent="0">
              <a:buNone/>
              <a:defRPr/>
            </a:pPr>
            <a:r>
              <a:rPr lang="en-US" altLang="ko-KR" sz="3700">
                <a:latin typeface="돋움체"/>
                <a:ea typeface="돋움체"/>
              </a:rPr>
              <a:t>4.</a:t>
            </a:r>
            <a:r>
              <a:rPr lang="ko-KR" altLang="en-US" sz="3700">
                <a:latin typeface="돋움체"/>
                <a:ea typeface="돋움체"/>
              </a:rPr>
              <a:t> 결과 및 성능</a:t>
            </a:r>
            <a:endParaRPr lang="ko-KR" altLang="en-US" sz="3700">
              <a:latin typeface="돋움체"/>
              <a:ea typeface="돋움체"/>
            </a:endParaRPr>
          </a:p>
        </p:txBody>
      </p:sp>
      <p:sp>
        <p:nvSpPr>
          <p:cNvPr id="4" name=""/>
          <p:cNvSpPr/>
          <p:nvPr/>
        </p:nvSpPr>
        <p:spPr>
          <a:xfrm>
            <a:off x="609599" y="1728859"/>
            <a:ext cx="4655128" cy="4280549"/>
          </a:xfrm>
          <a:prstGeom prst="rect">
            <a:avLst/>
          </a:prstGeom>
          <a:solidFill>
            <a:srgbClr val="a2a2e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000" cy="417513"/>
          </a:xfrm>
          <a:prstGeom prst="rect">
            <a:avLst/>
          </a:prstGeom>
          <a:solidFill>
            <a:srgbClr val="ffe0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4052" y="4000500"/>
            <a:ext cx="4283365" cy="1835728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0" y="417513"/>
            <a:ext cx="12192000" cy="726568"/>
          </a:xfrm>
          <a:prstGeom prst="rect">
            <a:avLst/>
          </a:prstGeom>
          <a:solidFill>
            <a:srgbClr val="ffc2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000" cy="417513"/>
          </a:xfrm>
          <a:prstGeom prst="rect">
            <a:avLst/>
          </a:prstGeom>
          <a:solidFill>
            <a:srgbClr val="ffe0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latin typeface="돋움"/>
                <a:ea typeface="돋움"/>
              </a:rPr>
              <a:t>1.</a:t>
            </a:r>
            <a:r>
              <a:rPr lang="ko-KR" altLang="en-US" b="1">
                <a:latin typeface="돋움"/>
                <a:ea typeface="돋움"/>
              </a:rPr>
              <a:t> 모델링 배경 및 목적</a:t>
            </a:r>
            <a:endParaRPr lang="ko-KR" altLang="en-US" b="1">
              <a:latin typeface="돋움"/>
              <a:ea typeface="돋움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08418" y="1598972"/>
            <a:ext cx="6954979" cy="480305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ko-KR" altLang="en-US" sz="2400">
                <a:latin typeface="돋움체"/>
                <a:ea typeface="돋움체"/>
              </a:rPr>
              <a:t>최근 일교차가 심해지며 감기로 고생하는 사람이 많아졌습니다</a:t>
            </a:r>
            <a:r>
              <a:rPr lang="en-US" altLang="ko-KR" sz="2400">
                <a:latin typeface="돋움체"/>
                <a:ea typeface="돋움체"/>
              </a:rPr>
              <a:t>.</a:t>
            </a:r>
            <a:r>
              <a:rPr lang="ko-KR" altLang="en-US" sz="2400">
                <a:latin typeface="돋움체"/>
                <a:ea typeface="돋움체"/>
              </a:rPr>
              <a:t> </a:t>
            </a:r>
            <a:endParaRPr lang="ko-KR" altLang="en-US" sz="2400">
              <a:latin typeface="돋움체"/>
              <a:ea typeface="돋움체"/>
            </a:endParaRPr>
          </a:p>
          <a:p>
            <a:pPr marL="0" indent="0">
              <a:buNone/>
              <a:defRPr/>
            </a:pPr>
            <a:endParaRPr lang="ko-KR" altLang="en-US" sz="2400">
              <a:latin typeface="돋움체"/>
              <a:ea typeface="돋움체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돋움체"/>
                <a:ea typeface="돋움체"/>
              </a:rPr>
              <a:t>한 달 가까이 감기 증상에 감기약을 복용하였음에도 큰 효과를 느끼지 못하면서, “현재 나에게는 어떤 약이 더 효과적일까?” 하는 궁금증이 생겼습니다.</a:t>
            </a:r>
            <a:endParaRPr lang="ko-KR" altLang="en-US" sz="2400">
              <a:latin typeface="돋움체"/>
              <a:ea typeface="돋움체"/>
            </a:endParaRPr>
          </a:p>
          <a:p>
            <a:pPr marL="0" indent="0">
              <a:buNone/>
              <a:defRPr/>
            </a:pPr>
            <a:endParaRPr lang="ko-KR" altLang="en-US" sz="2400">
              <a:latin typeface="돋움체"/>
              <a:ea typeface="돋움체"/>
            </a:endParaRPr>
          </a:p>
          <a:p>
            <a:pPr marL="0" indent="0">
              <a:buNone/>
              <a:defRPr/>
            </a:pPr>
            <a:r>
              <a:rPr lang="ko-KR" altLang="en-US" sz="2400">
                <a:latin typeface="돋움체"/>
                <a:ea typeface="돋움체"/>
              </a:rPr>
              <a:t> 현재 데이터셋에는 약의 종류가 정해지진 않았지만 비슷한 성향을 분류한다는 내용에 대해 집중하였습니다</a:t>
            </a:r>
            <a:r>
              <a:rPr lang="en-US" altLang="ko-KR" sz="2400">
                <a:latin typeface="돋움체"/>
                <a:ea typeface="돋움체"/>
              </a:rPr>
              <a:t>.</a:t>
            </a:r>
            <a:endParaRPr lang="en-US" altLang="ko-KR" sz="2400">
              <a:latin typeface="돋움체"/>
              <a:ea typeface="돋움체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599" y="1598972"/>
            <a:ext cx="3235505" cy="20633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417513"/>
            <a:ext cx="12192000" cy="726568"/>
          </a:xfrm>
          <a:prstGeom prst="rect">
            <a:avLst/>
          </a:prstGeom>
          <a:solidFill>
            <a:srgbClr val="ffc2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000" cy="417513"/>
          </a:xfrm>
          <a:prstGeom prst="rect">
            <a:avLst/>
          </a:prstGeom>
          <a:solidFill>
            <a:srgbClr val="ffe0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latin typeface="돋움"/>
                <a:ea typeface="돋움"/>
              </a:rPr>
              <a:t>2.</a:t>
            </a:r>
            <a:r>
              <a:rPr lang="ko-KR" altLang="en-US" b="1">
                <a:latin typeface="돋움"/>
                <a:ea typeface="돋움"/>
              </a:rPr>
              <a:t> 데이터 설명</a:t>
            </a:r>
            <a:endParaRPr lang="ko-KR" altLang="en-US" b="1">
              <a:latin typeface="돋움"/>
              <a:ea typeface="돋움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6641520" y="1835727"/>
            <a:ext cx="5289495" cy="3515418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500">
                <a:latin typeface="돋움체"/>
                <a:ea typeface="돋움체"/>
              </a:rPr>
              <a:t>200</a:t>
            </a:r>
            <a:r>
              <a:rPr lang="ko-KR" altLang="en-US" sz="2500">
                <a:latin typeface="돋움체"/>
                <a:ea typeface="돋움체"/>
              </a:rPr>
              <a:t>개의 데이터셋 존재</a:t>
            </a:r>
            <a:endParaRPr lang="ko-KR" altLang="en-US" sz="2500">
              <a:latin typeface="돋움체"/>
              <a:ea typeface="돋움체"/>
            </a:endParaRPr>
          </a:p>
          <a:p>
            <a:pPr>
              <a:defRPr/>
            </a:pPr>
            <a:r>
              <a:rPr lang="en-US" altLang="ko-KR" sz="2500">
                <a:latin typeface="돋움체"/>
                <a:ea typeface="돋움체"/>
              </a:rPr>
              <a:t>5</a:t>
            </a:r>
            <a:r>
              <a:rPr lang="ko-KR" altLang="en-US" sz="2500">
                <a:latin typeface="돋움체"/>
                <a:ea typeface="돋움체"/>
              </a:rPr>
              <a:t>개의 독립변수</a:t>
            </a:r>
            <a:r>
              <a:rPr lang="en-US" altLang="ko-KR" sz="2500">
                <a:latin typeface="돋움체"/>
                <a:ea typeface="돋움체"/>
              </a:rPr>
              <a:t>,</a:t>
            </a:r>
            <a:r>
              <a:rPr lang="ko-KR" altLang="en-US" sz="2500">
                <a:latin typeface="돋움체"/>
                <a:ea typeface="돋움체"/>
              </a:rPr>
              <a:t> </a:t>
            </a:r>
            <a:r>
              <a:rPr lang="en-US" altLang="ko-KR" sz="2500">
                <a:latin typeface="돋움체"/>
                <a:ea typeface="돋움체"/>
              </a:rPr>
              <a:t>1</a:t>
            </a:r>
            <a:r>
              <a:rPr lang="ko-KR" altLang="en-US" sz="2500">
                <a:latin typeface="돋움체"/>
                <a:ea typeface="돋움체"/>
              </a:rPr>
              <a:t>개의 종속 변수</a:t>
            </a:r>
            <a:endParaRPr lang="ko-KR" altLang="en-US" sz="2500">
              <a:latin typeface="돋움체"/>
              <a:ea typeface="돋움체"/>
            </a:endParaRPr>
          </a:p>
          <a:p>
            <a:pPr>
              <a:defRPr/>
            </a:pPr>
            <a:r>
              <a:rPr lang="ko-KR" altLang="en-US" sz="2500">
                <a:latin typeface="돋움체"/>
                <a:ea typeface="돋움체"/>
              </a:rPr>
              <a:t>종속 변수 </a:t>
            </a:r>
            <a:r>
              <a:rPr lang="en-US" altLang="ko-KR" sz="2500">
                <a:latin typeface="돋움체"/>
                <a:ea typeface="돋움체"/>
              </a:rPr>
              <a:t>:</a:t>
            </a:r>
            <a:r>
              <a:rPr lang="ko-KR" altLang="en-US" sz="2500">
                <a:latin typeface="돋움체"/>
                <a:ea typeface="돋움체"/>
              </a:rPr>
              <a:t> </a:t>
            </a:r>
            <a:r>
              <a:rPr lang="en-US" altLang="ko-KR" sz="2500">
                <a:latin typeface="돋움체"/>
                <a:ea typeface="돋움체"/>
              </a:rPr>
              <a:t>Drug</a:t>
            </a:r>
            <a:endParaRPr lang="en-US" altLang="ko-KR" sz="2500">
              <a:latin typeface="돋움체"/>
              <a:ea typeface="돋움체"/>
            </a:endParaRPr>
          </a:p>
          <a:p>
            <a:pPr>
              <a:defRPr/>
            </a:pPr>
            <a:endParaRPr lang="en-US" altLang="ko-KR" sz="2500">
              <a:latin typeface="돋움체"/>
              <a:ea typeface="돋움체"/>
            </a:endParaRPr>
          </a:p>
          <a:p>
            <a:pPr>
              <a:defRPr/>
            </a:pPr>
            <a:r>
              <a:rPr lang="en-US" altLang="ko-KR" sz="2500">
                <a:latin typeface="돋움체"/>
                <a:ea typeface="돋움체"/>
              </a:rPr>
              <a:t>0.</a:t>
            </a:r>
            <a:r>
              <a:rPr lang="ko-KR" altLang="en-US" sz="2500">
                <a:latin typeface="돋움체"/>
                <a:ea typeface="돋움체"/>
              </a:rPr>
              <a:t> </a:t>
            </a:r>
            <a:r>
              <a:rPr lang="en-US" altLang="ko-KR" sz="2500">
                <a:latin typeface="돋움체"/>
                <a:ea typeface="돋움체"/>
              </a:rPr>
              <a:t> Age : </a:t>
            </a:r>
            <a:r>
              <a:rPr lang="ko-KR" altLang="en-US" sz="2500">
                <a:latin typeface="돋움체"/>
                <a:ea typeface="돋움체"/>
              </a:rPr>
              <a:t>나이</a:t>
            </a:r>
            <a:endParaRPr lang="ko-KR" altLang="en-US" sz="2500">
              <a:latin typeface="돋움체"/>
              <a:ea typeface="돋움체"/>
            </a:endParaRPr>
          </a:p>
          <a:p>
            <a:pPr>
              <a:defRPr/>
            </a:pPr>
            <a:r>
              <a:rPr lang="en-US" altLang="ko-KR" sz="2500">
                <a:latin typeface="돋움체"/>
                <a:ea typeface="돋움체"/>
              </a:rPr>
              <a:t>1.</a:t>
            </a:r>
            <a:r>
              <a:rPr lang="ko-KR" altLang="en-US" sz="2500">
                <a:latin typeface="돋움체"/>
                <a:ea typeface="돋움체"/>
              </a:rPr>
              <a:t> </a:t>
            </a:r>
            <a:r>
              <a:rPr lang="en-US" altLang="ko-KR" sz="2500">
                <a:latin typeface="돋움체"/>
                <a:ea typeface="돋움체"/>
              </a:rPr>
              <a:t>Sex : </a:t>
            </a:r>
            <a:r>
              <a:rPr lang="ko-KR" altLang="en-US" sz="2500">
                <a:latin typeface="돋움체"/>
                <a:ea typeface="돋움체"/>
              </a:rPr>
              <a:t>성별</a:t>
            </a:r>
            <a:endParaRPr lang="ko-KR" altLang="en-US" sz="2500">
              <a:latin typeface="돋움체"/>
              <a:ea typeface="돋움체"/>
            </a:endParaRPr>
          </a:p>
          <a:p>
            <a:pPr>
              <a:defRPr/>
            </a:pPr>
            <a:r>
              <a:rPr lang="en-US" altLang="ko-KR" sz="2500">
                <a:latin typeface="돋움체"/>
                <a:ea typeface="돋움체"/>
              </a:rPr>
              <a:t>2.</a:t>
            </a:r>
            <a:r>
              <a:rPr lang="ko-KR" altLang="en-US" sz="2500">
                <a:latin typeface="돋움체"/>
                <a:ea typeface="돋움체"/>
              </a:rPr>
              <a:t> </a:t>
            </a:r>
            <a:r>
              <a:rPr lang="en-US" altLang="ko-KR" sz="2500">
                <a:latin typeface="돋움체"/>
                <a:ea typeface="돋움체"/>
              </a:rPr>
              <a:t>BP : </a:t>
            </a:r>
            <a:r>
              <a:rPr lang="ko-KR" altLang="en-US" sz="2500">
                <a:latin typeface="돋움체"/>
                <a:ea typeface="돋움체"/>
              </a:rPr>
              <a:t>혈압 상태</a:t>
            </a:r>
            <a:endParaRPr lang="ko-KR" altLang="en-US" sz="2500">
              <a:latin typeface="돋움체"/>
              <a:ea typeface="돋움체"/>
            </a:endParaRPr>
          </a:p>
          <a:p>
            <a:pPr>
              <a:defRPr/>
            </a:pPr>
            <a:r>
              <a:rPr lang="en-US" altLang="ko-KR" sz="2500">
                <a:latin typeface="돋움체"/>
                <a:ea typeface="돋움체"/>
              </a:rPr>
              <a:t>3.</a:t>
            </a:r>
            <a:r>
              <a:rPr lang="ko-KR" altLang="en-US" sz="2500">
                <a:latin typeface="돋움체"/>
                <a:ea typeface="돋움체"/>
              </a:rPr>
              <a:t> </a:t>
            </a:r>
            <a:r>
              <a:rPr lang="en-US" altLang="ko-KR" sz="2500">
                <a:latin typeface="돋움체"/>
                <a:ea typeface="돋움체"/>
              </a:rPr>
              <a:t>Cholesterol : </a:t>
            </a:r>
            <a:r>
              <a:rPr lang="ko-KR" altLang="en-US" sz="2500">
                <a:latin typeface="돋움체"/>
                <a:ea typeface="돋움체"/>
              </a:rPr>
              <a:t>콜레스테롤 상태</a:t>
            </a:r>
            <a:endParaRPr lang="ko-KR" altLang="en-US" sz="2500">
              <a:latin typeface="돋움체"/>
              <a:ea typeface="돋움체"/>
            </a:endParaRPr>
          </a:p>
          <a:p>
            <a:pPr>
              <a:defRPr/>
            </a:pPr>
            <a:r>
              <a:rPr lang="en-US" altLang="ko-KR" sz="2500">
                <a:latin typeface="돋움체"/>
                <a:ea typeface="돋움체"/>
              </a:rPr>
              <a:t>4.</a:t>
            </a:r>
            <a:r>
              <a:rPr lang="ko-KR" altLang="en-US" sz="2500">
                <a:latin typeface="돋움체"/>
                <a:ea typeface="돋움체"/>
              </a:rPr>
              <a:t> </a:t>
            </a:r>
            <a:r>
              <a:rPr lang="en-US" altLang="ko-KR" sz="2500">
                <a:latin typeface="돋움체"/>
                <a:ea typeface="돋움체"/>
              </a:rPr>
              <a:t>Na_to_K </a:t>
            </a:r>
            <a:r>
              <a:rPr lang="ko-KR" altLang="en-US" sz="2500">
                <a:latin typeface="돋움체"/>
                <a:ea typeface="돋움체"/>
              </a:rPr>
              <a:t>혈중 나트륨 대비 칼륨</a:t>
            </a:r>
            <a:endParaRPr lang="ko-KR" altLang="en-US" sz="2500">
              <a:latin typeface="돋움체"/>
              <a:ea typeface="돋움체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599" y="1417638"/>
            <a:ext cx="5289383" cy="50833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417513"/>
            <a:ext cx="12192000" cy="726568"/>
          </a:xfrm>
          <a:prstGeom prst="rect">
            <a:avLst/>
          </a:prstGeom>
          <a:solidFill>
            <a:srgbClr val="ffc2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000" cy="417513"/>
          </a:xfrm>
          <a:prstGeom prst="rect">
            <a:avLst/>
          </a:prstGeom>
          <a:solidFill>
            <a:srgbClr val="ffe0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latin typeface="돋움"/>
                <a:ea typeface="돋움"/>
              </a:rPr>
              <a:t>3.</a:t>
            </a:r>
            <a:r>
              <a:rPr lang="ko-KR" altLang="en-US" b="1">
                <a:latin typeface="돋움"/>
                <a:ea typeface="돋움"/>
              </a:rPr>
              <a:t> 모델링 과정</a:t>
            </a:r>
            <a:endParaRPr lang="ko-KR" altLang="en-US" b="1">
              <a:latin typeface="돋움"/>
              <a:ea typeface="돋움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4949" y="1370013"/>
            <a:ext cx="8614285" cy="4507475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247410" y="1417638"/>
            <a:ext cx="6680712" cy="191420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>
                <a:latin typeface="돋움체"/>
                <a:ea typeface="돋움체"/>
              </a:rPr>
              <a:t>데이터셋이 문자로 되어있는 관계로 숫자로 인식 될 수 있도록 인코딩 과정을 거침</a:t>
            </a:r>
            <a:endParaRPr lang="ko-KR" altLang="en-US" sz="2400">
              <a:latin typeface="돋움체"/>
              <a:ea typeface="돋움체"/>
            </a:endParaRPr>
          </a:p>
          <a:p>
            <a:pPr>
              <a:defRPr/>
            </a:pPr>
            <a:endParaRPr lang="ko-KR" altLang="en-US" sz="2400">
              <a:latin typeface="돋움체"/>
              <a:ea typeface="돋움체"/>
            </a:endParaRPr>
          </a:p>
          <a:p>
            <a:pPr>
              <a:defRPr/>
            </a:pPr>
            <a:r>
              <a:rPr lang="ko-KR" altLang="en-US" sz="2400">
                <a:latin typeface="돋움체"/>
                <a:ea typeface="돋움체"/>
              </a:rPr>
              <a:t>인코딩 이후 데이터셋 </a:t>
            </a:r>
            <a:r>
              <a:rPr lang="en-US" altLang="ko-KR" sz="2400">
                <a:latin typeface="돋움체"/>
                <a:ea typeface="돋움체"/>
              </a:rPr>
              <a:t>x,y</a:t>
            </a:r>
            <a:r>
              <a:rPr lang="ko-KR" altLang="en-US" sz="2400">
                <a:latin typeface="돋움체"/>
                <a:ea typeface="돋움체"/>
              </a:rPr>
              <a:t>분리 및 훈련</a:t>
            </a:r>
            <a:endParaRPr lang="ko-KR" altLang="en-US" sz="2400">
              <a:latin typeface="돋움체"/>
              <a:ea typeface="돋움체"/>
            </a:endParaRPr>
          </a:p>
          <a:p>
            <a:pPr>
              <a:defRPr/>
            </a:pPr>
            <a:endParaRPr lang="ko-KR" altLang="en-US" sz="2400">
              <a:latin typeface="돋움체"/>
              <a:ea typeface="돋움체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45023" y="1206009"/>
            <a:ext cx="4493266" cy="1679062"/>
          </a:xfrm>
          <a:prstGeom prst="rect">
            <a:avLst/>
          </a:prstGeom>
        </p:spPr>
      </p:pic>
      <p:sp>
        <p:nvSpPr>
          <p:cNvPr id="5" name=""/>
          <p:cNvSpPr/>
          <p:nvPr/>
        </p:nvSpPr>
        <p:spPr>
          <a:xfrm>
            <a:off x="0" y="417513"/>
            <a:ext cx="12192000" cy="726568"/>
          </a:xfrm>
          <a:prstGeom prst="rect">
            <a:avLst/>
          </a:prstGeom>
          <a:solidFill>
            <a:srgbClr val="ffc2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000" cy="417513"/>
          </a:xfrm>
          <a:prstGeom prst="rect">
            <a:avLst/>
          </a:prstGeom>
          <a:solidFill>
            <a:srgbClr val="ffe0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latin typeface="돋움"/>
                <a:ea typeface="돋움"/>
              </a:rPr>
              <a:t>4.</a:t>
            </a:r>
            <a:r>
              <a:rPr lang="ko-KR" altLang="en-US" b="1">
                <a:latin typeface="돋움"/>
                <a:ea typeface="돋움"/>
              </a:rPr>
              <a:t> 결과 및 성능</a:t>
            </a:r>
            <a:endParaRPr lang="ko-KR" altLang="en-US" b="1">
              <a:latin typeface="돋움"/>
              <a:ea typeface="돋움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885072"/>
            <a:ext cx="5842289" cy="4363396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rcRect t="60"/>
          <a:stretch>
            <a:fillRect/>
          </a:stretch>
        </p:blipFill>
        <p:spPr>
          <a:xfrm>
            <a:off x="286715" y="1648316"/>
            <a:ext cx="7184160" cy="3215900"/>
          </a:xfrm>
          <a:prstGeom prst="rect">
            <a:avLst/>
          </a:prstGeom>
        </p:spPr>
      </p:pic>
      <p:sp>
        <p:nvSpPr>
          <p:cNvPr id="9" name=""/>
          <p:cNvSpPr txBox="1"/>
          <p:nvPr/>
        </p:nvSpPr>
        <p:spPr>
          <a:xfrm>
            <a:off x="286715" y="1206009"/>
            <a:ext cx="3567100" cy="423257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sz="2200">
                <a:latin typeface="돋움체"/>
                <a:ea typeface="돋움체"/>
              </a:rPr>
              <a:t>훈련 및 테스트 성능 검사</a:t>
            </a:r>
            <a:endParaRPr lang="ko-KR" altLang="en-US" sz="2200">
              <a:latin typeface="돋움체"/>
              <a:ea typeface="돋움체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615295" y="4242954"/>
            <a:ext cx="3724795" cy="4414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300">
                <a:latin typeface="돋움체"/>
                <a:ea typeface="돋움체"/>
              </a:rPr>
              <a:t>Pydot</a:t>
            </a:r>
            <a:r>
              <a:rPr lang="ko-KR" altLang="en-US" sz="2300">
                <a:latin typeface="돋움체"/>
                <a:ea typeface="돋움체"/>
              </a:rPr>
              <a:t>을 이용한 트리 구조</a:t>
            </a:r>
            <a:endParaRPr lang="ko-KR" altLang="en-US" sz="2300">
              <a:latin typeface="돋움체"/>
              <a:ea typeface="돋움체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17402" y="4684395"/>
            <a:ext cx="3378597" cy="29872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417513"/>
            <a:ext cx="12192000" cy="726568"/>
          </a:xfrm>
          <a:prstGeom prst="rect">
            <a:avLst/>
          </a:prstGeom>
          <a:solidFill>
            <a:srgbClr val="ffc2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000" cy="417513"/>
          </a:xfrm>
          <a:prstGeom prst="rect">
            <a:avLst/>
          </a:prstGeom>
          <a:solidFill>
            <a:srgbClr val="ffe0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 b="1">
                <a:latin typeface="돋움"/>
                <a:ea typeface="돋움"/>
              </a:rPr>
              <a:t>4.</a:t>
            </a:r>
            <a:r>
              <a:rPr lang="ko-KR" altLang="en-US" b="1">
                <a:latin typeface="돋움"/>
                <a:ea typeface="돋움"/>
              </a:rPr>
              <a:t> 결과 및 성능</a:t>
            </a:r>
            <a:endParaRPr lang="ko-KR" altLang="en-US" b="1">
              <a:latin typeface="돋움"/>
              <a:ea typeface="돋움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54584" y="2927558"/>
            <a:ext cx="5262592" cy="3930441"/>
          </a:xfrm>
          <a:prstGeom prst="rect">
            <a:avLst/>
          </a:prstGeom>
        </p:spPr>
      </p:pic>
      <p:sp>
        <p:nvSpPr>
          <p:cNvPr id="11" name=""/>
          <p:cNvSpPr txBox="1"/>
          <p:nvPr/>
        </p:nvSpPr>
        <p:spPr>
          <a:xfrm>
            <a:off x="57150" y="1196917"/>
            <a:ext cx="5034915" cy="441441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 sz="2300">
                <a:latin typeface="돋움체"/>
                <a:ea typeface="돋움체"/>
              </a:rPr>
              <a:t>Pydot</a:t>
            </a:r>
            <a:r>
              <a:rPr lang="ko-KR" altLang="en-US" sz="2300">
                <a:latin typeface="돋움체"/>
                <a:ea typeface="돋움체"/>
              </a:rPr>
              <a:t>을 이용한 트리 구조 및 </a:t>
            </a:r>
            <a:r>
              <a:rPr lang="en-US" altLang="ko-KR" sz="2300">
                <a:latin typeface="돋움체"/>
                <a:ea typeface="돋움체"/>
              </a:rPr>
              <a:t>Curve</a:t>
            </a:r>
            <a:endParaRPr lang="en-US" altLang="ko-KR" sz="2300">
              <a:latin typeface="돋움체"/>
              <a:ea typeface="돋움체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65827" y="4406709"/>
            <a:ext cx="2772461" cy="245129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5939" y="1749938"/>
            <a:ext cx="4493266" cy="1679062"/>
          </a:xfrm>
          <a:prstGeom prst="rect">
            <a:avLst/>
          </a:prstGeom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32176" y="1417638"/>
            <a:ext cx="5106112" cy="2962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"/>
          <p:cNvSpPr/>
          <p:nvPr/>
        </p:nvSpPr>
        <p:spPr>
          <a:xfrm>
            <a:off x="0" y="417513"/>
            <a:ext cx="12192000" cy="726568"/>
          </a:xfrm>
          <a:prstGeom prst="rect">
            <a:avLst/>
          </a:prstGeom>
          <a:solidFill>
            <a:srgbClr val="ffc299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000" cy="417513"/>
          </a:xfrm>
          <a:prstGeom prst="rect">
            <a:avLst/>
          </a:prstGeom>
          <a:solidFill>
            <a:srgbClr val="ffe0c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 b="1">
                <a:latin typeface="돋움"/>
                <a:ea typeface="돋움"/>
              </a:rPr>
              <a:t>출처</a:t>
            </a:r>
            <a:endParaRPr lang="ko-KR" altLang="en-US" b="1">
              <a:latin typeface="돋움"/>
              <a:ea typeface="돋움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ko-KR" altLang="en-US"/>
              <a:t>데이터 셋 </a:t>
            </a:r>
            <a:r>
              <a:rPr lang="en-US" altLang="ko-KR"/>
              <a:t>:</a:t>
            </a:r>
            <a:endParaRPr lang="en-US" altLang="ko-KR">
              <a:hlinkClick r:id="rId2"/>
            </a:endParaRPr>
          </a:p>
          <a:p>
            <a:pPr marL="0" indent="0">
              <a:buNone/>
              <a:defRPr/>
            </a:pPr>
            <a:r>
              <a:rPr lang="ko-KR" altLang="en-US">
                <a:hlinkClick r:id="rId2"/>
              </a:rPr>
              <a:t> </a:t>
            </a:r>
            <a:r>
              <a:rPr lang="en-US" altLang="ko-KR">
                <a:hlinkClick r:id="rId2"/>
              </a:rPr>
              <a:t>https://www.kaggle.com/datasets/pablomgomez21/drugs-a-b-c-x-y-for-decision-trees</a:t>
            </a: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150</ep:Words>
  <ep:PresentationFormat>화면 슬라이드 쇼(4:3)</ep:PresentationFormat>
  <ep:Paragraphs>31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한컴오피스</vt:lpstr>
      <vt:lpstr>데이터 베이스 시스템 건강 상태를 기반으로 적절한 약물 분류 - Decision Trees -</vt:lpstr>
      <vt:lpstr>목차</vt:lpstr>
      <vt:lpstr>1. 모델링 배경 및 목적</vt:lpstr>
      <vt:lpstr>2. 데이터 설명</vt:lpstr>
      <vt:lpstr>3. 모델링 과정</vt:lpstr>
      <vt:lpstr>4. 결과 및 성능</vt:lpstr>
      <vt:lpstr>4. 결과 및 성능</vt:lpstr>
      <vt:lpstr>출처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2025-04-13T13:07:47.036</dcterms:created>
  <dc:creator>user</dc:creator>
  <cp:lastModifiedBy>user</cp:lastModifiedBy>
  <dcterms:modified xsi:type="dcterms:W3CDTF">2025-04-14T03:06:39.484</dcterms:modified>
  <cp:revision>19</cp:revision>
  <dc:title>데이터 베이스 시스템 - Decision Trees -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