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30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0" r:id="rId9"/>
    <p:sldId id="261" r:id="rId10"/>
    <p:sldId id="267" r:id="rId11"/>
    <p:sldId id="262" r:id="rId12"/>
    <p:sldId id="26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9427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Pr shadeToTitle="0">
        <a:solidFill>
          <a:srgbClr val="ffe0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kaggle.com/datasets/uciml/red-wine-quality-cortez-et-al-2009" TargetMode="External" /><Relationship Id="rId3" Type="http://schemas.openxmlformats.org/officeDocument/2006/relationships/hyperlink" Target="https://straitsresearch.com/ko/report/wine-market" TargetMode="External" /><Relationship Id="rId4" Type="http://schemas.openxmlformats.org/officeDocument/2006/relationships/hyperlink" Target="https://news.mt.co.kr/mtview.php?no=2023052415183742823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 idx="0"/>
          </p:nvPr>
        </p:nvSpPr>
        <p:spPr>
          <a:xfrm>
            <a:off x="914400" y="1681132"/>
            <a:ext cx="10363198" cy="1470025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sz="4700" b="1"/>
              <a:t>인공지능 과제</a:t>
            </a:r>
            <a:br>
              <a:rPr lang="ko-KR" altLang="en-US" b="1"/>
            </a:br>
            <a:r>
              <a:rPr lang="en-US" altLang="ko-KR" sz="3700" b="1"/>
              <a:t>-</a:t>
            </a:r>
            <a:r>
              <a:rPr lang="ko-KR" altLang="en-US" sz="3700" b="1"/>
              <a:t> </a:t>
            </a:r>
            <a:r>
              <a:rPr lang="en-US" altLang="ko-KR" sz="3700" b="1"/>
              <a:t>Logistic regression -</a:t>
            </a:r>
            <a:endParaRPr lang="en-US" altLang="ko-KR" sz="3700" b="1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 vert="horz" lIns="91440" tIns="45720" rIns="91440" bIns="45720">
            <a:normAutofit/>
          </a:bodyPr>
          <a:lstStyle/>
          <a:p>
            <a:pPr>
              <a:defRPr/>
            </a:pPr>
            <a:r>
              <a:rPr lang="ko-KR" altLang="en-US" sz="2900">
                <a:solidFill>
                  <a:schemeClr val="tx1"/>
                </a:solidFill>
              </a:rPr>
              <a:t>컴퓨터 정보통신 공학과 </a:t>
            </a:r>
            <a:r>
              <a:rPr lang="en-US" altLang="ko-KR" sz="2900">
                <a:solidFill>
                  <a:schemeClr val="tx1"/>
                </a:solidFill>
              </a:rPr>
              <a:t>214683</a:t>
            </a:r>
            <a:endParaRPr lang="en-US" altLang="ko-KR" sz="29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900">
                <a:solidFill>
                  <a:schemeClr val="tx1"/>
                </a:solidFill>
              </a:rPr>
              <a:t>장인환</a:t>
            </a:r>
            <a:endParaRPr lang="ko-KR" altLang="en-US" sz="29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28600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모델링 배경 및 목적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1827" y="-842645"/>
            <a:ext cx="12233828" cy="8543291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3467100" y="2857500"/>
            <a:ext cx="243840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 b="1"/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609601" y="2174669"/>
            <a:ext cx="10972798" cy="862853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1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4.</a:t>
            </a:r>
            <a:endParaRPr xmlns:mc="http://schemas.openxmlformats.org/markup-compatibility/2006" xmlns:hp="http://schemas.haansoft.com/office/presentation/8.0" kumimoji="0" lang="en-US" altLang="ko-KR" sz="5100" b="1" i="0" u="none" strike="noStrike" kern="1200" cap="none" spc="0" normalizeH="0" baseline="0" mc:Ignorable="hp" hp:hslEmbossed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1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결과 및 성능</a:t>
            </a:r>
            <a:endParaRPr xmlns:mc="http://schemas.openxmlformats.org/markup-compatibility/2006" xmlns:hp="http://schemas.haansoft.com/office/presentation/8.0" kumimoji="0" lang="ko-KR" altLang="en-US" sz="5100" b="1" i="0" u="none" strike="noStrike" kern="1200" cap="none" spc="0" normalizeH="0" baseline="0" mc:Ignorable="hp" hp:hslEmbossed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862853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b="1"/>
              <a:t>결과 및 성능</a:t>
            </a:r>
            <a:endParaRPr lang="ko-KR" altLang="en-US" b="1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347181"/>
            <a:ext cx="8576261" cy="951126"/>
          </a:xfrm>
          <a:prstGeom prst="rect">
            <a:avLst/>
          </a:prstGeom>
        </p:spPr>
      </p:pic>
      <p:pic>
        <p:nvPicPr>
          <p:cNvPr id="10" name="그림 6"/>
          <p:cNvPicPr>
            <a:picLocks noChangeAspect="1"/>
          </p:cNvPicPr>
          <p:nvPr/>
        </p:nvPicPr>
        <p:blipFill rotWithShape="1">
          <a:blip r:embed="rId3"/>
          <a:srcRect t="15200"/>
          <a:stretch>
            <a:fillRect/>
          </a:stretch>
        </p:blipFill>
        <p:spPr>
          <a:xfrm>
            <a:off x="609599" y="2348346"/>
            <a:ext cx="8873058" cy="3769128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4346863" y="3429000"/>
            <a:ext cx="5888702" cy="16078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000"/>
              <a:t>와인에 좋은 영향을 끼치는 요인 </a:t>
            </a:r>
            <a:r>
              <a:rPr lang="en-US" altLang="ko-KR" sz="2000"/>
              <a:t>:</a:t>
            </a:r>
            <a:r>
              <a:rPr lang="ko-KR" altLang="en-US" sz="2000"/>
              <a:t> 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비휘발성산</a:t>
            </a:r>
            <a:r>
              <a:rPr lang="en-US" altLang="ko-KR" sz="2000"/>
              <a:t>,</a:t>
            </a:r>
            <a:r>
              <a:rPr lang="ko-KR" altLang="en-US" sz="2000"/>
              <a:t> 잔당</a:t>
            </a:r>
            <a:r>
              <a:rPr lang="en-US" altLang="ko-KR" sz="2000"/>
              <a:t>,</a:t>
            </a:r>
            <a:r>
              <a:rPr lang="ko-KR" altLang="en-US" sz="2000"/>
              <a:t> 우리 이산화향</a:t>
            </a:r>
            <a:r>
              <a:rPr lang="en-US" altLang="ko-KR" sz="2000"/>
              <a:t>,</a:t>
            </a:r>
            <a:r>
              <a:rPr lang="ko-KR" altLang="en-US" sz="2000"/>
              <a:t> 황산염</a:t>
            </a:r>
            <a:r>
              <a:rPr lang="en-US" altLang="ko-KR" sz="2000"/>
              <a:t>,</a:t>
            </a:r>
            <a:r>
              <a:rPr lang="ko-KR" altLang="en-US" sz="2000"/>
              <a:t> 알코올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/>
              <a:t>와인에 안좋은 영향을 끼치는 요인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</a:t>
            </a:r>
            <a:r>
              <a:rPr lang="en-US" altLang="ko-KR" sz="2000"/>
              <a:t>-</a:t>
            </a:r>
            <a:r>
              <a:rPr lang="ko-KR" altLang="en-US" sz="2000"/>
              <a:t> 휘발성산</a:t>
            </a:r>
            <a:r>
              <a:rPr lang="en-US" altLang="ko-KR" sz="2000"/>
              <a:t>,</a:t>
            </a:r>
            <a:r>
              <a:rPr lang="ko-KR" altLang="en-US" sz="2000"/>
              <a:t> 구연산</a:t>
            </a:r>
            <a:r>
              <a:rPr lang="en-US" altLang="ko-KR" sz="2000"/>
              <a:t>,</a:t>
            </a:r>
            <a:r>
              <a:rPr lang="ko-KR" altLang="en-US" sz="2000"/>
              <a:t> 염화물</a:t>
            </a:r>
            <a:r>
              <a:rPr lang="en-US" altLang="ko-KR" sz="2000"/>
              <a:t>,</a:t>
            </a:r>
            <a:r>
              <a:rPr lang="ko-KR" altLang="en-US" sz="2000"/>
              <a:t> 총 이산화황</a:t>
            </a:r>
            <a:r>
              <a:rPr lang="en-US" altLang="ko-KR" sz="2000"/>
              <a:t>,</a:t>
            </a:r>
            <a:r>
              <a:rPr lang="ko-KR" altLang="en-US" sz="2000"/>
              <a:t> 밀도</a:t>
            </a:r>
            <a:r>
              <a:rPr lang="en-US" altLang="ko-KR" sz="2000"/>
              <a:t>,</a:t>
            </a:r>
            <a:r>
              <a:rPr lang="ko-KR" altLang="en-US" sz="2000"/>
              <a:t> 산도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hlinkClick r:id="rId2"/>
              </a:rPr>
              <a:t>https://www.kaggle.com/datasets/uciml/red-wine-quality-cortez-et-al-2009</a:t>
            </a:r>
            <a:endParaRPr lang="ko-KR" altLang="en-US"/>
          </a:p>
          <a:p>
            <a:pPr>
              <a:defRPr/>
            </a:pPr>
            <a:r>
              <a:rPr lang="ko-KR" altLang="en-US">
                <a:hlinkClick r:id="rId3"/>
              </a:rPr>
              <a:t>https://straitsresearch.com/ko/report/wine-market</a:t>
            </a:r>
            <a:endParaRPr lang="ko-KR" altLang="en-US"/>
          </a:p>
          <a:p>
            <a:pPr>
              <a:defRPr/>
            </a:pPr>
            <a:r>
              <a:rPr lang="ko-KR" altLang="en-US">
                <a:hlinkClick r:id="rId4"/>
              </a:rPr>
              <a:t>https://news.mt.co.kr/mtview.php?no=2023052415183742823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862853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b="1"/>
              <a:t>참고자료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sz="4500" b="1"/>
              <a:t>목차</a:t>
            </a:r>
            <a:endParaRPr lang="ko-KR" altLang="en-US" sz="4500" b="1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496049" y="1600200"/>
            <a:ext cx="5086348" cy="4525963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0" indent="0">
              <a:buNone/>
              <a:defRPr/>
            </a:pPr>
            <a:r>
              <a:rPr lang="ko-KR" altLang="en-US" sz="3700"/>
              <a:t> </a:t>
            </a:r>
            <a:r>
              <a:rPr lang="en-US" altLang="ko-KR" sz="3700"/>
              <a:t>1.</a:t>
            </a:r>
            <a:r>
              <a:rPr lang="ko-KR" altLang="en-US" sz="3700"/>
              <a:t> 모델링 배경 및 목적</a:t>
            </a:r>
            <a:endParaRPr lang="ko-KR" altLang="en-US" sz="3700"/>
          </a:p>
          <a:p>
            <a:pPr marL="0" indent="0">
              <a:buNone/>
              <a:defRPr/>
            </a:pPr>
            <a:r>
              <a:rPr lang="ko-KR" altLang="en-US" sz="3700"/>
              <a:t> </a:t>
            </a:r>
            <a:endParaRPr lang="ko-KR" altLang="en-US" sz="3700"/>
          </a:p>
          <a:p>
            <a:pPr marL="0" indent="0">
              <a:buNone/>
              <a:defRPr/>
            </a:pPr>
            <a:r>
              <a:rPr lang="ko-KR" altLang="en-US" sz="3700"/>
              <a:t> </a:t>
            </a:r>
            <a:r>
              <a:rPr lang="en-US" altLang="ko-KR" sz="3700"/>
              <a:t>2.</a:t>
            </a:r>
            <a:r>
              <a:rPr lang="ko-KR" altLang="en-US" sz="3700"/>
              <a:t> 데이터 설명</a:t>
            </a:r>
            <a:endParaRPr lang="ko-KR" altLang="en-US" sz="3700"/>
          </a:p>
          <a:p>
            <a:pPr marL="0" indent="0">
              <a:buNone/>
              <a:defRPr/>
            </a:pPr>
            <a:endParaRPr lang="ko-KR" altLang="en-US" sz="3700"/>
          </a:p>
          <a:p>
            <a:pPr marL="0" indent="0">
              <a:buNone/>
              <a:defRPr/>
            </a:pPr>
            <a:r>
              <a:rPr lang="ko-KR" altLang="en-US" sz="3700"/>
              <a:t> </a:t>
            </a:r>
            <a:r>
              <a:rPr lang="en-US" altLang="ko-KR" sz="3700"/>
              <a:t>3.</a:t>
            </a:r>
            <a:r>
              <a:rPr lang="ko-KR" altLang="en-US" sz="3700"/>
              <a:t> 모델링 과정</a:t>
            </a:r>
            <a:endParaRPr lang="ko-KR" altLang="en-US" sz="3700"/>
          </a:p>
          <a:p>
            <a:pPr marL="0" indent="0">
              <a:buNone/>
              <a:defRPr/>
            </a:pPr>
            <a:endParaRPr lang="ko-KR" altLang="en-US" sz="3700"/>
          </a:p>
          <a:p>
            <a:pPr marL="0" indent="0">
              <a:buNone/>
              <a:defRPr/>
            </a:pPr>
            <a:r>
              <a:rPr lang="ko-KR" altLang="en-US" sz="3700"/>
              <a:t> </a:t>
            </a:r>
            <a:r>
              <a:rPr lang="en-US" altLang="ko-KR" sz="3700"/>
              <a:t>4.</a:t>
            </a:r>
            <a:r>
              <a:rPr lang="ko-KR" altLang="en-US" sz="3700"/>
              <a:t> 결과 및 성능</a:t>
            </a:r>
            <a:endParaRPr lang="ko-KR" altLang="en-US" sz="3700"/>
          </a:p>
        </p:txBody>
      </p:sp>
      <p:sp>
        <p:nvSpPr>
          <p:cNvPr id="6" name="직사각형 1"/>
          <p:cNvSpPr/>
          <p:nvPr/>
        </p:nvSpPr>
        <p:spPr>
          <a:xfrm>
            <a:off x="1052862" y="1600200"/>
            <a:ext cx="4323845" cy="4228596"/>
          </a:xfrm>
          <a:prstGeom prst="rect">
            <a:avLst/>
          </a:prstGeom>
          <a:solidFill>
            <a:srgbClr val="b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4064" y="2413002"/>
            <a:ext cx="3901440" cy="26029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28600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모델링 배경 및 목적</a:t>
            </a:r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1827" y="-842645"/>
            <a:ext cx="12233828" cy="8543291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3467100" y="2857500"/>
            <a:ext cx="443865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609601" y="2174669"/>
            <a:ext cx="10972798" cy="862853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1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1.</a:t>
            </a:r>
            <a:endParaRPr xmlns:mc="http://schemas.openxmlformats.org/markup-compatibility/2006" xmlns:hp="http://schemas.haansoft.com/office/presentation/8.0" kumimoji="0" lang="en-US" altLang="ko-KR" sz="5100" b="1" i="0" u="none" strike="noStrike" kern="1200" cap="none" spc="0" normalizeH="0" baseline="0" mc:Ignorable="hp" hp:hslEmbossed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1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모델링 배경 및 목적</a:t>
            </a:r>
            <a:endParaRPr xmlns:mc="http://schemas.openxmlformats.org/markup-compatibility/2006" xmlns:hp="http://schemas.haansoft.com/office/presentation/8.0" kumimoji="0" lang="ko-KR" altLang="en-US" sz="5100" b="1" i="0" u="none" strike="noStrike" kern="1200" cap="none" spc="0" normalizeH="0" baseline="0" mc:Ignorable="hp" hp:hslEmbossed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862853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b="1"/>
              <a:t>모델링 배경 및 목적</a:t>
            </a:r>
            <a:endParaRPr lang="ko-KR" altLang="en-US" b="1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6412" y="1379945"/>
            <a:ext cx="5639587" cy="1209843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6412" y="2769376"/>
            <a:ext cx="3610479" cy="336279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4300440" y="2817683"/>
            <a:ext cx="6947372" cy="326618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900"/>
              <a:t>현재 와인 시장은 점점 커지고 있으며</a:t>
            </a:r>
            <a:r>
              <a:rPr lang="en-US" altLang="ko-KR" sz="1900"/>
              <a:t>,</a:t>
            </a:r>
            <a:r>
              <a:rPr lang="ko-KR" altLang="en-US" sz="1900"/>
              <a:t> 앞으로도 증가 할 가능성이 굉장히 높습니다</a:t>
            </a:r>
            <a:r>
              <a:rPr lang="en-US" altLang="ko-KR" sz="1900"/>
              <a:t>.</a:t>
            </a:r>
            <a:endParaRPr lang="en-US" altLang="ko-KR" sz="1900"/>
          </a:p>
          <a:p>
            <a:pPr>
              <a:defRPr/>
            </a:pPr>
            <a:endParaRPr lang="en-US" altLang="ko-KR" sz="1900"/>
          </a:p>
          <a:p>
            <a:pPr>
              <a:defRPr/>
            </a:pPr>
            <a:endParaRPr lang="en-US" altLang="ko-KR" sz="1900"/>
          </a:p>
          <a:p>
            <a:pPr>
              <a:defRPr/>
            </a:pPr>
            <a:r>
              <a:rPr lang="ko-KR" altLang="en-US" sz="1900"/>
              <a:t>와인에 대해 입문하고 싶었던 마음도 한편에 존재 하였기 때문에 관심이 갔습니다</a:t>
            </a:r>
            <a:r>
              <a:rPr lang="en-US" altLang="ko-KR" sz="1900"/>
              <a:t>.</a:t>
            </a:r>
            <a:endParaRPr lang="en-US" altLang="ko-KR" sz="1900"/>
          </a:p>
          <a:p>
            <a:pPr>
              <a:defRPr/>
            </a:pPr>
            <a:endParaRPr lang="en-US" altLang="ko-KR" sz="1900"/>
          </a:p>
          <a:p>
            <a:pPr>
              <a:defRPr/>
            </a:pPr>
            <a:endParaRPr lang="en-US" altLang="ko-KR" sz="1900"/>
          </a:p>
          <a:p>
            <a:pPr>
              <a:defRPr/>
            </a:pPr>
            <a:r>
              <a:rPr lang="ko-KR" altLang="en-US" sz="1900"/>
              <a:t>그중 레드 와인은 무슨 요소가 와인의 질에 영향을 주는지  분석 해보고자 주제로 선정하게 되었습니다</a:t>
            </a:r>
            <a:r>
              <a:rPr lang="en-US" altLang="ko-KR" sz="1900"/>
              <a:t>.</a:t>
            </a:r>
            <a:endParaRPr lang="en-US" altLang="ko-KR" sz="1900"/>
          </a:p>
          <a:p>
            <a:pPr>
              <a:defRPr/>
            </a:pPr>
            <a:endParaRPr lang="en-US" altLang="ko-KR" sz="1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28600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모델링 배경 및 목적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1827" y="-842645"/>
            <a:ext cx="12233828" cy="8543291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3467100" y="2857500"/>
            <a:ext cx="243840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 b="1"/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609601" y="2174669"/>
            <a:ext cx="10972798" cy="862853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1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2.</a:t>
            </a:r>
            <a:endParaRPr xmlns:mc="http://schemas.openxmlformats.org/markup-compatibility/2006" xmlns:hp="http://schemas.haansoft.com/office/presentation/8.0" kumimoji="0" lang="en-US" altLang="ko-KR" sz="5100" b="1" i="0" u="none" strike="noStrike" kern="1200" cap="none" spc="0" normalizeH="0" baseline="0" mc:Ignorable="hp" hp:hslEmbossed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1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데이터 설명</a:t>
            </a:r>
            <a:endParaRPr xmlns:mc="http://schemas.openxmlformats.org/markup-compatibility/2006" xmlns:hp="http://schemas.haansoft.com/office/presentation/8.0" kumimoji="0" lang="ko-KR" altLang="en-US" sz="5100" b="1" i="0" u="none" strike="noStrike" kern="1200" cap="none" spc="0" normalizeH="0" baseline="0" mc:Ignorable="hp" hp:hslEmbossed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862853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b="1"/>
              <a:t>데이터 설명</a:t>
            </a:r>
            <a:endParaRPr lang="ko-KR" altLang="en-US" b="1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1781" y="1327991"/>
            <a:ext cx="5513385" cy="4739576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6096000" y="1327991"/>
            <a:ext cx="4034790" cy="90847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1600</a:t>
            </a:r>
            <a:r>
              <a:rPr lang="ko-KR" altLang="en-US"/>
              <a:t>개의 데이터 셋</a:t>
            </a:r>
            <a:endParaRPr lang="ko-KR" altLang="en-US"/>
          </a:p>
          <a:p>
            <a:pPr>
              <a:defRPr/>
            </a:pPr>
            <a:r>
              <a:rPr lang="en-US" altLang="ko-KR"/>
              <a:t>11</a:t>
            </a:r>
            <a:r>
              <a:rPr lang="ko-KR" altLang="en-US"/>
              <a:t>개의 독립변수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개의 종속변수 존재</a:t>
            </a:r>
            <a:endParaRPr lang="ko-KR" altLang="en-US"/>
          </a:p>
          <a:p>
            <a:pPr>
              <a:defRPr/>
            </a:pPr>
            <a:r>
              <a:rPr lang="ko-KR" altLang="en-US"/>
              <a:t>종속 변수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quality</a:t>
            </a:r>
            <a:endParaRPr lang="en-US" altLang="ko-KR"/>
          </a:p>
        </p:txBody>
      </p:sp>
      <p:sp>
        <p:nvSpPr>
          <p:cNvPr id="7" name=""/>
          <p:cNvSpPr txBox="1"/>
          <p:nvPr/>
        </p:nvSpPr>
        <p:spPr>
          <a:xfrm>
            <a:off x="6096000" y="2508853"/>
            <a:ext cx="3968115" cy="355871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900"/>
              <a:t>1 - fixed acidity</a:t>
            </a:r>
            <a:r>
              <a:rPr lang="en-US" altLang="ko-KR" sz="1900"/>
              <a:t> :</a:t>
            </a:r>
            <a:r>
              <a:rPr lang="ko-KR" altLang="en-US" sz="1900"/>
              <a:t> 휘발성</a:t>
            </a:r>
            <a:endParaRPr lang="ko-KR" altLang="en-US" sz="1900"/>
          </a:p>
          <a:p>
            <a:pPr lvl="0">
              <a:defRPr/>
            </a:pPr>
            <a:r>
              <a:rPr lang="ko-KR" altLang="en-US" sz="1900"/>
              <a:t>2 - volatile acidity </a:t>
            </a:r>
            <a:r>
              <a:rPr lang="en-US" altLang="ko-KR" sz="1900"/>
              <a:t>:</a:t>
            </a:r>
            <a:r>
              <a:rPr lang="ko-KR" altLang="en-US" sz="1900"/>
              <a:t> 비휘발성 산도</a:t>
            </a:r>
            <a:endParaRPr lang="ko-KR" altLang="en-US" sz="1900"/>
          </a:p>
          <a:p>
            <a:pPr lvl="0">
              <a:defRPr/>
            </a:pPr>
            <a:r>
              <a:rPr lang="ko-KR" altLang="en-US" sz="1900"/>
              <a:t>3 - citric acid </a:t>
            </a:r>
            <a:r>
              <a:rPr lang="en-US" altLang="ko-KR" sz="1900"/>
              <a:t>:</a:t>
            </a:r>
            <a:r>
              <a:rPr lang="ko-KR" altLang="en-US" sz="1900"/>
              <a:t> 유기산</a:t>
            </a:r>
            <a:endParaRPr lang="ko-KR" altLang="en-US" sz="1900"/>
          </a:p>
          <a:p>
            <a:pPr lvl="0">
              <a:defRPr/>
            </a:pPr>
            <a:r>
              <a:rPr lang="ko-KR" altLang="en-US" sz="1900"/>
              <a:t>4 - residual sugar </a:t>
            </a:r>
            <a:r>
              <a:rPr lang="en-US" altLang="ko-KR" sz="1900"/>
              <a:t>:</a:t>
            </a:r>
            <a:r>
              <a:rPr lang="ko-KR" altLang="en-US" sz="1900"/>
              <a:t> 당분</a:t>
            </a:r>
            <a:endParaRPr lang="ko-KR" altLang="en-US" sz="1900"/>
          </a:p>
          <a:p>
            <a:pPr lvl="0">
              <a:defRPr/>
            </a:pPr>
            <a:r>
              <a:rPr lang="ko-KR" altLang="en-US" sz="1900"/>
              <a:t>5 - chlorides </a:t>
            </a:r>
            <a:r>
              <a:rPr lang="en-US" altLang="ko-KR" sz="1900"/>
              <a:t>:</a:t>
            </a:r>
            <a:r>
              <a:rPr lang="ko-KR" altLang="en-US" sz="1900"/>
              <a:t> 염화물</a:t>
            </a:r>
            <a:endParaRPr lang="ko-KR" altLang="en-US" sz="1900"/>
          </a:p>
          <a:p>
            <a:pPr lvl="0">
              <a:defRPr/>
            </a:pPr>
            <a:r>
              <a:rPr lang="ko-KR" altLang="en-US" sz="1900"/>
              <a:t>6 - free sulfur dioxide </a:t>
            </a:r>
            <a:r>
              <a:rPr lang="en-US" altLang="ko-KR" sz="1900"/>
              <a:t>:</a:t>
            </a:r>
            <a:r>
              <a:rPr lang="ko-KR" altLang="en-US" sz="1900"/>
              <a:t> 유리 이산화향</a:t>
            </a:r>
            <a:endParaRPr lang="ko-KR" altLang="en-US" sz="1900"/>
          </a:p>
          <a:p>
            <a:pPr lvl="0">
              <a:defRPr/>
            </a:pPr>
            <a:r>
              <a:rPr lang="ko-KR" altLang="en-US" sz="1900"/>
              <a:t>7 - total sulfur dioxide </a:t>
            </a:r>
            <a:r>
              <a:rPr lang="en-US" altLang="ko-KR" sz="1900"/>
              <a:t>:</a:t>
            </a:r>
            <a:r>
              <a:rPr lang="ko-KR" altLang="en-US" sz="1900"/>
              <a:t> 총 이산화향</a:t>
            </a:r>
            <a:endParaRPr lang="ko-KR" altLang="en-US" sz="1900"/>
          </a:p>
          <a:p>
            <a:pPr lvl="0">
              <a:defRPr/>
            </a:pPr>
            <a:r>
              <a:rPr lang="ko-KR" altLang="en-US" sz="1900"/>
              <a:t>8 - density </a:t>
            </a:r>
            <a:r>
              <a:rPr lang="en-US" altLang="ko-KR" sz="1900"/>
              <a:t>:</a:t>
            </a:r>
            <a:r>
              <a:rPr lang="ko-KR" altLang="en-US" sz="1900"/>
              <a:t> 밀도</a:t>
            </a:r>
            <a:endParaRPr lang="ko-KR" altLang="en-US" sz="1900"/>
          </a:p>
          <a:p>
            <a:pPr lvl="0">
              <a:defRPr/>
            </a:pPr>
            <a:r>
              <a:rPr lang="ko-KR" altLang="en-US" sz="1900"/>
              <a:t>9 - pH </a:t>
            </a:r>
            <a:r>
              <a:rPr lang="en-US" altLang="ko-KR" sz="1900"/>
              <a:t>:</a:t>
            </a:r>
            <a:r>
              <a:rPr lang="ko-KR" altLang="en-US" sz="1900"/>
              <a:t> 산성</a:t>
            </a:r>
            <a:endParaRPr lang="ko-KR" altLang="en-US" sz="1900"/>
          </a:p>
          <a:p>
            <a:pPr lvl="0">
              <a:defRPr/>
            </a:pPr>
            <a:r>
              <a:rPr lang="ko-KR" altLang="en-US" sz="1900"/>
              <a:t>10 - sulphates </a:t>
            </a:r>
            <a:r>
              <a:rPr lang="en-US" altLang="ko-KR" sz="1900"/>
              <a:t>:</a:t>
            </a:r>
            <a:r>
              <a:rPr lang="ko-KR" altLang="en-US" sz="1900"/>
              <a:t> 황산염</a:t>
            </a:r>
            <a:endParaRPr lang="ko-KR" altLang="en-US" sz="1900"/>
          </a:p>
          <a:p>
            <a:pPr lvl="0">
              <a:defRPr/>
            </a:pPr>
            <a:r>
              <a:rPr lang="ko-KR" altLang="en-US" sz="1900"/>
              <a:t>11 - alcohol </a:t>
            </a:r>
            <a:r>
              <a:rPr lang="en-US" altLang="ko-KR" sz="1900"/>
              <a:t>:</a:t>
            </a:r>
            <a:r>
              <a:rPr lang="ko-KR" altLang="en-US" sz="1900"/>
              <a:t> 알콜</a:t>
            </a:r>
            <a:endParaRPr lang="ko-KR" altLang="en-US" sz="1900"/>
          </a:p>
          <a:p>
            <a:pPr lvl="0">
              <a:defRPr/>
            </a:pPr>
            <a:r>
              <a:rPr lang="ko-KR" altLang="en-US" sz="1900"/>
              <a:t>12 - quality </a:t>
            </a:r>
            <a:endParaRPr lang="ko-KR" altLang="en-US" sz="1900"/>
          </a:p>
        </p:txBody>
      </p:sp>
      <p:sp>
        <p:nvSpPr>
          <p:cNvPr id="8" name=""/>
          <p:cNvSpPr txBox="1"/>
          <p:nvPr/>
        </p:nvSpPr>
        <p:spPr>
          <a:xfrm>
            <a:off x="1541318" y="706064"/>
            <a:ext cx="245572" cy="35883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2286000"/>
            <a:ext cx="10972798" cy="1143000"/>
          </a:xfrm>
        </p:spPr>
        <p:txBody>
          <a:bodyPr/>
          <a:lstStyle/>
          <a:p>
            <a:pPr>
              <a:defRPr/>
            </a:pPr>
            <a:r>
              <a:rPr lang="ko-KR" altLang="en-US" b="1">
                <a:solidFill>
                  <a:schemeClr val="lt1"/>
                </a:solidFill>
              </a:rPr>
              <a:t>모델링 배경 및 목적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41827" y="-842645"/>
            <a:ext cx="12233828" cy="8543291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3467100" y="2857500"/>
            <a:ext cx="243840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 b="1"/>
          </a:p>
        </p:txBody>
      </p:sp>
      <p:sp>
        <p:nvSpPr>
          <p:cNvPr id="7" name="제목 1"/>
          <p:cNvSpPr>
            <a:spLocks noGrp="1"/>
          </p:cNvSpPr>
          <p:nvPr/>
        </p:nvSpPr>
        <p:spPr>
          <a:xfrm>
            <a:off x="609601" y="2174669"/>
            <a:ext cx="10972798" cy="862853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51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51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 </a:t>
            </a:r>
            <a:endParaRPr xmlns:mc="http://schemas.openxmlformats.org/markup-compatibility/2006" xmlns:hp="http://schemas.haansoft.com/office/presentation/8.0" kumimoji="0" lang="ko-KR" altLang="en-US" sz="5100" b="1" i="0" u="none" strike="noStrike" kern="1200" cap="none" spc="0" normalizeH="0" baseline="0" mc:Ignorable="hp" hp:hslEmbossed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51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j-lt"/>
                <a:ea typeface="+mj-ea"/>
                <a:cs typeface="+mj-cs"/>
              </a:rPr>
              <a:t>모델링 과정</a:t>
            </a:r>
            <a:endParaRPr xmlns:mc="http://schemas.openxmlformats.org/markup-compatibility/2006" xmlns:hp="http://schemas.haansoft.com/office/presentation/8.0" kumimoji="0" lang="ko-KR" altLang="en-US" sz="5100" b="1" i="0" u="none" strike="noStrike" kern="1200" cap="none" spc="0" normalizeH="0" baseline="0" mc:Ignorable="hp" hp:hslEmbossed="0">
              <a:solidFill>
                <a:schemeClr val="l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862853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b="1"/>
              <a:t>모델링 과정</a:t>
            </a:r>
            <a:endParaRPr lang="ko-KR" altLang="en-US" b="1"/>
          </a:p>
        </p:txBody>
      </p:sp>
      <p:sp>
        <p:nvSpPr>
          <p:cNvPr id="5" name=""/>
          <p:cNvSpPr txBox="1"/>
          <p:nvPr/>
        </p:nvSpPr>
        <p:spPr>
          <a:xfrm>
            <a:off x="609599" y="1137491"/>
            <a:ext cx="1634491" cy="36555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데이터 분리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503045"/>
            <a:ext cx="4443943" cy="895421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5349874" y="1503045"/>
            <a:ext cx="3799841" cy="66675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y</a:t>
            </a:r>
            <a:r>
              <a:rPr lang="ko-KR" altLang="en-US" sz="1900"/>
              <a:t>축 </a:t>
            </a:r>
            <a:r>
              <a:rPr lang="en-US" altLang="ko-KR" sz="1900"/>
              <a:t>:</a:t>
            </a:r>
            <a:r>
              <a:rPr lang="ko-KR" altLang="en-US" sz="1900"/>
              <a:t> 예측값</a:t>
            </a:r>
            <a:r>
              <a:rPr lang="en-US" altLang="ko-KR" sz="1900"/>
              <a:t>(</a:t>
            </a:r>
            <a:r>
              <a:rPr lang="ko-KR" altLang="en-US" sz="1900"/>
              <a:t>질</a:t>
            </a:r>
            <a:r>
              <a:rPr lang="en-US" altLang="ko-KR" sz="1900"/>
              <a:t>)</a:t>
            </a:r>
            <a:endParaRPr lang="en-US" altLang="ko-KR" sz="1900"/>
          </a:p>
          <a:p>
            <a:pPr>
              <a:defRPr/>
            </a:pPr>
            <a:r>
              <a:rPr lang="ko-KR" altLang="en-US" sz="1900"/>
              <a:t> </a:t>
            </a:r>
            <a:r>
              <a:rPr lang="en-US" altLang="ko-KR" sz="1900"/>
              <a:t>x</a:t>
            </a:r>
            <a:r>
              <a:rPr lang="ko-KR" altLang="en-US" sz="1900"/>
              <a:t>축 </a:t>
            </a:r>
            <a:r>
              <a:rPr lang="en-US" altLang="ko-KR" sz="1900"/>
              <a:t>:</a:t>
            </a:r>
            <a:r>
              <a:rPr lang="ko-KR" altLang="en-US" sz="1900"/>
              <a:t> </a:t>
            </a:r>
            <a:r>
              <a:rPr lang="en-US" altLang="ko-KR" sz="1900"/>
              <a:t>quality</a:t>
            </a:r>
            <a:r>
              <a:rPr lang="ko-KR" altLang="en-US" sz="1900"/>
              <a:t>를 제외한 모든 요소들</a:t>
            </a:r>
            <a:endParaRPr lang="ko-KR" altLang="en-US" sz="1900"/>
          </a:p>
        </p:txBody>
      </p:sp>
      <p:sp>
        <p:nvSpPr>
          <p:cNvPr id="9" name=""/>
          <p:cNvSpPr txBox="1"/>
          <p:nvPr/>
        </p:nvSpPr>
        <p:spPr>
          <a:xfrm>
            <a:off x="628647" y="2746375"/>
            <a:ext cx="4644393" cy="36639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종속 변수 이진화로 변경 및 데이터셋 분리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8647" y="3138453"/>
            <a:ext cx="10602194" cy="828042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28647" y="4302300"/>
            <a:ext cx="1358268" cy="360045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스케일링</a:t>
            </a:r>
            <a:endParaRPr lang="ko-KR" altLang="en-US"/>
          </a:p>
        </p:txBody>
      </p:sp>
      <p:sp>
        <p:nvSpPr>
          <p:cNvPr id="14" name=""/>
          <p:cNvSpPr txBox="1"/>
          <p:nvPr/>
        </p:nvSpPr>
        <p:spPr>
          <a:xfrm>
            <a:off x="4757737" y="2977515"/>
            <a:ext cx="2676525" cy="3638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en-US"/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80397" y="4662345"/>
            <a:ext cx="8346290" cy="15367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862853"/>
          </a:xfr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 lang="ko-KR" altLang="en-US" b="1"/>
              <a:t>모델링 과정</a:t>
            </a:r>
            <a:endParaRPr lang="ko-KR" altLang="en-US" b="1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546037"/>
            <a:ext cx="8319754" cy="3765924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777874" y="1137491"/>
            <a:ext cx="1361441" cy="365554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 모델학습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223</ep:Words>
  <ep:PresentationFormat>화면 슬라이드 쇼(4:3)</ep:PresentationFormat>
  <ep:Paragraphs>58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인공지능 과제 - Logistic regression -</vt:lpstr>
      <vt:lpstr>목차</vt:lpstr>
      <vt:lpstr>모델링 배경 및 목적</vt:lpstr>
      <vt:lpstr>모델링 배경 및 목적</vt:lpstr>
      <vt:lpstr>모델링 배경 및 목적</vt:lpstr>
      <vt:lpstr>데이터 설명</vt:lpstr>
      <vt:lpstr>모델링 배경 및 목적</vt:lpstr>
      <vt:lpstr>모델링 과정</vt:lpstr>
      <vt:lpstr>모델링 과정</vt:lpstr>
      <vt:lpstr>모델링 배경 및 목적</vt:lpstr>
      <vt:lpstr>결과 및 성능</vt:lpstr>
      <vt:lpstr>참고자료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2025-04-04T10:28:01.983</dcterms:created>
  <dc:creator>user</dc:creator>
  <cp:lastModifiedBy>user</cp:lastModifiedBy>
  <dcterms:modified xsi:type="dcterms:W3CDTF">2025-04-06T14:16:52.398</dcterms:modified>
  <cp:revision>21</cp:revision>
  <dc:title>인공지능 과제 - Logistic regression -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