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9" r:id="rId1"/>
  </p:sldMasterIdLst>
  <p:sldIdLst>
    <p:sldId id="256" r:id="rId2"/>
    <p:sldId id="265" r:id="rId3"/>
    <p:sldId id="266" r:id="rId4"/>
    <p:sldId id="267" r:id="rId5"/>
    <p:sldId id="257" r:id="rId6"/>
    <p:sldId id="260" r:id="rId7"/>
    <p:sldId id="268" r:id="rId8"/>
    <p:sldId id="258" r:id="rId9"/>
    <p:sldId id="259" r:id="rId10"/>
    <p:sldId id="261" r:id="rId11"/>
    <p:sldId id="262" r:id="rId12"/>
    <p:sldId id="263" r:id="rId13"/>
    <p:sldId id="264" r:id="rId1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71" autoAdjust="0"/>
    <p:restoredTop sz="94626" autoAdjust="0"/>
  </p:normalViewPr>
  <p:slideViewPr>
    <p:cSldViewPr>
      <p:cViewPr varScale="1">
        <p:scale>
          <a:sx n="80" d="100"/>
          <a:sy n="80" d="100"/>
        </p:scale>
        <p:origin x="544" y="216"/>
      </p:cViewPr>
      <p:guideLst>
        <p:guide orient="horz" pos="323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5609" cy="7560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kmicety1.tistory.com/entry/PythonML-Mediapipe%EB%A5%BC-%EC%9D%B4%EC%9A%A9%ED%95%9C-%EC%86%90%EA%B0%80%EB%9D%BD-%EC%9D%B8%EC%8B%9D" TargetMode="Externa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4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34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4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7645400" y="1511300"/>
            <a:ext cx="3048000" cy="25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8288000" cy="241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8800" y="9182100"/>
            <a:ext cx="17170400" cy="12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740400" y="6350000"/>
            <a:ext cx="6794500" cy="50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251200" y="3746500"/>
            <a:ext cx="11785600" cy="2540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ko-KR" altLang="en-US" sz="7400" b="0" i="0" u="none" strike="noStrike" spc="-300">
                <a:solidFill>
                  <a:srgbClr val="000000"/>
                </a:solidFill>
                <a:ea typeface="S-Core Dream 9 Black"/>
              </a:rPr>
              <a:t>손 제스처 슬라이드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532100" y="368300"/>
            <a:ext cx="2120900" cy="330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r">
              <a:lnSpc>
                <a:spcPct val="99600"/>
              </a:lnSpc>
              <a:defRPr/>
            </a:pPr>
            <a:r>
              <a:rPr lang="en-US" altLang="ko-KR" sz="2100" b="0" i="0" u="none" strike="noStrike">
                <a:solidFill>
                  <a:srgbClr val="000000"/>
                </a:solidFill>
                <a:latin typeface="Roboto Light"/>
              </a:rPr>
              <a:t>2024.12.16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16000" y="9385300"/>
            <a:ext cx="4165600" cy="5588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en-US" altLang="ko-KR" sz="2100" b="0" i="0" u="none" strike="noStrike" dirty="0">
                <a:solidFill>
                  <a:srgbClr val="000000"/>
                </a:solidFill>
                <a:ea typeface="S-Core Dream 5 Medium"/>
              </a:rPr>
              <a:t>214683</a:t>
            </a:r>
            <a:r>
              <a:rPr lang="ko-KR" altLang="en-US" sz="2100" b="0" i="0" u="none" strike="noStrike" dirty="0">
                <a:solidFill>
                  <a:srgbClr val="000000"/>
                </a:solidFill>
                <a:ea typeface="S-Core Dream 5 Medium"/>
              </a:rPr>
              <a:t> 장인환</a:t>
            </a: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100" b="0" i="0" u="none" strike="noStrike" dirty="0">
                <a:solidFill>
                  <a:srgbClr val="000000"/>
                </a:solidFill>
                <a:ea typeface="S-Core Dream 5 Medium"/>
              </a:rPr>
              <a:t>214691</a:t>
            </a:r>
            <a:r>
              <a:rPr lang="ko-KR" altLang="en-US" sz="2100" b="0" i="0" u="none" strike="noStrike" dirty="0">
                <a:solidFill>
                  <a:srgbClr val="000000"/>
                </a:solidFill>
                <a:ea typeface="S-Core Dream 5 Medium"/>
              </a:rPr>
              <a:t> 강민수</a:t>
            </a:r>
          </a:p>
          <a:p>
            <a:pPr lvl="0" algn="l">
              <a:lnSpc>
                <a:spcPct val="99600"/>
              </a:lnSpc>
              <a:defRPr/>
            </a:pPr>
            <a:endParaRPr lang="ko-KR" altLang="en-US" sz="2100" b="0" i="0" u="none" strike="noStrike" dirty="0">
              <a:solidFill>
                <a:srgbClr val="000000"/>
              </a:solidFill>
              <a:ea typeface="S-Core Dream 5 Medium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5227064" y="9258300"/>
            <a:ext cx="2603735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3100"/>
            <a:ext cx="18288000" cy="5803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47900"/>
            <a:ext cx="9105900" cy="3721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100" y="2247900"/>
            <a:ext cx="9105900" cy="3721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57900"/>
            <a:ext cx="9105900" cy="3708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2100" y="6057900"/>
            <a:ext cx="9105900" cy="3708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900" y="1790700"/>
            <a:ext cx="6172200" cy="50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724900" y="342900"/>
            <a:ext cx="8128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49300" y="2730500"/>
            <a:ext cx="5672776" cy="571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3200" b="0" i="0" u="none" strike="noStrike" dirty="0">
                <a:solidFill>
                  <a:srgbClr val="045BEF"/>
                </a:solidFill>
                <a:ea typeface="S-Core Dream 8 Heavy"/>
              </a:rPr>
              <a:t>비접촉식 제어로 편리성 향상</a:t>
            </a:r>
            <a:endParaRPr lang="ko-KR" sz="3200" b="0" i="0" u="none" strike="noStrike" dirty="0">
              <a:solidFill>
                <a:srgbClr val="045BEF"/>
              </a:solidFill>
              <a:ea typeface="S-Core Dream 8 Heavy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49300" y="3505200"/>
            <a:ext cx="7861300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2400" dirty="0">
                <a:solidFill>
                  <a:srgbClr val="0E0E0E"/>
                </a:solidFill>
                <a:effectLst/>
                <a:latin typeface=".AppleSystemUIFont"/>
              </a:rPr>
              <a:t>발표자가 리모컨</a:t>
            </a:r>
            <a:r>
              <a:rPr lang="en-US" altLang="ko-KR" sz="2400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sz="2400" dirty="0">
                <a:solidFill>
                  <a:srgbClr val="0E0E0E"/>
                </a:solidFill>
                <a:effectLst/>
                <a:latin typeface=".AppleSystemUIFont"/>
              </a:rPr>
              <a:t>마우스</a:t>
            </a:r>
            <a:r>
              <a:rPr lang="en-US" altLang="ko-KR" sz="2400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sz="2400" dirty="0">
                <a:solidFill>
                  <a:srgbClr val="0E0E0E"/>
                </a:solidFill>
                <a:effectLst/>
                <a:latin typeface=".AppleSystemUIFont"/>
              </a:rPr>
              <a:t>키보드 등 물리적 도구 없이 슬라이드를 제어 가능</a:t>
            </a:r>
            <a:endParaRPr lang="en-US" altLang="ko-KR" sz="2400" dirty="0">
              <a:solidFill>
                <a:srgbClr val="0E0E0E"/>
              </a:solidFill>
              <a:effectLst/>
              <a:latin typeface=".AppleSystemUIFont"/>
            </a:endParaRPr>
          </a:p>
          <a:p>
            <a:pPr lvl="0" algn="l">
              <a:lnSpc>
                <a:spcPct val="99600"/>
              </a:lnSpc>
            </a:pPr>
            <a:endParaRPr lang="en-US" sz="2100" b="0" i="0" u="none" strike="noStrike" spc="-100" dirty="0">
              <a:solidFill>
                <a:srgbClr val="000000"/>
              </a:solidFill>
              <a:latin typeface="Noto Sans CJK KR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749800" y="901700"/>
            <a:ext cx="88011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endParaRPr lang="ko-KR" sz="5000" b="0" i="0" u="none" strike="noStrike" spc="-200" dirty="0">
              <a:solidFill>
                <a:srgbClr val="000000"/>
              </a:solidFill>
              <a:ea typeface="S-Core Dream 8 Heavy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817100" y="2730500"/>
            <a:ext cx="7190236" cy="571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3200" b="0" i="0" u="none" strike="noStrike" dirty="0">
                <a:solidFill>
                  <a:srgbClr val="045BEF"/>
                </a:solidFill>
                <a:ea typeface="S-Core Dream 8 Heavy"/>
              </a:rPr>
              <a:t>직관적이고 자연스러운 사용자 경험</a:t>
            </a:r>
            <a:r>
              <a:rPr lang="en-US" altLang="ko-KR" sz="3200" b="0" i="0" u="none" strike="noStrike" dirty="0">
                <a:solidFill>
                  <a:srgbClr val="045BEF"/>
                </a:solidFill>
                <a:ea typeface="S-Core Dream 8 Heavy"/>
              </a:rPr>
              <a:t>(UX)</a:t>
            </a:r>
            <a:endParaRPr lang="ko-KR" sz="3200" b="0" i="0" u="none" strike="noStrike" dirty="0">
              <a:solidFill>
                <a:srgbClr val="045BEF"/>
              </a:solidFill>
              <a:ea typeface="S-Core Dream 8 Heavy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817100" y="3505200"/>
            <a:ext cx="7861300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2400" dirty="0">
                <a:solidFill>
                  <a:srgbClr val="0E0E0E"/>
                </a:solidFill>
                <a:effectLst/>
                <a:latin typeface=".AppleSystemUIFont"/>
              </a:rPr>
              <a:t>누구나 쉽게 이해하고 사용할 수 있는 직관적인 동작</a:t>
            </a:r>
            <a:r>
              <a:rPr lang="en-US" altLang="ko-KR" sz="2400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ko-KR" altLang="en-US" sz="2400" dirty="0">
                <a:solidFill>
                  <a:srgbClr val="0E0E0E"/>
                </a:solidFill>
                <a:effectLst/>
                <a:latin typeface=".AppleSystemUIFont"/>
              </a:rPr>
              <a:t>예</a:t>
            </a:r>
            <a:r>
              <a:rPr lang="en-US" altLang="ko-KR" sz="2400" dirty="0">
                <a:solidFill>
                  <a:srgbClr val="0E0E0E"/>
                </a:solidFill>
                <a:effectLst/>
                <a:latin typeface=".AppleSystemUIFont"/>
              </a:rPr>
              <a:t>: </a:t>
            </a:r>
            <a:r>
              <a:rPr lang="ko-KR" altLang="en-US" sz="2400" dirty="0">
                <a:solidFill>
                  <a:srgbClr val="0E0E0E"/>
                </a:solidFill>
                <a:effectLst/>
                <a:latin typeface=".AppleSystemUIFont"/>
              </a:rPr>
              <a:t>손 휘젓기</a:t>
            </a:r>
            <a:r>
              <a:rPr lang="en-US" altLang="ko-KR" sz="2400" dirty="0">
                <a:solidFill>
                  <a:srgbClr val="0E0E0E"/>
                </a:solidFill>
                <a:effectLst/>
                <a:latin typeface=".AppleSystemUIFont"/>
              </a:rPr>
              <a:t>)</a:t>
            </a:r>
            <a:r>
              <a:rPr lang="ko-KR" altLang="en-US" sz="2400" dirty="0" err="1">
                <a:solidFill>
                  <a:srgbClr val="0E0E0E"/>
                </a:solidFill>
                <a:effectLst/>
                <a:latin typeface=".AppleSystemUIFont"/>
              </a:rPr>
              <a:t>으로</a:t>
            </a:r>
            <a:r>
              <a:rPr lang="ko-KR" altLang="en-US" sz="2400" dirty="0">
                <a:solidFill>
                  <a:srgbClr val="0E0E0E"/>
                </a:solidFill>
                <a:effectLst/>
                <a:latin typeface=".AppleSystemUIFont"/>
              </a:rPr>
              <a:t> 발표 도구 사용을 단순화</a:t>
            </a:r>
            <a:endParaRPr lang="en-US" altLang="ko-KR" sz="2400" dirty="0">
              <a:solidFill>
                <a:srgbClr val="0E0E0E"/>
              </a:solidFill>
              <a:effectLst/>
              <a:latin typeface=".AppleSystemUIFont"/>
            </a:endParaRPr>
          </a:p>
          <a:p>
            <a:pPr lvl="0" algn="l">
              <a:lnSpc>
                <a:spcPct val="99600"/>
              </a:lnSpc>
            </a:pPr>
            <a:endParaRPr lang="en-US" sz="2100" b="0" i="0" u="none" strike="noStrike" spc="-100" dirty="0">
              <a:solidFill>
                <a:srgbClr val="000000"/>
              </a:solidFill>
              <a:latin typeface="Noto Sans CJK KR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49300" y="6591300"/>
            <a:ext cx="4546600" cy="571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3200" b="0" i="0" u="none" strike="noStrike" dirty="0">
                <a:solidFill>
                  <a:srgbClr val="045BEF"/>
                </a:solidFill>
                <a:ea typeface="S-Core Dream 8 Heavy"/>
              </a:rPr>
              <a:t>발표의 </a:t>
            </a:r>
            <a:r>
              <a:rPr lang="ko-KR" altLang="en-US" sz="3200" b="0" i="0" u="none" strike="noStrike" dirty="0" err="1">
                <a:solidFill>
                  <a:srgbClr val="045BEF"/>
                </a:solidFill>
                <a:ea typeface="S-Core Dream 8 Heavy"/>
              </a:rPr>
              <a:t>몰입감</a:t>
            </a:r>
            <a:endParaRPr lang="ko-KR" sz="3200" b="0" i="0" u="none" strike="noStrike" dirty="0">
              <a:solidFill>
                <a:srgbClr val="045BEF"/>
              </a:solidFill>
              <a:ea typeface="S-Core Dream 8 Heavy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49300" y="7366000"/>
            <a:ext cx="7861300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r>
              <a:rPr lang="ko-KR" altLang="en-US" sz="2400" dirty="0">
                <a:solidFill>
                  <a:srgbClr val="0E0E0E"/>
                </a:solidFill>
                <a:latin typeface=".AppleSystemUIFont"/>
              </a:rPr>
              <a:t>발표자가 직접 원하는 시간에 직접 넘길 수 있어 청취자들에게 </a:t>
            </a:r>
            <a:r>
              <a:rPr lang="ko-KR" altLang="en-US" sz="2400" dirty="0" err="1">
                <a:solidFill>
                  <a:srgbClr val="0E0E0E"/>
                </a:solidFill>
                <a:latin typeface=".AppleSystemUIFont"/>
              </a:rPr>
              <a:t>몰입감</a:t>
            </a:r>
            <a:r>
              <a:rPr lang="ko-KR" altLang="en-US" sz="2400" dirty="0">
                <a:solidFill>
                  <a:srgbClr val="0E0E0E"/>
                </a:solidFill>
                <a:latin typeface=".AppleSystemUIFont"/>
              </a:rPr>
              <a:t> 형성</a:t>
            </a:r>
            <a:endParaRPr lang="en-US" altLang="ko-KR" sz="2400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817099" y="6591300"/>
            <a:ext cx="6358537" cy="571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3200" b="0" i="0" u="none" strike="noStrike" dirty="0">
                <a:solidFill>
                  <a:srgbClr val="045BEF"/>
                </a:solidFill>
                <a:ea typeface="S-Core Dream 8 Heavy"/>
              </a:rPr>
              <a:t>현대적이고 혁신적인 이미지 제공</a:t>
            </a:r>
            <a:endParaRPr lang="ko-KR" sz="3200" b="0" i="0" u="none" strike="noStrike" dirty="0">
              <a:solidFill>
                <a:srgbClr val="045BEF"/>
              </a:solidFill>
              <a:ea typeface="S-Core Dream 8 Heavy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817100" y="7366000"/>
            <a:ext cx="7861300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2400" dirty="0">
                <a:solidFill>
                  <a:srgbClr val="0E0E0E"/>
                </a:solidFill>
                <a:effectLst/>
                <a:latin typeface=".AppleSystemUIFont"/>
              </a:rPr>
              <a:t>제스처를 활용한 발표 방식은 발표자와 조직이 기술에 능숙하고 혁신적인 이미지 전달</a:t>
            </a:r>
            <a:endParaRPr lang="en-US" altLang="ko-KR" sz="2400" dirty="0">
              <a:solidFill>
                <a:srgbClr val="0E0E0E"/>
              </a:solidFill>
              <a:effectLst/>
              <a:latin typeface=".AppleSystemUIFont"/>
            </a:endParaRPr>
          </a:p>
          <a:p>
            <a:pPr lvl="0" algn="l">
              <a:lnSpc>
                <a:spcPct val="99600"/>
              </a:lnSpc>
            </a:pPr>
            <a:endParaRPr lang="en-US" sz="2100" b="0" i="0" u="none" strike="noStrike" spc="-100" dirty="0">
              <a:solidFill>
                <a:srgbClr val="000000"/>
              </a:solidFill>
              <a:latin typeface="Noto Sans CJK KR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749300" y="4000500"/>
            <a:ext cx="7861300" cy="1206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endParaRPr lang="en-US" sz="1900" b="0" i="0" u="none" strike="noStrike" spc="-100" dirty="0">
              <a:solidFill>
                <a:srgbClr val="000000"/>
              </a:solidFill>
              <a:latin typeface="Noto Sans CJK KR Regular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49300" y="7861300"/>
            <a:ext cx="7861300" cy="1498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endParaRPr lang="en-US" sz="1900" b="0" i="0" u="none" strike="noStrike" spc="-100" dirty="0">
              <a:solidFill>
                <a:srgbClr val="000000"/>
              </a:solidFill>
              <a:latin typeface="Noto Sans CJK KR Regular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9817100" y="7861300"/>
            <a:ext cx="7861300" cy="1498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endParaRPr lang="en-US" sz="1900" b="0" i="0" u="none" strike="noStrike" spc="-100" dirty="0">
              <a:solidFill>
                <a:srgbClr val="000000"/>
              </a:solidFill>
              <a:latin typeface="Noto Sans CJK KR Regular"/>
            </a:endParaRP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2DB89A50-E3B1-7739-87FF-F375682EEBE5}"/>
              </a:ext>
            </a:extLst>
          </p:cNvPr>
          <p:cNvSpPr txBox="1"/>
          <p:nvPr/>
        </p:nvSpPr>
        <p:spPr>
          <a:xfrm>
            <a:off x="4851400" y="901700"/>
            <a:ext cx="85852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altLang="en-US" sz="5000" b="0" i="0" u="none" strike="noStrike" spc="-200" dirty="0" err="1">
                <a:solidFill>
                  <a:srgbClr val="000000"/>
                </a:solidFill>
                <a:ea typeface="S-Core Dream 8 Heavy"/>
              </a:rPr>
              <a:t>제스쳐</a:t>
            </a:r>
            <a:r>
              <a:rPr lang="ko-KR" altLang="en-US" sz="5000" b="0" i="0" u="none" strike="noStrike" spc="-200" dirty="0">
                <a:solidFill>
                  <a:srgbClr val="000000"/>
                </a:solidFill>
                <a:ea typeface="S-Core Dream 8 Heavy"/>
              </a:rPr>
              <a:t> 슬라이드를 </a:t>
            </a:r>
            <a:r>
              <a:rPr lang="ko-KR" altLang="en-US" sz="5000" spc="-200" dirty="0">
                <a:solidFill>
                  <a:srgbClr val="000000"/>
                </a:solidFill>
                <a:ea typeface="S-Core Dream 8 Heavy"/>
              </a:rPr>
              <a:t>통한 이점</a:t>
            </a:r>
            <a:endParaRPr lang="ko-KR" sz="5000" b="0" i="0" u="none" strike="noStrike" spc="-200" dirty="0">
              <a:solidFill>
                <a:srgbClr val="000000"/>
              </a:solidFill>
              <a:ea typeface="S-Core Dream 8 Heav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2844800"/>
            <a:ext cx="635000" cy="571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4178300"/>
            <a:ext cx="635000" cy="571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5511800"/>
            <a:ext cx="635000" cy="571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6845300"/>
            <a:ext cx="635000" cy="571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8178800"/>
            <a:ext cx="635000" cy="571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1790700"/>
            <a:ext cx="6172200" cy="50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724900" y="342900"/>
            <a:ext cx="8128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800100" cy="102870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425700" y="2933700"/>
            <a:ext cx="14185900" cy="495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2800" b="0" i="0" u="none" strike="noStrike" spc="-200" dirty="0">
                <a:solidFill>
                  <a:srgbClr val="000000"/>
                </a:solidFill>
                <a:latin typeface="S-Core Dream 6 Bold"/>
              </a:rPr>
              <a:t>라이선스 충돌 가능성이 있지만 프로젝트 발표용으로 사용해도 무관</a:t>
            </a:r>
            <a:endParaRPr lang="en-US" sz="2800" b="0" i="0" u="none" strike="noStrike" spc="-200" dirty="0">
              <a:solidFill>
                <a:srgbClr val="000000"/>
              </a:solidFill>
              <a:latin typeface="S-Core Dream 6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749800" y="901700"/>
            <a:ext cx="88011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altLang="en-US" sz="5000" b="0" i="0" u="none" strike="noStrike" spc="-200" dirty="0">
                <a:solidFill>
                  <a:srgbClr val="000000"/>
                </a:solidFill>
                <a:ea typeface="S-Core Dream 8 Heavy"/>
              </a:rPr>
              <a:t>결론</a:t>
            </a:r>
            <a:endParaRPr lang="ko-KR" sz="5000" b="0" i="0" u="none" strike="noStrike" spc="-200" dirty="0">
              <a:solidFill>
                <a:srgbClr val="000000"/>
              </a:solidFill>
              <a:ea typeface="S-Core Dream 8 Heavy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425700" y="4267200"/>
            <a:ext cx="14185900" cy="495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en-US" altLang="ko-KR" sz="2800" b="0" i="0" u="none" strike="noStrike" spc="-200" dirty="0" err="1">
                <a:solidFill>
                  <a:srgbClr val="000000"/>
                </a:solidFill>
                <a:ea typeface="S-Core Dream 3 Light"/>
              </a:rPr>
              <a:t>Mediapipe</a:t>
            </a:r>
            <a:r>
              <a:rPr lang="ko-KR" altLang="en-US" sz="2800" b="0" i="0" u="none" strike="noStrike" spc="-200" dirty="0" err="1">
                <a:solidFill>
                  <a:srgbClr val="000000"/>
                </a:solidFill>
                <a:ea typeface="S-Core Dream 3 Light"/>
              </a:rPr>
              <a:t>를</a:t>
            </a:r>
            <a:r>
              <a:rPr lang="ko-KR" altLang="en-US" sz="2800" b="0" i="0" u="none" strike="noStrike" spc="-200" dirty="0">
                <a:solidFill>
                  <a:srgbClr val="000000"/>
                </a:solidFill>
                <a:ea typeface="S-Core Dream 3 Light"/>
              </a:rPr>
              <a:t> 사용한 </a:t>
            </a:r>
            <a:r>
              <a:rPr lang="ko-KR" altLang="en-US" sz="2800" b="0" i="0" u="none" strike="noStrike" spc="-100" dirty="0">
                <a:solidFill>
                  <a:srgbClr val="000000"/>
                </a:solidFill>
                <a:ea typeface="Noto Sans CJK KR Bold"/>
              </a:rPr>
              <a:t>손 인식</a:t>
            </a:r>
            <a:r>
              <a:rPr lang="en-US" altLang="ko-KR" sz="2800" b="0" i="0" u="none" strike="noStrike" spc="-100" dirty="0">
                <a:solidFill>
                  <a:srgbClr val="000000"/>
                </a:solidFill>
                <a:ea typeface="Noto Sans CJK KR Bold"/>
              </a:rPr>
              <a:t>,</a:t>
            </a:r>
            <a:r>
              <a:rPr lang="ko-KR" altLang="en-US" sz="2800" b="0" i="0" u="none" strike="noStrike" spc="-100" dirty="0">
                <a:solidFill>
                  <a:srgbClr val="000000"/>
                </a:solidFill>
                <a:ea typeface="Noto Sans CJK KR Bold"/>
              </a:rPr>
              <a:t>  자세 분석</a:t>
            </a:r>
            <a:r>
              <a:rPr lang="en-US" altLang="ko-KR" sz="2800" b="0" i="0" u="none" strike="noStrike" spc="-100" dirty="0">
                <a:solidFill>
                  <a:srgbClr val="000000"/>
                </a:solidFill>
                <a:ea typeface="Noto Sans CJK KR Bold"/>
              </a:rPr>
              <a:t>,</a:t>
            </a:r>
            <a:r>
              <a:rPr lang="ko-KR" altLang="en-US" sz="2800" b="0" i="0" u="none" strike="noStrike" spc="-100" dirty="0">
                <a:solidFill>
                  <a:srgbClr val="000000"/>
                </a:solidFill>
                <a:ea typeface="Noto Sans CJK KR Bold"/>
              </a:rPr>
              <a:t>  제스처 구분</a:t>
            </a:r>
          </a:p>
          <a:p>
            <a:pPr lvl="0" algn="l">
              <a:lnSpc>
                <a:spcPct val="99600"/>
              </a:lnSpc>
            </a:pPr>
            <a:endParaRPr lang="en-US" sz="2800" b="0" i="0" u="none" strike="noStrike" spc="-200" dirty="0">
              <a:solidFill>
                <a:srgbClr val="000000"/>
              </a:solidFill>
              <a:latin typeface="S-Core Dream 3 Ligh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425700" y="5600700"/>
            <a:ext cx="15328900" cy="495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en-US" sz="2800" spc="-200" dirty="0">
                <a:solidFill>
                  <a:srgbClr val="000000"/>
                </a:solidFill>
                <a:latin typeface="S-Core Dream 3 Light"/>
              </a:rPr>
              <a:t>OpenCV</a:t>
            </a:r>
            <a:r>
              <a:rPr lang="ko-KR" altLang="en-US" sz="2800" spc="-200" dirty="0" err="1">
                <a:solidFill>
                  <a:srgbClr val="000000"/>
                </a:solidFill>
                <a:latin typeface="S-Core Dream 3 Light"/>
              </a:rPr>
              <a:t>를</a:t>
            </a:r>
            <a:r>
              <a:rPr lang="ko-KR" altLang="en-US" sz="2800" spc="-200" dirty="0">
                <a:solidFill>
                  <a:srgbClr val="000000"/>
                </a:solidFill>
                <a:latin typeface="S-Core Dream 3 Light"/>
              </a:rPr>
              <a:t> 사용한 </a:t>
            </a:r>
            <a:r>
              <a:rPr lang="ko-KR" altLang="en-US" sz="2800" b="0" i="0" u="none" strike="noStrike" spc="-100" dirty="0">
                <a:solidFill>
                  <a:srgbClr val="000000"/>
                </a:solidFill>
                <a:ea typeface="Noto Sans CJK KR Bold"/>
              </a:rPr>
              <a:t>실시간 이미지 처리 </a:t>
            </a:r>
            <a:r>
              <a:rPr lang="en-US" altLang="ko-KR" sz="2800" b="0" i="0" u="none" strike="noStrike" spc="-100" dirty="0">
                <a:solidFill>
                  <a:srgbClr val="000000"/>
                </a:solidFill>
                <a:ea typeface="Noto Sans CJK KR Bold"/>
              </a:rPr>
              <a:t>,</a:t>
            </a:r>
            <a:r>
              <a:rPr lang="ko-KR" altLang="en-US" sz="2800" b="0" i="0" u="none" strike="noStrike" spc="-100" dirty="0">
                <a:solidFill>
                  <a:srgbClr val="000000"/>
                </a:solidFill>
                <a:ea typeface="Noto Sans CJK KR Bold"/>
              </a:rPr>
              <a:t>  </a:t>
            </a:r>
            <a:r>
              <a:rPr lang="ko-KR" altLang="en-US" sz="2800" b="0" i="0" u="none" strike="noStrike" spc="-100" dirty="0" err="1">
                <a:solidFill>
                  <a:srgbClr val="000000"/>
                </a:solidFill>
                <a:ea typeface="Noto Sans CJK KR Bold"/>
              </a:rPr>
              <a:t>빠른속도</a:t>
            </a:r>
            <a:r>
              <a:rPr lang="en-US" altLang="ko-KR" sz="2800" b="0" i="0" u="none" strike="noStrike" spc="-100" dirty="0">
                <a:solidFill>
                  <a:srgbClr val="000000"/>
                </a:solidFill>
                <a:ea typeface="Noto Sans CJK KR Bold"/>
              </a:rPr>
              <a:t>,</a:t>
            </a:r>
            <a:r>
              <a:rPr lang="ko-KR" altLang="en-US" sz="2800" b="0" i="0" u="none" strike="noStrike" spc="-100" dirty="0">
                <a:solidFill>
                  <a:srgbClr val="000000"/>
                </a:solidFill>
                <a:ea typeface="Noto Sans CJK KR Bold"/>
              </a:rPr>
              <a:t>  가벼운 프로그램</a:t>
            </a:r>
          </a:p>
          <a:p>
            <a:pPr lvl="0" algn="l">
              <a:lnSpc>
                <a:spcPct val="99600"/>
              </a:lnSpc>
            </a:pPr>
            <a:endParaRPr lang="en-US" sz="2800" b="0" i="0" u="none" strike="noStrike" spc="-200" dirty="0">
              <a:solidFill>
                <a:srgbClr val="000000"/>
              </a:solidFill>
              <a:latin typeface="S-Core Dream 3 Light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425700" y="6934200"/>
            <a:ext cx="14185900" cy="495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en-US" sz="2800" b="0" i="0" u="none" strike="noStrike" spc="-200" dirty="0">
                <a:solidFill>
                  <a:srgbClr val="000000"/>
                </a:solidFill>
                <a:latin typeface="S-Core Dream 3 Light"/>
              </a:rPr>
              <a:t>Yolov</a:t>
            </a:r>
            <a:r>
              <a:rPr lang="en-US" altLang="ko-KR" sz="2800" b="0" i="0" u="none" strike="noStrike" spc="-200" dirty="0">
                <a:solidFill>
                  <a:srgbClr val="000000"/>
                </a:solidFill>
                <a:latin typeface="S-Core Dream 3 Light"/>
              </a:rPr>
              <a:t>8</a:t>
            </a:r>
            <a:r>
              <a:rPr lang="ko-KR" altLang="en-US" sz="2800" b="0" i="0" u="none" strike="noStrike" spc="-200" dirty="0">
                <a:solidFill>
                  <a:srgbClr val="000000"/>
                </a:solidFill>
                <a:latin typeface="S-Core Dream 3 Light"/>
              </a:rPr>
              <a:t>을 </a:t>
            </a:r>
            <a:r>
              <a:rPr lang="ko-KR" altLang="en-US" sz="2800" b="0" i="0" u="none" strike="noStrike" spc="-200" dirty="0" err="1">
                <a:solidFill>
                  <a:srgbClr val="000000"/>
                </a:solidFill>
                <a:latin typeface="S-Core Dream 3 Light"/>
              </a:rPr>
              <a:t>사용한</a:t>
            </a:r>
            <a:r>
              <a:rPr lang="ko-KR" altLang="en-US" sz="2800" b="0" i="0" u="none" strike="noStrike" spc="-100" dirty="0" err="1">
                <a:solidFill>
                  <a:srgbClr val="000000"/>
                </a:solidFill>
                <a:ea typeface="Noto Sans CJK KR Bold"/>
              </a:rPr>
              <a:t>딥러닝</a:t>
            </a:r>
            <a:r>
              <a:rPr lang="ko-KR" altLang="en-US" sz="2800" b="0" i="0" u="none" strike="noStrike" spc="-100" dirty="0">
                <a:solidFill>
                  <a:srgbClr val="000000"/>
                </a:solidFill>
                <a:ea typeface="Noto Sans CJK KR Bold"/>
              </a:rPr>
              <a:t> 객체 인식</a:t>
            </a:r>
            <a:r>
              <a:rPr lang="en-US" altLang="ko-KR" sz="2800" b="0" i="0" u="none" strike="noStrike" spc="-100" dirty="0">
                <a:solidFill>
                  <a:srgbClr val="000000"/>
                </a:solidFill>
                <a:ea typeface="Noto Sans CJK KR Bold"/>
              </a:rPr>
              <a:t>,</a:t>
            </a:r>
            <a:r>
              <a:rPr lang="ko-KR" altLang="en-US" sz="2800" b="0" i="0" u="none" strike="noStrike" spc="-100" dirty="0">
                <a:solidFill>
                  <a:srgbClr val="000000"/>
                </a:solidFill>
                <a:ea typeface="Noto Sans CJK KR Bold"/>
              </a:rPr>
              <a:t>  손 인식</a:t>
            </a:r>
            <a:r>
              <a:rPr lang="en-US" altLang="ko-KR" sz="2800" b="0" i="0" u="none" strike="noStrike" spc="-100" dirty="0">
                <a:solidFill>
                  <a:srgbClr val="000000"/>
                </a:solidFill>
                <a:ea typeface="Noto Sans CJK KR Bold"/>
              </a:rPr>
              <a:t>,</a:t>
            </a:r>
            <a:r>
              <a:rPr lang="ko-KR" altLang="en-US" sz="2800" b="0" i="0" u="none" strike="noStrike" spc="-100" dirty="0">
                <a:solidFill>
                  <a:srgbClr val="000000"/>
                </a:solidFill>
                <a:ea typeface="Noto Sans CJK KR Bold"/>
              </a:rPr>
              <a:t>  추가적 이미지 처리</a:t>
            </a:r>
          </a:p>
          <a:p>
            <a:pPr lvl="0" algn="l">
              <a:lnSpc>
                <a:spcPct val="99600"/>
              </a:lnSpc>
            </a:pPr>
            <a:endParaRPr lang="en-US" sz="2800" b="0" i="0" u="none" strike="noStrike" spc="-200" dirty="0">
              <a:solidFill>
                <a:srgbClr val="000000"/>
              </a:solidFill>
              <a:latin typeface="S-Core Dream 3 Light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425700" y="8267700"/>
            <a:ext cx="14185900" cy="495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2800" b="0" i="0" u="none" strike="noStrike" spc="-200" dirty="0">
                <a:solidFill>
                  <a:srgbClr val="000000"/>
                </a:solidFill>
                <a:latin typeface="S-Core Dream 3 Light"/>
              </a:rPr>
              <a:t>손 제스처 슬라이드를 통한 위생적이고 혁신적인 발표 가능</a:t>
            </a:r>
            <a:endParaRPr lang="en-US" sz="2800" b="0" i="0" u="none" strike="noStrike" spc="-200" dirty="0">
              <a:solidFill>
                <a:srgbClr val="000000"/>
              </a:solidFill>
              <a:latin typeface="S-Core Dream 3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2875230"/>
            <a:ext cx="15862300" cy="1066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65" y="3849873"/>
            <a:ext cx="15862300" cy="1066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6874233"/>
            <a:ext cx="15862300" cy="1066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2866956"/>
            <a:ext cx="241300" cy="1066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3858147"/>
            <a:ext cx="241300" cy="1066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6874233"/>
            <a:ext cx="241300" cy="1066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1790700"/>
            <a:ext cx="6172200" cy="50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724900" y="342900"/>
            <a:ext cx="812800" cy="254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4749800" y="901700"/>
            <a:ext cx="88011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altLang="en-US" sz="5000" spc="-200" dirty="0">
                <a:solidFill>
                  <a:srgbClr val="000000"/>
                </a:solidFill>
                <a:ea typeface="S-Core Dream 8 Heavy"/>
              </a:rPr>
              <a:t>출처</a:t>
            </a:r>
            <a:endParaRPr lang="ko-KR" sz="5000" b="0" i="0" u="none" strike="noStrike" spc="-200" dirty="0">
              <a:solidFill>
                <a:srgbClr val="000000"/>
              </a:solidFill>
              <a:ea typeface="S-Core Dream 8 Heavy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146300" y="2950839"/>
            <a:ext cx="14446664" cy="762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endParaRPr lang="en-US" altLang="ko-KR" sz="2800" spc="-200" dirty="0">
              <a:solidFill>
                <a:srgbClr val="000000"/>
              </a:solidFill>
              <a:latin typeface="S-Core Dream 6 Bold"/>
            </a:endParaRPr>
          </a:p>
          <a:p>
            <a:pPr lvl="0" algn="l">
              <a:lnSpc>
                <a:spcPct val="99600"/>
              </a:lnSpc>
            </a:pPr>
            <a:r>
              <a:rPr lang="ko-KR" altLang="en-US" sz="2800" spc="-200" dirty="0">
                <a:solidFill>
                  <a:srgbClr val="000000"/>
                </a:solidFill>
                <a:latin typeface="S-Core Dream 6 Bold"/>
              </a:rPr>
              <a:t>참고 코드 출처 </a:t>
            </a:r>
            <a:r>
              <a:rPr lang="en-US" altLang="ko-KR" sz="2800" spc="-200" dirty="0">
                <a:solidFill>
                  <a:srgbClr val="000000"/>
                </a:solidFill>
                <a:latin typeface="S-Core Dream 6 Bold"/>
              </a:rPr>
              <a:t>:</a:t>
            </a:r>
            <a:r>
              <a:rPr lang="ko-KR" altLang="en-US" sz="2800" spc="-200" dirty="0">
                <a:solidFill>
                  <a:srgbClr val="000000"/>
                </a:solidFill>
                <a:latin typeface="S-Core Dream 6 Bold"/>
              </a:rPr>
              <a:t>    </a:t>
            </a:r>
            <a:endParaRPr lang="en-US" altLang="ko-KR" sz="2800" spc="-200" dirty="0">
              <a:solidFill>
                <a:srgbClr val="000000"/>
              </a:solidFill>
              <a:latin typeface="S-Core Dream 6 Bold"/>
            </a:endParaRPr>
          </a:p>
          <a:p>
            <a:pPr lvl="0" algn="l">
              <a:lnSpc>
                <a:spcPct val="99600"/>
              </a:lnSpc>
            </a:pPr>
            <a:r>
              <a:rPr lang="en-US" altLang="ko-KR" sz="2000" spc="-200" dirty="0">
                <a:solidFill>
                  <a:srgbClr val="000000"/>
                </a:solidFill>
                <a:latin typeface="S-Core Dream 6 Bold"/>
                <a:hlinkClick r:id="rId6"/>
              </a:rPr>
              <a:t>https://kmicety1.tistory.com/entry/PythonML-Mediapipe%EB%A5%BC-%EC%9D%B4%EC%9A%A9%ED%95%9C-%EC%86%90%EA%B0%80%EB%9D%BD-%EC%9D%B8%EC%8B%9D</a:t>
            </a:r>
            <a:endParaRPr lang="en-US" altLang="ko-KR" sz="2000" spc="-200" dirty="0">
              <a:solidFill>
                <a:srgbClr val="000000"/>
              </a:solidFill>
              <a:latin typeface="S-Core Dream 6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146300" y="7143297"/>
            <a:ext cx="14185900" cy="495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2800" b="0" i="0" u="none" strike="noStrike" spc="-200" dirty="0">
                <a:solidFill>
                  <a:srgbClr val="000000"/>
                </a:solidFill>
                <a:ea typeface="S-Core Dream 3 Light"/>
              </a:rPr>
              <a:t>라이선스  사본</a:t>
            </a:r>
            <a:r>
              <a:rPr lang="en-US" altLang="ko-KR" sz="2800" b="0" i="0" u="none" strike="noStrike" spc="-200" dirty="0">
                <a:solidFill>
                  <a:srgbClr val="000000"/>
                </a:solidFill>
                <a:ea typeface="S-Core Dream 3 Light"/>
              </a:rPr>
              <a:t>:</a:t>
            </a:r>
            <a:r>
              <a:rPr lang="ko-KR" altLang="en-US" sz="2800" b="0" i="0" u="none" strike="noStrike" spc="-200" dirty="0">
                <a:solidFill>
                  <a:srgbClr val="000000"/>
                </a:solidFill>
                <a:ea typeface="S-Core Dream 3 Light"/>
              </a:rPr>
              <a:t> 소스 코드 </a:t>
            </a:r>
            <a:r>
              <a:rPr lang="ko-KR" altLang="en-US" sz="2800" b="0" i="0" u="none" strike="noStrike" spc="-200" dirty="0" err="1">
                <a:solidFill>
                  <a:srgbClr val="000000"/>
                </a:solidFill>
                <a:ea typeface="S-Core Dream 3 Light"/>
              </a:rPr>
              <a:t>최상단</a:t>
            </a:r>
            <a:r>
              <a:rPr lang="ko-KR" altLang="en-US" sz="2800" b="0" i="0" u="none" strike="noStrike" spc="-200" dirty="0">
                <a:solidFill>
                  <a:srgbClr val="000000"/>
                </a:solidFill>
                <a:ea typeface="S-Core Dream 3 Light"/>
              </a:rPr>
              <a:t> 디렉토리에 </a:t>
            </a:r>
            <a:r>
              <a:rPr lang="en-US" altLang="ko-KR" sz="2800" b="0" i="0" u="none" strike="noStrike" spc="-200" dirty="0">
                <a:solidFill>
                  <a:srgbClr val="000000"/>
                </a:solidFill>
                <a:ea typeface="S-Core Dream 3 Light"/>
              </a:rPr>
              <a:t>LICENSE </a:t>
            </a:r>
            <a:r>
              <a:rPr lang="ko-KR" altLang="en-US" sz="2800" b="0" i="0" u="none" strike="noStrike" spc="-200" dirty="0">
                <a:solidFill>
                  <a:srgbClr val="000000"/>
                </a:solidFill>
                <a:ea typeface="S-Core Dream 3 Light"/>
              </a:rPr>
              <a:t>파일로 첨부 </a:t>
            </a:r>
            <a:endParaRPr lang="en-US" sz="2800" b="0" i="0" u="none" strike="noStrike" spc="-200" dirty="0">
              <a:solidFill>
                <a:srgbClr val="000000"/>
              </a:solidFill>
              <a:latin typeface="S-Core Dream 6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146300" y="7302500"/>
            <a:ext cx="14693900" cy="495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endParaRPr lang="en-US" sz="2800" b="0" i="0" u="none" strike="noStrike" spc="-200" dirty="0">
              <a:solidFill>
                <a:srgbClr val="000000"/>
              </a:solidFill>
              <a:latin typeface="S-Core Dream 3 Light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146300" y="8775700"/>
            <a:ext cx="14185900" cy="495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endParaRPr lang="en-US" sz="2800" b="0" i="0" u="none" strike="noStrike" spc="-200" dirty="0">
              <a:solidFill>
                <a:srgbClr val="000000"/>
              </a:solidFill>
              <a:latin typeface="S-Core Dream 3 Ligh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88529E-D8E6-3578-D914-CA8B8F11EB2D}"/>
              </a:ext>
            </a:extLst>
          </p:cNvPr>
          <p:cNvSpPr txBox="1"/>
          <p:nvPr/>
        </p:nvSpPr>
        <p:spPr>
          <a:xfrm>
            <a:off x="2146300" y="7252034"/>
            <a:ext cx="14185900" cy="495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endParaRPr lang="en-US" sz="2800" b="0" i="0" u="none" strike="noStrike" spc="-200" dirty="0">
              <a:solidFill>
                <a:srgbClr val="000000"/>
              </a:solidFill>
              <a:latin typeface="S-Core Dream 3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9182100"/>
            <a:ext cx="171704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6324600"/>
            <a:ext cx="6172200" cy="508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340100" y="3746500"/>
            <a:ext cx="11620500" cy="2540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altLang="en-US" sz="7400" spc="-300" dirty="0">
                <a:solidFill>
                  <a:srgbClr val="FFFFFF"/>
                </a:solidFill>
                <a:latin typeface="S-Core Dream 3 Light"/>
              </a:rPr>
              <a:t>이상 </a:t>
            </a:r>
            <a:r>
              <a:rPr lang="ko-KR" sz="7400" b="0" i="0" u="none" strike="noStrike" spc="-300" dirty="0">
                <a:solidFill>
                  <a:srgbClr val="FFFFFF"/>
                </a:solidFill>
                <a:ea typeface="S-Core Dream 9 Black"/>
              </a:rPr>
              <a:t>감사합니다</a:t>
            </a:r>
            <a:r>
              <a:rPr lang="en-US" sz="7400" b="0" i="0" u="none" strike="noStrike" spc="-300" dirty="0">
                <a:solidFill>
                  <a:srgbClr val="FFFFFF"/>
                </a:solidFill>
                <a:latin typeface="S-Core Dream 9 Black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566917" y="368300"/>
            <a:ext cx="2120900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99600"/>
              </a:lnSpc>
            </a:pPr>
            <a:r>
              <a:rPr lang="en-US" sz="1900" b="0" i="0" u="none" strike="noStrike" dirty="0">
                <a:solidFill>
                  <a:srgbClr val="FFFFFF"/>
                </a:solidFill>
                <a:latin typeface="Roboto Light"/>
              </a:rPr>
              <a:t>20</a:t>
            </a:r>
            <a:r>
              <a:rPr lang="en-US" altLang="ko-KR" sz="1900" b="0" i="0" u="none" strike="noStrike" dirty="0">
                <a:solidFill>
                  <a:srgbClr val="FFFFFF"/>
                </a:solidFill>
                <a:latin typeface="Roboto Light"/>
              </a:rPr>
              <a:t>24.</a:t>
            </a:r>
            <a:r>
              <a:rPr lang="en-US" sz="1900" b="0" i="0" u="none" strike="noStrike" dirty="0">
                <a:solidFill>
                  <a:srgbClr val="FFFFFF"/>
                </a:solidFill>
                <a:latin typeface="Roboto Light"/>
              </a:rPr>
              <a:t> </a:t>
            </a:r>
            <a:r>
              <a:rPr lang="en-US" altLang="ko-KR" sz="1900" b="0" i="0" u="none" strike="noStrike" dirty="0">
                <a:solidFill>
                  <a:srgbClr val="FFFFFF"/>
                </a:solidFill>
                <a:latin typeface="Roboto Light"/>
              </a:rPr>
              <a:t>12</a:t>
            </a:r>
            <a:r>
              <a:rPr lang="en-US" sz="1900" b="0" i="0" u="none" strike="noStrike" dirty="0">
                <a:solidFill>
                  <a:srgbClr val="FFFFFF"/>
                </a:solidFill>
                <a:latin typeface="Roboto Light"/>
              </a:rPr>
              <a:t>. </a:t>
            </a:r>
            <a:r>
              <a:rPr lang="en-US" altLang="ko-KR" sz="1900" b="0" i="0" u="none" strike="noStrike" dirty="0">
                <a:solidFill>
                  <a:srgbClr val="FFFFFF"/>
                </a:solidFill>
                <a:latin typeface="Roboto Light"/>
              </a:rPr>
              <a:t>16</a:t>
            </a:r>
            <a:endParaRPr lang="en-US" sz="1900" b="0" i="0" u="none" strike="noStrike" dirty="0">
              <a:solidFill>
                <a:srgbClr val="FFFFFF"/>
              </a:solidFill>
              <a:latin typeface="Roboto Ligh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5683B4-48A9-7283-36FE-C8412C2BB3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0"/>
            <a:ext cx="2603735" cy="762000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9B711A70-9EC5-CFD3-1D29-45DBC221F83C}"/>
              </a:ext>
            </a:extLst>
          </p:cNvPr>
          <p:cNvSpPr txBox="1"/>
          <p:nvPr/>
        </p:nvSpPr>
        <p:spPr>
          <a:xfrm>
            <a:off x="751401" y="9420790"/>
            <a:ext cx="4763367" cy="848536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en-US" altLang="ko-KR" sz="2100" b="1" i="0" u="none" strike="noStrike" dirty="0">
                <a:solidFill>
                  <a:schemeClr val="bg1"/>
                </a:solidFill>
                <a:ea typeface="S-Core Dream 5 Medium"/>
              </a:rPr>
              <a:t>214683</a:t>
            </a:r>
            <a:r>
              <a:rPr lang="ko-KR" altLang="en-US" sz="2100" b="1" i="0" u="none" strike="noStrike" dirty="0">
                <a:solidFill>
                  <a:schemeClr val="bg1"/>
                </a:solidFill>
                <a:ea typeface="S-Core Dream 5 Medium"/>
              </a:rPr>
              <a:t> 장인환</a:t>
            </a: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100" b="1" i="0" u="none" strike="noStrike" dirty="0">
                <a:solidFill>
                  <a:schemeClr val="bg1"/>
                </a:solidFill>
                <a:ea typeface="S-Core Dream 5 Medium"/>
              </a:rPr>
              <a:t>214691</a:t>
            </a:r>
            <a:r>
              <a:rPr lang="ko-KR" altLang="en-US" sz="2100" b="1" i="0" u="none" strike="noStrike" dirty="0">
                <a:solidFill>
                  <a:schemeClr val="bg1"/>
                </a:solidFill>
                <a:ea typeface="S-Core Dream 5 Medium"/>
              </a:rPr>
              <a:t> 강민수</a:t>
            </a:r>
          </a:p>
          <a:p>
            <a:pPr lvl="0" algn="l">
              <a:lnSpc>
                <a:spcPct val="99600"/>
              </a:lnSpc>
              <a:defRPr/>
            </a:pPr>
            <a:endParaRPr lang="ko-KR" altLang="en-US" sz="2100" b="0" i="0" u="none" strike="noStrike" dirty="0">
              <a:solidFill>
                <a:srgbClr val="000000"/>
              </a:solidFill>
              <a:ea typeface="S-Core Dream 5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4483100"/>
            <a:ext cx="18288000" cy="5803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247900"/>
            <a:ext cx="9105900" cy="3721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82100" y="2247900"/>
            <a:ext cx="9105900" cy="3721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6057900"/>
            <a:ext cx="9105900" cy="3708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182100" y="6057900"/>
            <a:ext cx="9105900" cy="3708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57900" y="1790700"/>
            <a:ext cx="6172200" cy="50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5400000">
            <a:off x="8724900" y="342900"/>
            <a:ext cx="8128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82600" y="3912137"/>
            <a:ext cx="4546600" cy="571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3200" b="0" i="0" u="none" strike="noStrike" dirty="0">
                <a:solidFill>
                  <a:srgbClr val="045BEF"/>
                </a:solidFill>
                <a:ea typeface="S-Core Dream 8 Heavy"/>
              </a:rPr>
              <a:t>사용 오픈소스 및 언어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749800" y="901700"/>
            <a:ext cx="8801100" cy="889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5000" b="0" i="0" u="none" strike="noStrike" spc="-200" dirty="0">
                <a:solidFill>
                  <a:srgbClr val="000000"/>
                </a:solidFill>
                <a:ea typeface="S-Core Dream 8 Heavy"/>
              </a:rPr>
              <a:t>차  </a:t>
            </a:r>
            <a:r>
              <a:rPr lang="ko-KR" altLang="en-US" sz="5000" b="0" i="0" u="none" strike="noStrike" spc="-200" dirty="0" err="1">
                <a:solidFill>
                  <a:srgbClr val="000000"/>
                </a:solidFill>
                <a:ea typeface="S-Core Dream 8 Heavy"/>
              </a:rPr>
              <a:t>례</a:t>
            </a:r>
            <a:endParaRPr lang="ko-KR" altLang="en-US" sz="5000" b="0" i="0" u="none" strike="noStrike" spc="-200" dirty="0">
              <a:solidFill>
                <a:srgbClr val="000000"/>
              </a:solidFill>
              <a:ea typeface="S-Core Dream 8 Heavy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525000" y="3873142"/>
            <a:ext cx="5651500" cy="571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3200" b="0" i="0" u="none" strike="noStrike" dirty="0">
                <a:solidFill>
                  <a:srgbClr val="045BEF"/>
                </a:solidFill>
                <a:ea typeface="S-Core Dream 8 Heavy"/>
              </a:rPr>
              <a:t>제스처 선정 사유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525000" y="3543300"/>
            <a:ext cx="5181600" cy="18288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100" b="0" i="0" u="none" strike="noStrike" spc="-100" dirty="0">
                <a:solidFill>
                  <a:srgbClr val="000000"/>
                </a:solidFill>
                <a:ea typeface="Noto Sans CJK KR Bold"/>
              </a:rPr>
              <a:t> 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73100" y="7861300"/>
            <a:ext cx="4546600" cy="571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3200" dirty="0">
                <a:solidFill>
                  <a:srgbClr val="045BEF"/>
                </a:solidFill>
                <a:ea typeface="S-Core Dream 8 Heavy"/>
              </a:rPr>
              <a:t>코드 설명 및 사용 예시</a:t>
            </a:r>
            <a:endParaRPr lang="ko-KR" sz="3200" b="0" i="0" u="none" strike="noStrike" dirty="0">
              <a:solidFill>
                <a:srgbClr val="045BEF"/>
              </a:solidFill>
              <a:ea typeface="S-Core Dream 8 Heavy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49300" y="7366000"/>
            <a:ext cx="7861300" cy="381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endParaRPr lang="en-US" sz="2100" b="0" i="0" u="none" strike="noStrike" spc="-100" dirty="0">
              <a:solidFill>
                <a:srgbClr val="000000"/>
              </a:solidFill>
              <a:latin typeface="Noto Sans CJK KR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759388" y="7753350"/>
            <a:ext cx="4546600" cy="571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3200" b="0" i="0" u="none" strike="noStrike" dirty="0">
                <a:solidFill>
                  <a:srgbClr val="045BEF"/>
                </a:solidFill>
                <a:ea typeface="S-Core Dream 8 Heavy"/>
              </a:rPr>
              <a:t>제스처 슬라이드 이점</a:t>
            </a:r>
            <a:endParaRPr lang="ko-KR" sz="3200" b="0" i="0" u="none" strike="noStrike" dirty="0">
              <a:solidFill>
                <a:srgbClr val="045BEF"/>
              </a:solidFill>
              <a:ea typeface="S-Core Dream 8 Heavy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81000" y="3390900"/>
            <a:ext cx="4572000" cy="1206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endParaRPr lang="en-US" altLang="ko-KR" sz="2100" b="0" i="0" u="none" strike="noStrike" spc="-100" dirty="0">
              <a:solidFill>
                <a:srgbClr val="000000"/>
              </a:solidFill>
              <a:latin typeface="Noto Sans CJK KR Regular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49300" y="7861300"/>
            <a:ext cx="7861300" cy="14986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endParaRPr lang="en-US" sz="1900" b="0" i="0" u="none" strike="noStrike" spc="-100" dirty="0">
              <a:solidFill>
                <a:srgbClr val="000000"/>
              </a:solidFill>
              <a:latin typeface="Noto Sans CJK KR Regular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DBFDA89-0F7C-B53B-E81E-9A582BF2EA4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550" t="18390" r="14980"/>
          <a:stretch>
            <a:fillRect/>
          </a:stretch>
        </p:blipFill>
        <p:spPr>
          <a:xfrm>
            <a:off x="15143954" y="2417699"/>
            <a:ext cx="2387023" cy="1869485"/>
          </a:xfrm>
          <a:prstGeom prst="rect">
            <a:avLst/>
          </a:prstGeom>
        </p:spPr>
      </p:pic>
      <p:pic>
        <p:nvPicPr>
          <p:cNvPr id="2052" name="Picture 4" descr="Mano en el letrero de rock and roll, gesto. icono Vector de stock por  ©RoneDya 139206062">
            <a:extLst>
              <a:ext uri="{FF2B5EF4-FFF2-40B4-BE49-F238E27FC236}">
                <a16:creationId xmlns:a16="http://schemas.microsoft.com/office/drawing/2014/main" id="{05C6B63A-BB62-22FF-AC4E-8199B84C1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9400" y="4132687"/>
            <a:ext cx="1733358" cy="173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오픈 소스란?">
            <a:extLst>
              <a:ext uri="{FF2B5EF4-FFF2-40B4-BE49-F238E27FC236}">
                <a16:creationId xmlns:a16="http://schemas.microsoft.com/office/drawing/2014/main" id="{48CC4810-8C6D-4925-6F7C-591099B5A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23" y="2781300"/>
            <a:ext cx="3073400" cy="2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코딩, 어떤 언어로 시작하지?">
            <a:extLst>
              <a:ext uri="{FF2B5EF4-FFF2-40B4-BE49-F238E27FC236}">
                <a16:creationId xmlns:a16="http://schemas.microsoft.com/office/drawing/2014/main" id="{33F44F0C-91C9-1DAB-AF24-2087EC98D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973" y="6680200"/>
            <a:ext cx="3289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좌우 슬라이드 PNG 일러스트 | 이미지 및 PSD 파일 | Pngtree에 무료 다운로드">
            <a:extLst>
              <a:ext uri="{FF2B5EF4-FFF2-40B4-BE49-F238E27FC236}">
                <a16:creationId xmlns:a16="http://schemas.microsoft.com/office/drawing/2014/main" id="{8D01EEA6-9807-A0D7-6A44-625C0316D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3477" y="653996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447800" y="7429500"/>
            <a:ext cx="2667000" cy="2209800"/>
          </a:xfrm>
          <a:prstGeom prst="rect">
            <a:avLst/>
          </a:prstGeom>
          <a:solidFill>
            <a:srgbClr val="045B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47800" y="4914900"/>
            <a:ext cx="2667000" cy="2209800"/>
          </a:xfrm>
          <a:prstGeom prst="rect">
            <a:avLst/>
          </a:prstGeom>
          <a:solidFill>
            <a:srgbClr val="045B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47800" y="2476500"/>
            <a:ext cx="2667000" cy="2209800"/>
          </a:xfrm>
          <a:prstGeom prst="rect">
            <a:avLst/>
          </a:prstGeom>
          <a:solidFill>
            <a:srgbClr val="045B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859000" y="0"/>
            <a:ext cx="3429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27500" y="2476500"/>
            <a:ext cx="14160500" cy="2247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27500" y="4927600"/>
            <a:ext cx="14160500" cy="2247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27500" y="7416800"/>
            <a:ext cx="14160500" cy="2247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57900" y="1790700"/>
            <a:ext cx="6172200" cy="50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5400000">
            <a:off x="8724900" y="342900"/>
            <a:ext cx="812800" cy="254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270000" y="2730500"/>
            <a:ext cx="2819400" cy="965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07899"/>
              </a:lnSpc>
              <a:defRPr/>
            </a:pPr>
            <a:endParaRPr lang="ko-KR" altLang="en-US" sz="2800" b="0" i="0" u="none" strike="noStrike">
              <a:solidFill>
                <a:srgbClr val="FFFFFF"/>
              </a:solidFill>
              <a:highlight>
                <a:srgbClr val="045BEF"/>
              </a:highlight>
              <a:ea typeface="Noto Sans CJK KR Black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495800" y="3086100"/>
            <a:ext cx="11277600" cy="381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300" b="0" i="0" u="none" strike="noStrike" spc="-100">
                <a:solidFill>
                  <a:srgbClr val="000000"/>
                </a:solidFill>
                <a:ea typeface="Noto Sans CJK KR Bold"/>
              </a:rPr>
              <a:t>발표중 사용하는 만큼 빠른 속도의 반응이 중요함</a:t>
            </a:r>
            <a:r>
              <a:rPr lang="en-US" altLang="ko-KR" sz="2300" b="0" i="0" u="none" strike="noStrike" spc="-100">
                <a:solidFill>
                  <a:srgbClr val="000000"/>
                </a:solidFill>
                <a:ea typeface="Noto Sans CJK KR Bold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33600" y="5740400"/>
            <a:ext cx="1523999" cy="5461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3200" b="0" i="0" u="none" strike="noStrike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정 확 성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622800" y="5765800"/>
            <a:ext cx="10998200" cy="44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300" b="0" i="0" u="none" strike="noStrike" spc="-100" dirty="0">
                <a:solidFill>
                  <a:srgbClr val="000000"/>
                </a:solidFill>
                <a:ea typeface="Noto Sans CJK KR Bold"/>
              </a:rPr>
              <a:t>지정된 특수 제스처만 인식하고 다른  제스처는 인식 되지 않아야 함</a:t>
            </a:r>
            <a:r>
              <a:rPr lang="en-US" altLang="ko-KR" sz="2300" b="0" i="0" u="none" strike="noStrike" spc="-100" dirty="0">
                <a:solidFill>
                  <a:srgbClr val="000000"/>
                </a:solidFill>
                <a:ea typeface="Noto Sans CJK KR Bold"/>
              </a:rPr>
              <a:t>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133600" y="8267700"/>
            <a:ext cx="1523999" cy="584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3200" b="0" i="0" u="none" strike="noStrike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편 의 성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572000" y="8039099"/>
            <a:ext cx="11277600" cy="381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300" b="0" i="0" u="none" strike="noStrike" spc="-100">
                <a:solidFill>
                  <a:srgbClr val="000000"/>
                </a:solidFill>
                <a:ea typeface="Noto Sans CJK KR Bold"/>
              </a:rPr>
              <a:t>타인이나 추가적인 도구 없이 발표가 가능하도록 해야 함</a:t>
            </a:r>
            <a:r>
              <a:rPr lang="en-US" altLang="ko-KR" sz="2300" b="0" i="0" u="none" strike="noStrike" spc="-100">
                <a:solidFill>
                  <a:srgbClr val="000000"/>
                </a:solidFill>
                <a:ea typeface="Noto Sans CJK KR Bold"/>
              </a:rPr>
              <a:t>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851400" y="901700"/>
            <a:ext cx="8585200" cy="889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5000" b="0" i="0" u="none" strike="noStrike" spc="-200">
                <a:solidFill>
                  <a:srgbClr val="000000"/>
                </a:solidFill>
                <a:ea typeface="S-Core Dream 8 Heavy"/>
              </a:rPr>
              <a:t>추 구 성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622800" y="3390900"/>
            <a:ext cx="12065000" cy="914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endParaRPr lang="ko-KR" altLang="en-US" sz="1900" b="0" i="0" u="none" strike="noStrike" spc="-100">
              <a:solidFill>
                <a:srgbClr val="000000"/>
              </a:solidFill>
              <a:ea typeface="Noto Sans CJK KR Regular"/>
            </a:endParaRPr>
          </a:p>
        </p:txBody>
      </p:sp>
      <p:sp>
        <p:nvSpPr>
          <p:cNvPr id="18" name="TextBox 10"/>
          <p:cNvSpPr txBox="1"/>
          <p:nvPr/>
        </p:nvSpPr>
        <p:spPr>
          <a:xfrm>
            <a:off x="2133600" y="3314700"/>
            <a:ext cx="1524000" cy="584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3200" b="0" i="0" u="none" strike="noStrike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신 속 성</a:t>
            </a:r>
          </a:p>
        </p:txBody>
      </p:sp>
      <p:sp>
        <p:nvSpPr>
          <p:cNvPr id="19" name="TextBox 9"/>
          <p:cNvSpPr txBox="1"/>
          <p:nvPr/>
        </p:nvSpPr>
        <p:spPr>
          <a:xfrm>
            <a:off x="4495800" y="3695700"/>
            <a:ext cx="11277600" cy="381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300" b="0" i="0" u="none" strike="noStrike" spc="-100">
                <a:solidFill>
                  <a:srgbClr val="000000"/>
                </a:solidFill>
                <a:ea typeface="Noto Sans CJK KR Bold"/>
              </a:rPr>
              <a:t> 인식 </a:t>
            </a:r>
            <a:r>
              <a:rPr lang="en-US" altLang="ko-KR" sz="2300" b="0" i="0" u="none" strike="noStrike" spc="-100">
                <a:solidFill>
                  <a:srgbClr val="000000"/>
                </a:solidFill>
                <a:ea typeface="Noto Sans CJK KR Bold"/>
              </a:rPr>
              <a:t>-</a:t>
            </a:r>
            <a:r>
              <a:rPr lang="ko-KR" altLang="en-US" sz="2300" b="0" i="0" u="none" strike="noStrike" spc="-100">
                <a:solidFill>
                  <a:srgbClr val="000000"/>
                </a:solidFill>
                <a:ea typeface="Noto Sans CJK KR Bold"/>
              </a:rPr>
              <a:t> 슬라이드 이동 의 시간이 짧도록 만들어야 함</a:t>
            </a:r>
            <a:r>
              <a:rPr lang="en-US" altLang="ko-KR" sz="2300" b="0" i="0" u="none" strike="noStrike" spc="-100">
                <a:solidFill>
                  <a:srgbClr val="000000"/>
                </a:solidFill>
                <a:ea typeface="Noto Sans CJK KR Bold"/>
              </a:rPr>
              <a:t>.</a:t>
            </a:r>
          </a:p>
        </p:txBody>
      </p:sp>
      <p:sp>
        <p:nvSpPr>
          <p:cNvPr id="23" name="TextBox 11"/>
          <p:cNvSpPr txBox="1"/>
          <p:nvPr/>
        </p:nvSpPr>
        <p:spPr>
          <a:xfrm>
            <a:off x="4622800" y="6146800"/>
            <a:ext cx="10998200" cy="44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endParaRPr lang="ko-KR" altLang="en-US" sz="2300" b="0" i="0" u="none" strike="noStrike" spc="-100">
              <a:solidFill>
                <a:srgbClr val="000000"/>
              </a:solidFill>
              <a:ea typeface="Noto Sans CJK KR Bold"/>
            </a:endParaRPr>
          </a:p>
        </p:txBody>
      </p:sp>
      <p:sp>
        <p:nvSpPr>
          <p:cNvPr id="24" name="TextBox 11"/>
          <p:cNvSpPr txBox="1"/>
          <p:nvPr/>
        </p:nvSpPr>
        <p:spPr>
          <a:xfrm>
            <a:off x="4622800" y="6057900"/>
            <a:ext cx="10998200" cy="44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300" b="0" i="0" u="none" strike="noStrike" spc="-100">
                <a:solidFill>
                  <a:srgbClr val="000000"/>
                </a:solidFill>
                <a:ea typeface="Noto Sans CJK KR Bold"/>
              </a:rPr>
              <a:t> </a:t>
            </a:r>
          </a:p>
        </p:txBody>
      </p:sp>
      <p:sp>
        <p:nvSpPr>
          <p:cNvPr id="25" name="TextBox 13"/>
          <p:cNvSpPr txBox="1"/>
          <p:nvPr/>
        </p:nvSpPr>
        <p:spPr>
          <a:xfrm>
            <a:off x="4572000" y="8724900"/>
            <a:ext cx="11277600" cy="381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300" b="0" i="0" u="none" strike="noStrike" spc="-100" dirty="0">
                <a:solidFill>
                  <a:srgbClr val="000000"/>
                </a:solidFill>
                <a:ea typeface="Noto Sans CJK KR Bold"/>
              </a:rPr>
              <a:t>프로그램을 가볍게 만들어 노트북에서도 돌아 가도록 만들고자 함</a:t>
            </a:r>
            <a:r>
              <a:rPr lang="en-US" altLang="ko-KR" sz="2300" b="0" i="0" u="none" strike="noStrike" spc="-100" dirty="0">
                <a:solidFill>
                  <a:srgbClr val="000000"/>
                </a:solidFill>
                <a:ea typeface="Noto Sans CJK KR Bold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4483100"/>
            <a:ext cx="18288000" cy="5803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247900"/>
            <a:ext cx="9105900" cy="3721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82100" y="2247900"/>
            <a:ext cx="9105900" cy="3721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6210299"/>
            <a:ext cx="9105900" cy="3708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57900" y="1790700"/>
            <a:ext cx="6172200" cy="50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5400000">
            <a:off x="8724900" y="342900"/>
            <a:ext cx="8128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295646" y="2667000"/>
            <a:ext cx="4546600" cy="571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en-US" altLang="ko-KR" sz="3200" b="0" i="0" u="none" strike="noStrike">
                <a:solidFill>
                  <a:srgbClr val="045BEF"/>
                </a:solidFill>
                <a:ea typeface="S-Core Dream 8 Heavy"/>
              </a:rPr>
              <a:t>Open CV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95646" y="3441700"/>
            <a:ext cx="7861300" cy="381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100" b="0" i="0" u="none" strike="noStrike" spc="-100" dirty="0">
                <a:solidFill>
                  <a:srgbClr val="000000"/>
                </a:solidFill>
                <a:ea typeface="Noto Sans CJK KR Bold"/>
              </a:rPr>
              <a:t>실시간 이미지 처리 </a:t>
            </a:r>
            <a:r>
              <a:rPr lang="en-US" altLang="ko-KR" sz="2100" b="0" i="0" u="none" strike="noStrike" spc="-100" dirty="0">
                <a:solidFill>
                  <a:srgbClr val="000000"/>
                </a:solidFill>
                <a:ea typeface="Noto Sans CJK KR Bold"/>
              </a:rPr>
              <a:t>,</a:t>
            </a:r>
            <a:r>
              <a:rPr lang="ko-KR" altLang="en-US" sz="2100" b="0" i="0" u="none" strike="noStrike" spc="-100" dirty="0">
                <a:solidFill>
                  <a:srgbClr val="000000"/>
                </a:solidFill>
                <a:ea typeface="Noto Sans CJK KR Bold"/>
              </a:rPr>
              <a:t>  </a:t>
            </a:r>
            <a:r>
              <a:rPr lang="ko-KR" altLang="en-US" sz="2100" b="0" i="0" u="none" strike="noStrike" spc="-100" dirty="0" err="1">
                <a:solidFill>
                  <a:srgbClr val="000000"/>
                </a:solidFill>
                <a:ea typeface="Noto Sans CJK KR Bold"/>
              </a:rPr>
              <a:t>빠른속도</a:t>
            </a:r>
            <a:r>
              <a:rPr lang="en-US" altLang="ko-KR" sz="2100" b="0" i="0" u="none" strike="noStrike" spc="-100" dirty="0">
                <a:solidFill>
                  <a:srgbClr val="000000"/>
                </a:solidFill>
                <a:ea typeface="Noto Sans CJK KR Bold"/>
              </a:rPr>
              <a:t>,</a:t>
            </a:r>
            <a:r>
              <a:rPr lang="ko-KR" altLang="en-US" sz="2100" b="0" i="0" u="none" strike="noStrike" spc="-100" dirty="0">
                <a:solidFill>
                  <a:srgbClr val="000000"/>
                </a:solidFill>
                <a:ea typeface="Noto Sans CJK KR Bold"/>
              </a:rPr>
              <a:t>  가벼운 프로그램</a:t>
            </a:r>
          </a:p>
          <a:p>
            <a:pPr lvl="0" algn="l">
              <a:lnSpc>
                <a:spcPct val="99600"/>
              </a:lnSpc>
              <a:defRPr/>
            </a:pPr>
            <a:r>
              <a:rPr lang="ko-KR" altLang="en-US" sz="2100" b="0" i="0" u="none" strike="noStrike" spc="-100" dirty="0">
                <a:solidFill>
                  <a:srgbClr val="000000"/>
                </a:solidFill>
                <a:ea typeface="Noto Sans CJK KR Bold"/>
              </a:rPr>
              <a:t>사용 라이선스 = Apache </a:t>
            </a:r>
            <a:r>
              <a:rPr lang="ko-KR" altLang="en-US" sz="2100" b="0" i="0" u="none" strike="noStrike" spc="-100" dirty="0" err="1">
                <a:solidFill>
                  <a:srgbClr val="000000"/>
                </a:solidFill>
                <a:ea typeface="Noto Sans CJK KR Bold"/>
              </a:rPr>
              <a:t>License</a:t>
            </a:r>
            <a:r>
              <a:rPr lang="ko-KR" altLang="en-US" sz="2100" b="0" i="0" u="none" strike="noStrike" spc="-100" dirty="0">
                <a:solidFill>
                  <a:srgbClr val="000000"/>
                </a:solidFill>
                <a:ea typeface="Noto Sans CJK KR Bold"/>
              </a:rPr>
              <a:t> 2.0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749800" y="901700"/>
            <a:ext cx="8801100" cy="889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5000" b="0" i="0" u="none" strike="noStrike" spc="-200" dirty="0">
                <a:solidFill>
                  <a:srgbClr val="000000"/>
                </a:solidFill>
                <a:ea typeface="S-Core Dream 8 Heavy"/>
              </a:rPr>
              <a:t>사용 오픈 소스 및 언어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798800" y="2743200"/>
            <a:ext cx="2184400" cy="571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en-US" altLang="ko-KR" sz="3200" b="0" i="0" u="none" strike="noStrike">
                <a:solidFill>
                  <a:srgbClr val="045BEF"/>
                </a:solidFill>
                <a:ea typeface="S-Core Dream 8 Heavy"/>
              </a:rPr>
              <a:t>Media Pipe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160500" y="3467100"/>
            <a:ext cx="3594100" cy="3429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r">
              <a:lnSpc>
                <a:spcPct val="99600"/>
              </a:lnSpc>
              <a:defRPr/>
            </a:pPr>
            <a:r>
              <a:rPr lang="ko-KR" altLang="en-US" sz="2100" b="0" i="0" u="none" strike="noStrike" spc="-100" dirty="0">
                <a:solidFill>
                  <a:srgbClr val="000000"/>
                </a:solidFill>
                <a:ea typeface="Noto Sans CJK KR Bold"/>
              </a:rPr>
              <a:t>손 인식</a:t>
            </a:r>
            <a:r>
              <a:rPr lang="en-US" altLang="ko-KR" sz="2100" b="0" i="0" u="none" strike="noStrike" spc="-100" dirty="0">
                <a:solidFill>
                  <a:srgbClr val="000000"/>
                </a:solidFill>
                <a:ea typeface="Noto Sans CJK KR Bold"/>
              </a:rPr>
              <a:t>,</a:t>
            </a:r>
            <a:r>
              <a:rPr lang="ko-KR" altLang="en-US" sz="2100" b="0" i="0" u="none" strike="noStrike" spc="-100" dirty="0">
                <a:solidFill>
                  <a:srgbClr val="000000"/>
                </a:solidFill>
                <a:ea typeface="Noto Sans CJK KR Bold"/>
              </a:rPr>
              <a:t>  자세 분석</a:t>
            </a:r>
            <a:r>
              <a:rPr lang="en-US" altLang="ko-KR" sz="2100" b="0" i="0" u="none" strike="noStrike" spc="-100" dirty="0">
                <a:solidFill>
                  <a:srgbClr val="000000"/>
                </a:solidFill>
                <a:ea typeface="Noto Sans CJK KR Bold"/>
              </a:rPr>
              <a:t>,</a:t>
            </a:r>
            <a:r>
              <a:rPr lang="ko-KR" altLang="en-US" sz="2100" b="0" i="0" u="none" strike="noStrike" spc="-100" dirty="0">
                <a:solidFill>
                  <a:srgbClr val="000000"/>
                </a:solidFill>
                <a:ea typeface="Noto Sans CJK KR Bold"/>
              </a:rPr>
              <a:t>  제스처 구분</a:t>
            </a:r>
          </a:p>
          <a:p>
            <a:pPr lvl="0" algn="r">
              <a:lnSpc>
                <a:spcPct val="99600"/>
              </a:lnSpc>
              <a:defRPr/>
            </a:pPr>
            <a:r>
              <a:rPr lang="ko-KR" altLang="en-US" sz="2100" b="0" i="0" u="none" strike="noStrike" spc="-100" dirty="0">
                <a:solidFill>
                  <a:srgbClr val="000000"/>
                </a:solidFill>
                <a:ea typeface="Noto Sans CJK KR Bold"/>
              </a:rPr>
              <a:t>사용 라이선스 = Apache </a:t>
            </a:r>
            <a:r>
              <a:rPr lang="ko-KR" altLang="en-US" sz="2100" b="0" i="0" u="none" strike="noStrike" spc="-100" dirty="0" err="1">
                <a:solidFill>
                  <a:srgbClr val="000000"/>
                </a:solidFill>
                <a:ea typeface="Noto Sans CJK KR Bold"/>
              </a:rPr>
              <a:t>License</a:t>
            </a:r>
            <a:r>
              <a:rPr lang="ko-KR" altLang="en-US" sz="2100" b="0" i="0" u="none" strike="noStrike" spc="-100" dirty="0">
                <a:solidFill>
                  <a:srgbClr val="000000"/>
                </a:solidFill>
                <a:ea typeface="Noto Sans CJK KR Bold"/>
              </a:rPr>
              <a:t> 2.0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90492" y="6580071"/>
            <a:ext cx="1470024" cy="571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en-US" altLang="ko-KR" sz="3200" b="0" i="0" u="none" strike="noStrike">
                <a:solidFill>
                  <a:srgbClr val="045BEF"/>
                </a:solidFill>
                <a:ea typeface="S-Core Dream 8 Heavy"/>
              </a:rPr>
              <a:t>YOLO v8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90492" y="7333797"/>
            <a:ext cx="4997449" cy="3683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>
              <a:lnSpc>
                <a:spcPct val="99600"/>
              </a:lnSpc>
              <a:defRPr/>
            </a:pPr>
            <a:r>
              <a:rPr lang="ko-KR" altLang="en-US" sz="2100" b="0" i="0" u="none" strike="noStrike" spc="-100" dirty="0">
                <a:solidFill>
                  <a:srgbClr val="000000"/>
                </a:solidFill>
                <a:ea typeface="Noto Sans CJK KR Bold"/>
              </a:rPr>
              <a:t>딥러닝 객체 인식</a:t>
            </a:r>
            <a:r>
              <a:rPr lang="en-US" altLang="ko-KR" sz="2100" b="0" i="0" u="none" strike="noStrike" spc="-100" dirty="0">
                <a:solidFill>
                  <a:srgbClr val="000000"/>
                </a:solidFill>
                <a:ea typeface="Noto Sans CJK KR Bold"/>
              </a:rPr>
              <a:t>,</a:t>
            </a:r>
            <a:r>
              <a:rPr lang="ko-KR" altLang="en-US" sz="2100" b="0" i="0" u="none" strike="noStrike" spc="-100" dirty="0">
                <a:solidFill>
                  <a:srgbClr val="000000"/>
                </a:solidFill>
                <a:ea typeface="Noto Sans CJK KR Bold"/>
              </a:rPr>
              <a:t>  손 인식</a:t>
            </a:r>
            <a:r>
              <a:rPr lang="en-US" altLang="ko-KR" sz="2100" b="0" i="0" u="none" strike="noStrike" spc="-100" dirty="0">
                <a:solidFill>
                  <a:srgbClr val="000000"/>
                </a:solidFill>
                <a:ea typeface="Noto Sans CJK KR Bold"/>
              </a:rPr>
              <a:t>,</a:t>
            </a:r>
            <a:r>
              <a:rPr lang="ko-KR" altLang="en-US" sz="2100" b="0" i="0" u="none" strike="noStrike" spc="-100" dirty="0">
                <a:solidFill>
                  <a:srgbClr val="000000"/>
                </a:solidFill>
                <a:ea typeface="Noto Sans CJK KR Bold"/>
              </a:rPr>
              <a:t>  추가적 이미지 처리</a:t>
            </a:r>
          </a:p>
          <a:p>
            <a:pPr lvl="0">
              <a:lnSpc>
                <a:spcPct val="99600"/>
              </a:lnSpc>
              <a:defRPr/>
            </a:pPr>
            <a:r>
              <a:rPr lang="ko-KR" altLang="en-US" sz="2100" b="0" i="0" u="none" strike="noStrike" spc="-100" dirty="0">
                <a:solidFill>
                  <a:srgbClr val="000000"/>
                </a:solidFill>
                <a:ea typeface="Noto Sans CJK KR Bold"/>
              </a:rPr>
              <a:t>사용 라이선스 = AGPL - 3.0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95646" y="3937000"/>
            <a:ext cx="7861300" cy="1206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endParaRPr lang="ko-KR" altLang="en-US" sz="1900" b="0" i="0" u="none" strike="noStrike" spc="-100">
              <a:solidFill>
                <a:srgbClr val="000000"/>
              </a:solidFill>
              <a:ea typeface="Noto Sans CJK KR Regular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239000" y="4000500"/>
            <a:ext cx="1447602" cy="191682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144000" y="4686300"/>
            <a:ext cx="4632158" cy="12573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096000" y="6286500"/>
            <a:ext cx="2857500" cy="1600200"/>
          </a:xfrm>
          <a:prstGeom prst="rect">
            <a:avLst/>
          </a:prstGeom>
        </p:spPr>
      </p:pic>
      <p:pic>
        <p:nvPicPr>
          <p:cNvPr id="28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6210300"/>
            <a:ext cx="9105900" cy="3721100"/>
          </a:xfrm>
          <a:prstGeom prst="rect">
            <a:avLst/>
          </a:prstGeom>
        </p:spPr>
      </p:pic>
      <p:sp>
        <p:nvSpPr>
          <p:cNvPr id="29" name="TextBox 12"/>
          <p:cNvSpPr txBox="1"/>
          <p:nvPr/>
        </p:nvSpPr>
        <p:spPr>
          <a:xfrm>
            <a:off x="15526426" y="6537834"/>
            <a:ext cx="2463826" cy="571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r">
              <a:lnSpc>
                <a:spcPct val="99600"/>
              </a:lnSpc>
              <a:defRPr/>
            </a:pPr>
            <a:r>
              <a:rPr lang="en-US" altLang="ko-KR" sz="3200" b="0" i="0" u="none" strike="noStrike" dirty="0">
                <a:solidFill>
                  <a:srgbClr val="045BEF"/>
                </a:solidFill>
                <a:ea typeface="S-Core Dream 8 Heavy"/>
              </a:rPr>
              <a:t>Python</a:t>
            </a:r>
          </a:p>
        </p:txBody>
      </p:sp>
      <p:sp>
        <p:nvSpPr>
          <p:cNvPr id="30" name="TextBox 13"/>
          <p:cNvSpPr txBox="1"/>
          <p:nvPr/>
        </p:nvSpPr>
        <p:spPr>
          <a:xfrm>
            <a:off x="9824482" y="7260552"/>
            <a:ext cx="8014552" cy="1663398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r">
              <a:lnSpc>
                <a:spcPct val="99600"/>
              </a:lnSpc>
              <a:defRPr/>
            </a:pPr>
            <a:endParaRPr lang="ko-KR" altLang="en-US" sz="2100" b="0" i="0" u="none" strike="noStrike" spc="-100" dirty="0">
              <a:solidFill>
                <a:srgbClr val="000000"/>
              </a:solidFill>
              <a:ea typeface="Noto Sans CJK KR Bold"/>
            </a:endParaRPr>
          </a:p>
        </p:txBody>
      </p:sp>
      <p:pic>
        <p:nvPicPr>
          <p:cNvPr id="1028" name="Picture 4" descr="Python] - 파이썬 설치 (Python 3 Installation)">
            <a:extLst>
              <a:ext uri="{FF2B5EF4-FFF2-40B4-BE49-F238E27FC236}">
                <a16:creationId xmlns:a16="http://schemas.microsoft.com/office/drawing/2014/main" id="{7C03E17E-2A36-22F2-4C45-ECBFB3AB1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774" y="6286500"/>
            <a:ext cx="2801542" cy="157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5F7116-D522-A52C-5AA1-D5F5039B592C}"/>
              </a:ext>
            </a:extLst>
          </p:cNvPr>
          <p:cNvSpPr txBox="1"/>
          <p:nvPr/>
        </p:nvSpPr>
        <p:spPr>
          <a:xfrm>
            <a:off x="11978316" y="7074433"/>
            <a:ext cx="601193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Yolo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Mediapipe</a:t>
            </a:r>
            <a:r>
              <a:rPr kumimoji="1" lang="en-US" altLang="ko-KR" dirty="0"/>
              <a:t> </a:t>
            </a:r>
            <a:r>
              <a:rPr kumimoji="1" lang="ko-KR" altLang="en-US" dirty="0"/>
              <a:t>지원</a:t>
            </a:r>
            <a:r>
              <a:rPr kumimoji="1" lang="en-US" altLang="ko-KR" dirty="0"/>
              <a:t>(python</a:t>
            </a:r>
            <a:r>
              <a:rPr kumimoji="1" lang="ko-KR" altLang="en-US" dirty="0"/>
              <a:t> 환경에서 가장 많이 사용</a:t>
            </a:r>
            <a:r>
              <a:rPr kumimoji="1" lang="en-US" altLang="ko-KR" dirty="0"/>
              <a:t>)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kumimoji="1" lang="ko-KR" altLang="en-US" dirty="0"/>
              <a:t>추가적인 설정 없이 쉽게 라이브러리 사용가능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간결성과 높은 가독성으로 인한 빠른 개발속도</a:t>
            </a:r>
            <a:endParaRPr kumimoji="1" lang="en-US" altLang="ko-KR" dirty="0"/>
          </a:p>
          <a:p>
            <a:pPr marL="285750" indent="-285750">
              <a:buFont typeface="Wingdings" pitchFamily="2" charset="2"/>
              <a:buChar char="è"/>
            </a:pPr>
            <a:r>
              <a:rPr lang="ko-KR" altLang="en-US" sz="1300" dirty="0">
                <a:solidFill>
                  <a:srgbClr val="0E0E0E"/>
                </a:solidFill>
                <a:effectLst/>
                <a:latin typeface=".AppleSystemUIFont"/>
              </a:rPr>
              <a:t>위 코드에서는 </a:t>
            </a:r>
            <a:r>
              <a:rPr lang="en" altLang="ko-KR" sz="1300" dirty="0" err="1">
                <a:solidFill>
                  <a:srgbClr val="0E0E0E"/>
                </a:solidFill>
                <a:effectLst/>
                <a:latin typeface=".AppleSystemUIFont"/>
              </a:rPr>
              <a:t>Mediapipe</a:t>
            </a:r>
            <a:r>
              <a:rPr lang="ko-KR" altLang="en-US" sz="1300" dirty="0">
                <a:solidFill>
                  <a:srgbClr val="0E0E0E"/>
                </a:solidFill>
                <a:effectLst/>
                <a:latin typeface=".AppleSystemUIFont"/>
              </a:rPr>
              <a:t>로 손 랜드마크 추적</a:t>
            </a:r>
            <a:r>
              <a:rPr lang="en-US" altLang="ko-KR" sz="1300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" altLang="ko-KR" sz="1300" dirty="0" err="1">
                <a:solidFill>
                  <a:srgbClr val="0E0E0E"/>
                </a:solidFill>
                <a:effectLst/>
                <a:latin typeface=".AppleSystemUIFont"/>
              </a:rPr>
              <a:t>Pyautogui</a:t>
            </a:r>
            <a:r>
              <a:rPr lang="ko-KR" altLang="en-US" sz="1300" dirty="0">
                <a:solidFill>
                  <a:srgbClr val="0E0E0E"/>
                </a:solidFill>
                <a:effectLst/>
                <a:latin typeface=".AppleSystemUIFont"/>
              </a:rPr>
              <a:t>로 키보드 제어</a:t>
            </a:r>
            <a:r>
              <a:rPr lang="en-US" altLang="ko-KR" sz="1300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" altLang="ko-KR" sz="1300" dirty="0">
                <a:solidFill>
                  <a:srgbClr val="0E0E0E"/>
                </a:solidFill>
                <a:effectLst/>
                <a:latin typeface=".AppleSystemUIFont"/>
              </a:rPr>
              <a:t>YOLO</a:t>
            </a:r>
            <a:r>
              <a:rPr lang="ko-KR" altLang="en-US" sz="1300" dirty="0">
                <a:solidFill>
                  <a:srgbClr val="0E0E0E"/>
                </a:solidFill>
                <a:effectLst/>
                <a:latin typeface=".AppleSystemUIFont"/>
              </a:rPr>
              <a:t>로 객체 탐지가 모두 </a:t>
            </a:r>
            <a:r>
              <a:rPr lang="en" altLang="ko-KR" sz="1300" dirty="0">
                <a:solidFill>
                  <a:srgbClr val="0E0E0E"/>
                </a:solidFill>
                <a:effectLst/>
                <a:latin typeface=".AppleSystemUIFont"/>
              </a:rPr>
              <a:t>Python </a:t>
            </a:r>
            <a:r>
              <a:rPr lang="ko-KR" altLang="en-US" sz="1300" dirty="0">
                <a:solidFill>
                  <a:srgbClr val="0E0E0E"/>
                </a:solidFill>
                <a:effectLst/>
                <a:latin typeface=".AppleSystemUIFont"/>
              </a:rPr>
              <a:t>코드 몇 줄로 구현되었습니다</a:t>
            </a:r>
            <a:r>
              <a:rPr lang="en-US" altLang="ko-KR" sz="1300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광범위한 라이브러리 생태계</a:t>
            </a:r>
            <a:endParaRPr kumimoji="1"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충돌 - 무료 화살개 아이콘">
            <a:extLst>
              <a:ext uri="{FF2B5EF4-FFF2-40B4-BE49-F238E27FC236}">
                <a16:creationId xmlns:a16="http://schemas.microsoft.com/office/drawing/2014/main" id="{5D65E19C-2A7C-50BC-19D2-528CD1AC3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8" y="2822965"/>
            <a:ext cx="5044368" cy="504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4724400" y="2501900"/>
            <a:ext cx="12877800" cy="6667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6776700" y="342900"/>
            <a:ext cx="8128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3300" y="1752600"/>
            <a:ext cx="6172200" cy="50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292100" cy="10287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439400" y="901700"/>
            <a:ext cx="68199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99600"/>
              </a:lnSpc>
            </a:pPr>
            <a:r>
              <a:rPr lang="ko-KR" altLang="en-US" sz="5000" spc="-200" dirty="0">
                <a:solidFill>
                  <a:srgbClr val="000000"/>
                </a:solidFill>
                <a:ea typeface="S-Core Dream 8 Heavy"/>
              </a:rPr>
              <a:t>라이선스 충돌</a:t>
            </a:r>
            <a:endParaRPr lang="ko-KR" sz="5000" b="0" i="0" u="none" strike="noStrike" spc="-200" dirty="0">
              <a:solidFill>
                <a:srgbClr val="000000"/>
              </a:solidFill>
              <a:ea typeface="S-Core Dream 8 Heav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600700" y="3631320"/>
            <a:ext cx="11569700" cy="5422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/>
            <a:r>
              <a:rPr lang="en" altLang="ko-KR" sz="4000" b="1" i="0" u="none" strike="noStrike" dirty="0">
                <a:effectLst/>
                <a:latin typeface="-apple-system"/>
              </a:rPr>
              <a:t>YOLO(</a:t>
            </a:r>
            <a:r>
              <a:rPr lang="en" altLang="ko-KR" sz="4000" b="1" i="0" u="none" strike="noStrike" dirty="0" err="1">
                <a:effectLst/>
                <a:latin typeface="-apple-system"/>
              </a:rPr>
              <a:t>ultralytics</a:t>
            </a:r>
            <a:r>
              <a:rPr lang="en" altLang="ko-KR" sz="4000" b="1" i="0" u="none" strike="noStrike" dirty="0">
                <a:effectLst/>
                <a:latin typeface="-apple-system"/>
              </a:rPr>
              <a:t> YOLO v8)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300" b="0" i="0" u="none" strike="noStrike" dirty="0">
                <a:effectLst/>
                <a:latin typeface="-apple-system"/>
              </a:rPr>
              <a:t>사용 라이선스 </a:t>
            </a:r>
            <a:r>
              <a:rPr lang="en-US" altLang="ko-KR" sz="2300" b="0" i="0" u="none" strike="noStrike" dirty="0">
                <a:effectLst/>
                <a:latin typeface="-apple-system"/>
              </a:rPr>
              <a:t>= </a:t>
            </a:r>
            <a:r>
              <a:rPr lang="en" altLang="ko-KR" sz="2300" b="0" i="0" u="none" strike="noStrike" dirty="0">
                <a:effectLst/>
                <a:latin typeface="-apple-system"/>
              </a:rPr>
              <a:t>AGPL - 3.0</a:t>
            </a:r>
          </a:p>
          <a:p>
            <a:pPr algn="l"/>
            <a:endParaRPr lang="en" altLang="ko-KR" sz="4000" b="1" dirty="0">
              <a:latin typeface="-apple-system"/>
            </a:endParaRPr>
          </a:p>
          <a:p>
            <a:pPr algn="l"/>
            <a:r>
              <a:rPr lang="en" altLang="ko-KR" sz="4000" b="1" i="0" u="none" strike="noStrike" dirty="0" err="1">
                <a:effectLst/>
                <a:latin typeface="-apple-system"/>
              </a:rPr>
              <a:t>MediaPipe</a:t>
            </a:r>
            <a:endParaRPr lang="en" altLang="ko-KR" sz="4000" b="1" i="0" u="none" strike="noStrike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300" b="0" i="0" u="none" strike="noStrike" dirty="0">
                <a:effectLst/>
                <a:latin typeface="-apple-system"/>
              </a:rPr>
              <a:t>사용 라이선스 </a:t>
            </a:r>
            <a:r>
              <a:rPr lang="en-US" altLang="ko-KR" sz="2300" b="0" i="0" u="none" strike="noStrike" dirty="0">
                <a:effectLst/>
                <a:latin typeface="-apple-system"/>
              </a:rPr>
              <a:t>= </a:t>
            </a:r>
            <a:r>
              <a:rPr lang="en" altLang="ko-KR" sz="2300" b="0" i="0" u="none" strike="noStrike" dirty="0">
                <a:effectLst/>
                <a:latin typeface="-apple-system"/>
              </a:rPr>
              <a:t>Apache License 2.0</a:t>
            </a:r>
          </a:p>
          <a:p>
            <a:endParaRPr lang="en" altLang="ko-KR" sz="2900" b="1" dirty="0">
              <a:effectLst/>
            </a:endParaRPr>
          </a:p>
          <a:p>
            <a:r>
              <a:rPr lang="en" altLang="ko-KR" sz="4000" b="1" dirty="0">
                <a:effectLst/>
              </a:rPr>
              <a:t>OpenCV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300" dirty="0">
                <a:effectLst/>
              </a:rPr>
              <a:t>사용 라이선스 </a:t>
            </a:r>
            <a:r>
              <a:rPr lang="en-US" altLang="ko-KR" sz="2300" dirty="0">
                <a:effectLst/>
              </a:rPr>
              <a:t>= </a:t>
            </a:r>
            <a:r>
              <a:rPr lang="en" altLang="ko-KR" sz="2300" dirty="0">
                <a:effectLst/>
              </a:rPr>
              <a:t>Apache License 2.0</a:t>
            </a:r>
          </a:p>
          <a:p>
            <a:br>
              <a:rPr lang="en-US" altLang="ko-KR" sz="1600" dirty="0">
                <a:effectLst/>
              </a:rPr>
            </a:br>
            <a:endParaRPr lang="en-US" altLang="ko-KR" sz="160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700" dirty="0">
              <a:latin typeface="-apple-system"/>
            </a:endParaRPr>
          </a:p>
          <a:p>
            <a:pPr algn="l"/>
            <a:endParaRPr lang="en-US" altLang="ko-KR" sz="1700" b="0" i="0" u="none" strike="noStrike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2400" b="0" i="0" u="none" strike="noStrike" dirty="0"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0" y="0"/>
            <a:ext cx="3429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00" y="2476500"/>
            <a:ext cx="14160500" cy="2247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500" y="4927600"/>
            <a:ext cx="14160500" cy="2247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00" y="7416800"/>
            <a:ext cx="14160500" cy="2247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900" y="1790700"/>
            <a:ext cx="6172200" cy="50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724900" y="342900"/>
            <a:ext cx="812800" cy="254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600183" y="2781300"/>
            <a:ext cx="2819400" cy="965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altLang="en-US" sz="2800" dirty="0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직관성과 사용성</a:t>
            </a:r>
            <a:endParaRPr lang="ko-KR" sz="2800" b="0" i="0" u="none" strike="noStrike" dirty="0">
              <a:solidFill>
                <a:srgbClr val="FFFFFF"/>
              </a:solidFill>
              <a:highlight>
                <a:srgbClr val="045BEF"/>
              </a:highlight>
              <a:ea typeface="Noto Sans CJK KR Black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622800" y="2857500"/>
            <a:ext cx="11277600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r>
              <a:rPr lang="ko-KR" altLang="en-US" sz="2400" dirty="0">
                <a:solidFill>
                  <a:srgbClr val="0E0E0E"/>
                </a:solidFill>
                <a:effectLst/>
                <a:latin typeface=".AppleSystemUIFont"/>
              </a:rPr>
              <a:t>프레젠테이션 중에 제스처를 복잡하게 기억해야 하거나 불편하게 느껴지면 집중력 분산 가능성</a:t>
            </a:r>
            <a:endParaRPr lang="en-US" altLang="ko-KR" sz="2400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00183" y="5334000"/>
            <a:ext cx="3527317" cy="1460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altLang="en-US" sz="2800" dirty="0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오작동 방지 </a:t>
            </a:r>
            <a:endParaRPr lang="en-US" altLang="ko-KR" sz="2800" dirty="0">
              <a:solidFill>
                <a:srgbClr val="FFFFFF"/>
              </a:solidFill>
              <a:highlight>
                <a:srgbClr val="045BEF"/>
              </a:highlight>
              <a:ea typeface="Noto Sans CJK KR Black"/>
            </a:endParaRPr>
          </a:p>
          <a:p>
            <a:pPr lvl="0" algn="l">
              <a:lnSpc>
                <a:spcPct val="107899"/>
              </a:lnSpc>
            </a:pPr>
            <a:r>
              <a:rPr lang="ko-KR" altLang="en-US" sz="2800" dirty="0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및 안정성</a:t>
            </a:r>
            <a:endParaRPr lang="ko-KR" sz="2800" b="0" i="0" u="none" strike="noStrike" dirty="0">
              <a:solidFill>
                <a:srgbClr val="FFFFFF"/>
              </a:solidFill>
              <a:highlight>
                <a:srgbClr val="045BEF"/>
              </a:highlight>
              <a:ea typeface="Noto Sans CJK KR Black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531851" y="5390147"/>
            <a:ext cx="11277600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r>
              <a:rPr lang="ko-KR" altLang="en-US" sz="2400" dirty="0">
                <a:solidFill>
                  <a:srgbClr val="0E0E0E"/>
                </a:solidFill>
                <a:effectLst/>
                <a:latin typeface=".AppleSystemUIFont"/>
              </a:rPr>
              <a:t>잘못된 제스처로 인해 슬라이드가 의도치 않게 넘어가는 경우의 감소</a:t>
            </a:r>
            <a:endParaRPr lang="en-US" altLang="ko-KR" sz="2400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96900" y="7589545"/>
            <a:ext cx="2819400" cy="965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altLang="en-US" sz="2800" dirty="0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기술적 제한 사항</a:t>
            </a:r>
            <a:endParaRPr lang="ko-KR" sz="2800" b="0" i="0" u="none" strike="noStrike" dirty="0">
              <a:solidFill>
                <a:srgbClr val="FFFFFF"/>
              </a:solidFill>
              <a:highlight>
                <a:srgbClr val="045BEF"/>
              </a:highlight>
              <a:ea typeface="Noto Sans CJK KR Black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531851" y="7691145"/>
            <a:ext cx="11277600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2400" dirty="0">
                <a:solidFill>
                  <a:srgbClr val="0E0E0E"/>
                </a:solidFill>
                <a:effectLst/>
                <a:latin typeface=".AppleSystemUIFont"/>
              </a:rPr>
              <a:t>프레젠테이션이 진행될 환경에서의 제스처 인식 가능성을 고려</a:t>
            </a:r>
            <a:endParaRPr lang="en-US" altLang="ko-KR" sz="2400" dirty="0">
              <a:solidFill>
                <a:srgbClr val="0E0E0E"/>
              </a:solidFill>
              <a:effectLst/>
              <a:latin typeface=".AppleSystemUIFont"/>
            </a:endParaRPr>
          </a:p>
          <a:p>
            <a:pPr lvl="0" algn="l">
              <a:lnSpc>
                <a:spcPct val="99600"/>
              </a:lnSpc>
            </a:pPr>
            <a:endParaRPr lang="en-US" sz="2100" b="0" i="0" u="none" strike="noStrike" spc="-100" dirty="0">
              <a:solidFill>
                <a:srgbClr val="000000"/>
              </a:solidFill>
              <a:latin typeface="Noto Sans CJK KR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851400" y="901700"/>
            <a:ext cx="85852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altLang="en-US" sz="5000" b="0" i="0" u="none" strike="noStrike" spc="-200" dirty="0" err="1">
                <a:solidFill>
                  <a:srgbClr val="000000"/>
                </a:solidFill>
                <a:ea typeface="S-Core Dream 8 Heavy"/>
              </a:rPr>
              <a:t>제스쳐</a:t>
            </a:r>
            <a:r>
              <a:rPr lang="ko-KR" altLang="en-US" sz="5000" b="0" i="0" u="none" strike="noStrike" spc="-200" dirty="0">
                <a:solidFill>
                  <a:srgbClr val="000000"/>
                </a:solidFill>
                <a:ea typeface="S-Core Dream 8 Heavy"/>
              </a:rPr>
              <a:t> 선정 사유</a:t>
            </a:r>
            <a:endParaRPr lang="ko-KR" sz="5000" b="0" i="0" u="none" strike="noStrike" spc="-200" dirty="0">
              <a:solidFill>
                <a:srgbClr val="000000"/>
              </a:solidFill>
              <a:ea typeface="S-Core Dream 8 Heavy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622800" y="3390900"/>
            <a:ext cx="12065000" cy="914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endParaRPr lang="en-US" sz="1900" b="0" i="0" u="none" strike="noStrike" spc="-100" dirty="0">
              <a:solidFill>
                <a:srgbClr val="000000"/>
              </a:solidFill>
              <a:latin typeface="Noto Sans CJK KR Regular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622800" y="5816600"/>
            <a:ext cx="12065000" cy="914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endParaRPr lang="en-US" sz="1900" b="0" i="0" u="none" strike="noStrike" spc="-100" dirty="0">
              <a:solidFill>
                <a:srgbClr val="000000"/>
              </a:solidFill>
              <a:latin typeface="Noto Sans CJK KR Regular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622800" y="8343900"/>
            <a:ext cx="12065000" cy="914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endParaRPr lang="en-US" sz="1900" b="0" i="0" u="none" strike="noStrike" spc="-100" dirty="0">
              <a:solidFill>
                <a:srgbClr val="000000"/>
              </a:solidFill>
              <a:latin typeface="Noto Sans CJK KR 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8724900" y="342900"/>
            <a:ext cx="8128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800100" cy="10287000"/>
          </a:xfrm>
          <a:prstGeom prst="rect">
            <a:avLst/>
          </a:prstGeom>
        </p:spPr>
      </p:pic>
      <p:pic>
        <p:nvPicPr>
          <p:cNvPr id="16" name="Picture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57900" y="1790700"/>
            <a:ext cx="6172200" cy="50800"/>
          </a:xfrm>
          <a:prstGeom prst="rect">
            <a:avLst/>
          </a:prstGeom>
        </p:spPr>
      </p:pic>
      <p:sp>
        <p:nvSpPr>
          <p:cNvPr id="17" name="TextBox 11"/>
          <p:cNvSpPr txBox="1"/>
          <p:nvPr/>
        </p:nvSpPr>
        <p:spPr>
          <a:xfrm>
            <a:off x="4749800" y="901700"/>
            <a:ext cx="8801100" cy="889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5000" b="0" i="0" u="none" strike="noStrike" spc="-200">
                <a:solidFill>
                  <a:srgbClr val="000000"/>
                </a:solidFill>
                <a:ea typeface="S-Core Dream 8 Heavy"/>
              </a:rPr>
              <a:t>작 동  방 식</a:t>
            </a:r>
          </a:p>
        </p:txBody>
      </p:sp>
      <p:sp>
        <p:nvSpPr>
          <p:cNvPr id="18" name="제목 1"/>
          <p:cNvSpPr>
            <a:spLocks noGrp="1"/>
          </p:cNvSpPr>
          <p:nvPr/>
        </p:nvSpPr>
        <p:spPr>
          <a:xfrm>
            <a:off x="8690346" y="4841064"/>
            <a:ext cx="5443847" cy="604872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2000" b="0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특수 제스처 인식시 파워포인트 작동</a:t>
            </a:r>
          </a:p>
        </p:txBody>
      </p:sp>
      <p:pic>
        <p:nvPicPr>
          <p:cNvPr id="19" name="Picture 2" descr="로봇신문사 모바일 모바일 사이트, 한컴MDS, 제스처 인식SW 시장 진출"/>
          <p:cNvPicPr>
            <a:picLocks noChangeAspect="1" noChangeArrowheads="1"/>
          </p:cNvPicPr>
          <p:nvPr/>
        </p:nvPicPr>
        <p:blipFill rotWithShape="1">
          <a:blip r:embed="rId5"/>
          <a:srcRect t="21530" b="9300"/>
          <a:stretch>
            <a:fillRect/>
          </a:stretch>
        </p:blipFill>
        <p:spPr>
          <a:xfrm>
            <a:off x="1583100" y="2421576"/>
            <a:ext cx="5324342" cy="2081854"/>
          </a:xfrm>
          <a:custGeom>
            <a:avLst/>
            <a:gdLst/>
            <a:ahLst/>
            <a:cxnLst/>
            <a:rect l="l" t="t" r="r" b="b"/>
            <a:pathLst>
              <a:path w="9392179" h="3672406">
                <a:moveTo>
                  <a:pt x="8328426" y="0"/>
                </a:moveTo>
                <a:cubicBezTo>
                  <a:pt x="8306669" y="212063"/>
                  <a:pt x="8209966" y="234386"/>
                  <a:pt x="8156780" y="365530"/>
                </a:cubicBezTo>
                <a:cubicBezTo>
                  <a:pt x="8193044" y="376692"/>
                  <a:pt x="8224472" y="390643"/>
                  <a:pt x="8255900" y="396224"/>
                </a:cubicBezTo>
                <a:cubicBezTo>
                  <a:pt x="8379195" y="424127"/>
                  <a:pt x="8497654" y="496675"/>
                  <a:pt x="8608861" y="619448"/>
                </a:cubicBezTo>
                <a:cubicBezTo>
                  <a:pt x="8693475" y="711528"/>
                  <a:pt x="8785341" y="750593"/>
                  <a:pt x="8877208" y="756173"/>
                </a:cubicBezTo>
                <a:cubicBezTo>
                  <a:pt x="8923141" y="758964"/>
                  <a:pt x="8971492" y="761754"/>
                  <a:pt x="9012590" y="795238"/>
                </a:cubicBezTo>
                <a:cubicBezTo>
                  <a:pt x="9053688" y="828721"/>
                  <a:pt x="9133466" y="814770"/>
                  <a:pt x="9106875" y="996140"/>
                </a:cubicBezTo>
                <a:cubicBezTo>
                  <a:pt x="9210828" y="1068688"/>
                  <a:pt x="9167313" y="1283542"/>
                  <a:pt x="9215663" y="1417476"/>
                </a:cubicBezTo>
                <a:cubicBezTo>
                  <a:pt x="9268849" y="1565363"/>
                  <a:pt x="9300277" y="1746734"/>
                  <a:pt x="9370386" y="1872297"/>
                </a:cubicBezTo>
                <a:cubicBezTo>
                  <a:pt x="9396979" y="1916942"/>
                  <a:pt x="9396979" y="1967168"/>
                  <a:pt x="9382473" y="2014603"/>
                </a:cubicBezTo>
                <a:cubicBezTo>
                  <a:pt x="9355881" y="2115054"/>
                  <a:pt x="9322035" y="2201554"/>
                  <a:pt x="9276102" y="2268521"/>
                </a:cubicBezTo>
                <a:cubicBezTo>
                  <a:pt x="9106875" y="2514068"/>
                  <a:pt x="8932811" y="2756825"/>
                  <a:pt x="8746660" y="2949356"/>
                </a:cubicBezTo>
                <a:cubicBezTo>
                  <a:pt x="8536335" y="3169790"/>
                  <a:pt x="8304251" y="3289774"/>
                  <a:pt x="8069749" y="3384644"/>
                </a:cubicBezTo>
                <a:cubicBezTo>
                  <a:pt x="7624922" y="3566014"/>
                  <a:pt x="7172842" y="3632982"/>
                  <a:pt x="6713509" y="3649724"/>
                </a:cubicBezTo>
                <a:cubicBezTo>
                  <a:pt x="6406482" y="3660885"/>
                  <a:pt x="6101872" y="3674836"/>
                  <a:pt x="5794844" y="3672046"/>
                </a:cubicBezTo>
                <a:cubicBezTo>
                  <a:pt x="5526498" y="3669256"/>
                  <a:pt x="5258151" y="3638562"/>
                  <a:pt x="4987387" y="3599498"/>
                </a:cubicBezTo>
                <a:cubicBezTo>
                  <a:pt x="4636843" y="3546482"/>
                  <a:pt x="3362799" y="3312096"/>
                  <a:pt x="2920390" y="3220016"/>
                </a:cubicBezTo>
                <a:cubicBezTo>
                  <a:pt x="2702811" y="3175371"/>
                  <a:pt x="1498875" y="2762406"/>
                  <a:pt x="1472282" y="2695438"/>
                </a:cubicBezTo>
                <a:cubicBezTo>
                  <a:pt x="1554478" y="2650793"/>
                  <a:pt x="1634257" y="2728922"/>
                  <a:pt x="1721289" y="2681487"/>
                </a:cubicBezTo>
                <a:cubicBezTo>
                  <a:pt x="1571401" y="2578245"/>
                  <a:pt x="1399756" y="2625681"/>
                  <a:pt x="1257121" y="2555923"/>
                </a:cubicBezTo>
                <a:cubicBezTo>
                  <a:pt x="1259538" y="2488955"/>
                  <a:pt x="1322394" y="2508488"/>
                  <a:pt x="1332064" y="2463843"/>
                </a:cubicBezTo>
                <a:cubicBezTo>
                  <a:pt x="1061300" y="2335488"/>
                  <a:pt x="759108" y="2341069"/>
                  <a:pt x="483508" y="2229457"/>
                </a:cubicBezTo>
                <a:cubicBezTo>
                  <a:pt x="734932" y="2184812"/>
                  <a:pt x="981521" y="2232247"/>
                  <a:pt x="1235363" y="2240618"/>
                </a:cubicBezTo>
                <a:cubicBezTo>
                  <a:pt x="1211188" y="2182021"/>
                  <a:pt x="1167672" y="2187602"/>
                  <a:pt x="1138662" y="2168069"/>
                </a:cubicBezTo>
                <a:cubicBezTo>
                  <a:pt x="1099981" y="2142957"/>
                  <a:pt x="1068553" y="2120635"/>
                  <a:pt x="1092728" y="2056458"/>
                </a:cubicBezTo>
                <a:cubicBezTo>
                  <a:pt x="1116903" y="1995071"/>
                  <a:pt x="1085475" y="1978329"/>
                  <a:pt x="1039542" y="1956007"/>
                </a:cubicBezTo>
                <a:cubicBezTo>
                  <a:pt x="923501" y="1894620"/>
                  <a:pt x="795371" y="1914152"/>
                  <a:pt x="674494" y="1894620"/>
                </a:cubicBezTo>
                <a:cubicBezTo>
                  <a:pt x="618891" y="1886249"/>
                  <a:pt x="529441" y="1900200"/>
                  <a:pt x="514936" y="1852765"/>
                </a:cubicBezTo>
                <a:cubicBezTo>
                  <a:pt x="464168" y="1699298"/>
                  <a:pt x="362631" y="1743943"/>
                  <a:pt x="268347" y="1735572"/>
                </a:cubicBezTo>
                <a:cubicBezTo>
                  <a:pt x="171646" y="1727201"/>
                  <a:pt x="152305" y="1657444"/>
                  <a:pt x="200656" y="1529089"/>
                </a:cubicBezTo>
                <a:cubicBezTo>
                  <a:pt x="149887" y="1467702"/>
                  <a:pt x="65273" y="1537459"/>
                  <a:pt x="0" y="1453750"/>
                </a:cubicBezTo>
                <a:cubicBezTo>
                  <a:pt x="502848" y="1411896"/>
                  <a:pt x="993609" y="1450960"/>
                  <a:pt x="1479534" y="1330977"/>
                </a:cubicBezTo>
                <a:cubicBezTo>
                  <a:pt x="1324812" y="1336557"/>
                  <a:pt x="1172507" y="1286332"/>
                  <a:pt x="1017784" y="1317025"/>
                </a:cubicBezTo>
                <a:cubicBezTo>
                  <a:pt x="993609" y="1322606"/>
                  <a:pt x="964599" y="1317025"/>
                  <a:pt x="940423" y="1311445"/>
                </a:cubicBezTo>
                <a:cubicBezTo>
                  <a:pt x="913830" y="1305864"/>
                  <a:pt x="889655" y="1294703"/>
                  <a:pt x="889655" y="1255638"/>
                </a:cubicBezTo>
                <a:cubicBezTo>
                  <a:pt x="889655" y="1227735"/>
                  <a:pt x="908995" y="1213784"/>
                  <a:pt x="928335" y="1202623"/>
                </a:cubicBezTo>
                <a:cubicBezTo>
                  <a:pt x="981521" y="1171929"/>
                  <a:pt x="1039542" y="1163558"/>
                  <a:pt x="1092728" y="1194252"/>
                </a:cubicBezTo>
                <a:cubicBezTo>
                  <a:pt x="1153167" y="1227735"/>
                  <a:pt x="1201518" y="1219364"/>
                  <a:pt x="1247451" y="1160768"/>
                </a:cubicBezTo>
                <a:cubicBezTo>
                  <a:pt x="1307889" y="1085430"/>
                  <a:pt x="1394920" y="1113333"/>
                  <a:pt x="1467447" y="1088220"/>
                </a:cubicBezTo>
                <a:cubicBezTo>
                  <a:pt x="1547226" y="1063107"/>
                  <a:pt x="1631840" y="1077059"/>
                  <a:pt x="1735794" y="1032414"/>
                </a:cubicBezTo>
                <a:cubicBezTo>
                  <a:pt x="1559313" y="982188"/>
                  <a:pt x="1397338" y="1057527"/>
                  <a:pt x="1218440" y="1007301"/>
                </a:cubicBezTo>
                <a:cubicBezTo>
                  <a:pt x="1290966" y="937543"/>
                  <a:pt x="1356240" y="957076"/>
                  <a:pt x="1416678" y="945914"/>
                </a:cubicBezTo>
                <a:cubicBezTo>
                  <a:pt x="1489204" y="931963"/>
                  <a:pt x="1561731" y="929172"/>
                  <a:pt x="1634257" y="915221"/>
                </a:cubicBezTo>
                <a:cubicBezTo>
                  <a:pt x="1701949" y="904060"/>
                  <a:pt x="1767223" y="884528"/>
                  <a:pt x="1834914" y="873366"/>
                </a:cubicBezTo>
                <a:cubicBezTo>
                  <a:pt x="1900187" y="862205"/>
                  <a:pt x="1967878" y="876157"/>
                  <a:pt x="2028317" y="814770"/>
                </a:cubicBezTo>
                <a:cubicBezTo>
                  <a:pt x="1863924" y="691996"/>
                  <a:pt x="1677773" y="750593"/>
                  <a:pt x="1484370" y="719899"/>
                </a:cubicBezTo>
                <a:cubicBezTo>
                  <a:pt x="1535138" y="661303"/>
                  <a:pt x="1588324" y="672464"/>
                  <a:pt x="1631840" y="655722"/>
                </a:cubicBezTo>
                <a:cubicBezTo>
                  <a:pt x="1651180" y="650142"/>
                  <a:pt x="1675355" y="650142"/>
                  <a:pt x="1682608" y="622239"/>
                </a:cubicBezTo>
                <a:cubicBezTo>
                  <a:pt x="1692278" y="585965"/>
                  <a:pt x="1670520" y="563642"/>
                  <a:pt x="1646344" y="552481"/>
                </a:cubicBezTo>
                <a:cubicBezTo>
                  <a:pt x="1537556" y="499465"/>
                  <a:pt x="1421514" y="471562"/>
                  <a:pt x="1305472" y="443659"/>
                </a:cubicBezTo>
                <a:cubicBezTo>
                  <a:pt x="1240198" y="429707"/>
                  <a:pt x="1170090" y="438078"/>
                  <a:pt x="1112068" y="393433"/>
                </a:cubicBezTo>
                <a:cubicBezTo>
                  <a:pt x="1324812" y="200902"/>
                  <a:pt x="1561731" y="237176"/>
                  <a:pt x="1801068" y="248337"/>
                </a:cubicBezTo>
                <a:cubicBezTo>
                  <a:pt x="2190293" y="265079"/>
                  <a:pt x="2579516" y="281821"/>
                  <a:pt x="2971158" y="253918"/>
                </a:cubicBezTo>
                <a:cubicBezTo>
                  <a:pt x="3287854" y="200902"/>
                  <a:pt x="3609388" y="195322"/>
                  <a:pt x="3930923" y="175789"/>
                </a:cubicBezTo>
                <a:cubicBezTo>
                  <a:pt x="4283882" y="150677"/>
                  <a:pt x="4641678" y="170209"/>
                  <a:pt x="4997057" y="172999"/>
                </a:cubicBezTo>
                <a:cubicBezTo>
                  <a:pt x="5253316" y="175789"/>
                  <a:pt x="5511992" y="200902"/>
                  <a:pt x="5768252" y="178580"/>
                </a:cubicBezTo>
                <a:cubicBezTo>
                  <a:pt x="6068027" y="153467"/>
                  <a:pt x="6372637" y="172999"/>
                  <a:pt x="6674829" y="164628"/>
                </a:cubicBezTo>
                <a:cubicBezTo>
                  <a:pt x="6810212" y="161838"/>
                  <a:pt x="6945593" y="139515"/>
                  <a:pt x="7080976" y="122774"/>
                </a:cubicBezTo>
                <a:cubicBezTo>
                  <a:pt x="7334817" y="89290"/>
                  <a:pt x="7591076" y="44645"/>
                  <a:pt x="7847336" y="58596"/>
                </a:cubicBezTo>
                <a:cubicBezTo>
                  <a:pt x="8006894" y="66967"/>
                  <a:pt x="8164034" y="66967"/>
                  <a:pt x="8328426" y="0"/>
                </a:cubicBezTo>
                <a:close/>
              </a:path>
            </a:pathLst>
          </a:custGeom>
          <a:noFill/>
        </p:spPr>
      </p:pic>
      <p:sp>
        <p:nvSpPr>
          <p:cNvPr id="21" name="오른쪽 화살표[R] 20"/>
          <p:cNvSpPr/>
          <p:nvPr/>
        </p:nvSpPr>
        <p:spPr>
          <a:xfrm>
            <a:off x="7631820" y="3328884"/>
            <a:ext cx="1209744" cy="378045"/>
          </a:xfrm>
          <a:prstGeom prst="rightArrow">
            <a:avLst>
              <a:gd name="adj1" fmla="val 50000"/>
              <a:gd name="adj2" fmla="val 90078"/>
            </a:avLst>
          </a:prstGeom>
          <a:solidFill>
            <a:srgbClr val="045B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6"/>
          <a:srcRect l="15550" t="18390" r="14980"/>
          <a:stretch>
            <a:fillRect/>
          </a:stretch>
        </p:blipFill>
        <p:spPr>
          <a:xfrm>
            <a:off x="9673262" y="2008733"/>
            <a:ext cx="3326797" cy="2605503"/>
          </a:xfrm>
          <a:prstGeom prst="rect">
            <a:avLst/>
          </a:prstGeom>
        </p:spPr>
      </p:pic>
      <p:sp>
        <p:nvSpPr>
          <p:cNvPr id="23" name="제목 1"/>
          <p:cNvSpPr>
            <a:spLocks noGrp="1"/>
          </p:cNvSpPr>
          <p:nvPr/>
        </p:nvSpPr>
        <p:spPr>
          <a:xfrm>
            <a:off x="1886718" y="4917855"/>
            <a:ext cx="5443847" cy="604872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2000" b="0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캠을 통해 실시간으로 움직이는 제스처 인식</a:t>
            </a:r>
          </a:p>
        </p:txBody>
      </p:sp>
      <p:pic>
        <p:nvPicPr>
          <p:cNvPr id="2" name="Picture 2" descr="로봇신문사 모바일 모바일 사이트, 한컴MDS, 제스처 인식SW 시장 진출">
            <a:extLst>
              <a:ext uri="{FF2B5EF4-FFF2-40B4-BE49-F238E27FC236}">
                <a16:creationId xmlns:a16="http://schemas.microsoft.com/office/drawing/2014/main" id="{E29455E1-117A-0551-E673-77A1AEB896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 t="21530" b="9300"/>
          <a:stretch>
            <a:fillRect/>
          </a:stretch>
        </p:blipFill>
        <p:spPr>
          <a:xfrm>
            <a:off x="1583100" y="6824497"/>
            <a:ext cx="5324342" cy="2081854"/>
          </a:xfrm>
          <a:custGeom>
            <a:avLst/>
            <a:gdLst/>
            <a:ahLst/>
            <a:cxnLst/>
            <a:rect l="l" t="t" r="r" b="b"/>
            <a:pathLst>
              <a:path w="9392179" h="3672406">
                <a:moveTo>
                  <a:pt x="8328426" y="0"/>
                </a:moveTo>
                <a:cubicBezTo>
                  <a:pt x="8306669" y="212063"/>
                  <a:pt x="8209966" y="234386"/>
                  <a:pt x="8156780" y="365530"/>
                </a:cubicBezTo>
                <a:cubicBezTo>
                  <a:pt x="8193044" y="376692"/>
                  <a:pt x="8224472" y="390643"/>
                  <a:pt x="8255900" y="396224"/>
                </a:cubicBezTo>
                <a:cubicBezTo>
                  <a:pt x="8379195" y="424127"/>
                  <a:pt x="8497654" y="496675"/>
                  <a:pt x="8608861" y="619448"/>
                </a:cubicBezTo>
                <a:cubicBezTo>
                  <a:pt x="8693475" y="711528"/>
                  <a:pt x="8785341" y="750593"/>
                  <a:pt x="8877208" y="756173"/>
                </a:cubicBezTo>
                <a:cubicBezTo>
                  <a:pt x="8923141" y="758964"/>
                  <a:pt x="8971492" y="761754"/>
                  <a:pt x="9012590" y="795238"/>
                </a:cubicBezTo>
                <a:cubicBezTo>
                  <a:pt x="9053688" y="828721"/>
                  <a:pt x="9133466" y="814770"/>
                  <a:pt x="9106875" y="996140"/>
                </a:cubicBezTo>
                <a:cubicBezTo>
                  <a:pt x="9210828" y="1068688"/>
                  <a:pt x="9167313" y="1283542"/>
                  <a:pt x="9215663" y="1417476"/>
                </a:cubicBezTo>
                <a:cubicBezTo>
                  <a:pt x="9268849" y="1565363"/>
                  <a:pt x="9300277" y="1746734"/>
                  <a:pt x="9370386" y="1872297"/>
                </a:cubicBezTo>
                <a:cubicBezTo>
                  <a:pt x="9396979" y="1916942"/>
                  <a:pt x="9396979" y="1967168"/>
                  <a:pt x="9382473" y="2014603"/>
                </a:cubicBezTo>
                <a:cubicBezTo>
                  <a:pt x="9355881" y="2115054"/>
                  <a:pt x="9322035" y="2201554"/>
                  <a:pt x="9276102" y="2268521"/>
                </a:cubicBezTo>
                <a:cubicBezTo>
                  <a:pt x="9106875" y="2514068"/>
                  <a:pt x="8932811" y="2756825"/>
                  <a:pt x="8746660" y="2949356"/>
                </a:cubicBezTo>
                <a:cubicBezTo>
                  <a:pt x="8536335" y="3169790"/>
                  <a:pt x="8304251" y="3289774"/>
                  <a:pt x="8069749" y="3384644"/>
                </a:cubicBezTo>
                <a:cubicBezTo>
                  <a:pt x="7624922" y="3566014"/>
                  <a:pt x="7172842" y="3632982"/>
                  <a:pt x="6713509" y="3649724"/>
                </a:cubicBezTo>
                <a:cubicBezTo>
                  <a:pt x="6406482" y="3660885"/>
                  <a:pt x="6101872" y="3674836"/>
                  <a:pt x="5794844" y="3672046"/>
                </a:cubicBezTo>
                <a:cubicBezTo>
                  <a:pt x="5526498" y="3669256"/>
                  <a:pt x="5258151" y="3638562"/>
                  <a:pt x="4987387" y="3599498"/>
                </a:cubicBezTo>
                <a:cubicBezTo>
                  <a:pt x="4636843" y="3546482"/>
                  <a:pt x="3362799" y="3312096"/>
                  <a:pt x="2920390" y="3220016"/>
                </a:cubicBezTo>
                <a:cubicBezTo>
                  <a:pt x="2702811" y="3175371"/>
                  <a:pt x="1498875" y="2762406"/>
                  <a:pt x="1472282" y="2695438"/>
                </a:cubicBezTo>
                <a:cubicBezTo>
                  <a:pt x="1554478" y="2650793"/>
                  <a:pt x="1634257" y="2728922"/>
                  <a:pt x="1721289" y="2681487"/>
                </a:cubicBezTo>
                <a:cubicBezTo>
                  <a:pt x="1571401" y="2578245"/>
                  <a:pt x="1399756" y="2625681"/>
                  <a:pt x="1257121" y="2555923"/>
                </a:cubicBezTo>
                <a:cubicBezTo>
                  <a:pt x="1259538" y="2488955"/>
                  <a:pt x="1322394" y="2508488"/>
                  <a:pt x="1332064" y="2463843"/>
                </a:cubicBezTo>
                <a:cubicBezTo>
                  <a:pt x="1061300" y="2335488"/>
                  <a:pt x="759108" y="2341069"/>
                  <a:pt x="483508" y="2229457"/>
                </a:cubicBezTo>
                <a:cubicBezTo>
                  <a:pt x="734932" y="2184812"/>
                  <a:pt x="981521" y="2232247"/>
                  <a:pt x="1235363" y="2240618"/>
                </a:cubicBezTo>
                <a:cubicBezTo>
                  <a:pt x="1211188" y="2182021"/>
                  <a:pt x="1167672" y="2187602"/>
                  <a:pt x="1138662" y="2168069"/>
                </a:cubicBezTo>
                <a:cubicBezTo>
                  <a:pt x="1099981" y="2142957"/>
                  <a:pt x="1068553" y="2120635"/>
                  <a:pt x="1092728" y="2056458"/>
                </a:cubicBezTo>
                <a:cubicBezTo>
                  <a:pt x="1116903" y="1995071"/>
                  <a:pt x="1085475" y="1978329"/>
                  <a:pt x="1039542" y="1956007"/>
                </a:cubicBezTo>
                <a:cubicBezTo>
                  <a:pt x="923501" y="1894620"/>
                  <a:pt x="795371" y="1914152"/>
                  <a:pt x="674494" y="1894620"/>
                </a:cubicBezTo>
                <a:cubicBezTo>
                  <a:pt x="618891" y="1886249"/>
                  <a:pt x="529441" y="1900200"/>
                  <a:pt x="514936" y="1852765"/>
                </a:cubicBezTo>
                <a:cubicBezTo>
                  <a:pt x="464168" y="1699298"/>
                  <a:pt x="362631" y="1743943"/>
                  <a:pt x="268347" y="1735572"/>
                </a:cubicBezTo>
                <a:cubicBezTo>
                  <a:pt x="171646" y="1727201"/>
                  <a:pt x="152305" y="1657444"/>
                  <a:pt x="200656" y="1529089"/>
                </a:cubicBezTo>
                <a:cubicBezTo>
                  <a:pt x="149887" y="1467702"/>
                  <a:pt x="65273" y="1537459"/>
                  <a:pt x="0" y="1453750"/>
                </a:cubicBezTo>
                <a:cubicBezTo>
                  <a:pt x="502848" y="1411896"/>
                  <a:pt x="993609" y="1450960"/>
                  <a:pt x="1479534" y="1330977"/>
                </a:cubicBezTo>
                <a:cubicBezTo>
                  <a:pt x="1324812" y="1336557"/>
                  <a:pt x="1172507" y="1286332"/>
                  <a:pt x="1017784" y="1317025"/>
                </a:cubicBezTo>
                <a:cubicBezTo>
                  <a:pt x="993609" y="1322606"/>
                  <a:pt x="964599" y="1317025"/>
                  <a:pt x="940423" y="1311445"/>
                </a:cubicBezTo>
                <a:cubicBezTo>
                  <a:pt x="913830" y="1305864"/>
                  <a:pt x="889655" y="1294703"/>
                  <a:pt x="889655" y="1255638"/>
                </a:cubicBezTo>
                <a:cubicBezTo>
                  <a:pt x="889655" y="1227735"/>
                  <a:pt x="908995" y="1213784"/>
                  <a:pt x="928335" y="1202623"/>
                </a:cubicBezTo>
                <a:cubicBezTo>
                  <a:pt x="981521" y="1171929"/>
                  <a:pt x="1039542" y="1163558"/>
                  <a:pt x="1092728" y="1194252"/>
                </a:cubicBezTo>
                <a:cubicBezTo>
                  <a:pt x="1153167" y="1227735"/>
                  <a:pt x="1201518" y="1219364"/>
                  <a:pt x="1247451" y="1160768"/>
                </a:cubicBezTo>
                <a:cubicBezTo>
                  <a:pt x="1307889" y="1085430"/>
                  <a:pt x="1394920" y="1113333"/>
                  <a:pt x="1467447" y="1088220"/>
                </a:cubicBezTo>
                <a:cubicBezTo>
                  <a:pt x="1547226" y="1063107"/>
                  <a:pt x="1631840" y="1077059"/>
                  <a:pt x="1735794" y="1032414"/>
                </a:cubicBezTo>
                <a:cubicBezTo>
                  <a:pt x="1559313" y="982188"/>
                  <a:pt x="1397338" y="1057527"/>
                  <a:pt x="1218440" y="1007301"/>
                </a:cubicBezTo>
                <a:cubicBezTo>
                  <a:pt x="1290966" y="937543"/>
                  <a:pt x="1356240" y="957076"/>
                  <a:pt x="1416678" y="945914"/>
                </a:cubicBezTo>
                <a:cubicBezTo>
                  <a:pt x="1489204" y="931963"/>
                  <a:pt x="1561731" y="929172"/>
                  <a:pt x="1634257" y="915221"/>
                </a:cubicBezTo>
                <a:cubicBezTo>
                  <a:pt x="1701949" y="904060"/>
                  <a:pt x="1767223" y="884528"/>
                  <a:pt x="1834914" y="873366"/>
                </a:cubicBezTo>
                <a:cubicBezTo>
                  <a:pt x="1900187" y="862205"/>
                  <a:pt x="1967878" y="876157"/>
                  <a:pt x="2028317" y="814770"/>
                </a:cubicBezTo>
                <a:cubicBezTo>
                  <a:pt x="1863924" y="691996"/>
                  <a:pt x="1677773" y="750593"/>
                  <a:pt x="1484370" y="719899"/>
                </a:cubicBezTo>
                <a:cubicBezTo>
                  <a:pt x="1535138" y="661303"/>
                  <a:pt x="1588324" y="672464"/>
                  <a:pt x="1631840" y="655722"/>
                </a:cubicBezTo>
                <a:cubicBezTo>
                  <a:pt x="1651180" y="650142"/>
                  <a:pt x="1675355" y="650142"/>
                  <a:pt x="1682608" y="622239"/>
                </a:cubicBezTo>
                <a:cubicBezTo>
                  <a:pt x="1692278" y="585965"/>
                  <a:pt x="1670520" y="563642"/>
                  <a:pt x="1646344" y="552481"/>
                </a:cubicBezTo>
                <a:cubicBezTo>
                  <a:pt x="1537556" y="499465"/>
                  <a:pt x="1421514" y="471562"/>
                  <a:pt x="1305472" y="443659"/>
                </a:cubicBezTo>
                <a:cubicBezTo>
                  <a:pt x="1240198" y="429707"/>
                  <a:pt x="1170090" y="438078"/>
                  <a:pt x="1112068" y="393433"/>
                </a:cubicBezTo>
                <a:cubicBezTo>
                  <a:pt x="1324812" y="200902"/>
                  <a:pt x="1561731" y="237176"/>
                  <a:pt x="1801068" y="248337"/>
                </a:cubicBezTo>
                <a:cubicBezTo>
                  <a:pt x="2190293" y="265079"/>
                  <a:pt x="2579516" y="281821"/>
                  <a:pt x="2971158" y="253918"/>
                </a:cubicBezTo>
                <a:cubicBezTo>
                  <a:pt x="3287854" y="200902"/>
                  <a:pt x="3609388" y="195322"/>
                  <a:pt x="3930923" y="175789"/>
                </a:cubicBezTo>
                <a:cubicBezTo>
                  <a:pt x="4283882" y="150677"/>
                  <a:pt x="4641678" y="170209"/>
                  <a:pt x="4997057" y="172999"/>
                </a:cubicBezTo>
                <a:cubicBezTo>
                  <a:pt x="5253316" y="175789"/>
                  <a:pt x="5511992" y="200902"/>
                  <a:pt x="5768252" y="178580"/>
                </a:cubicBezTo>
                <a:cubicBezTo>
                  <a:pt x="6068027" y="153467"/>
                  <a:pt x="6372637" y="172999"/>
                  <a:pt x="6674829" y="164628"/>
                </a:cubicBezTo>
                <a:cubicBezTo>
                  <a:pt x="6810212" y="161838"/>
                  <a:pt x="6945593" y="139515"/>
                  <a:pt x="7080976" y="122774"/>
                </a:cubicBezTo>
                <a:cubicBezTo>
                  <a:pt x="7334817" y="89290"/>
                  <a:pt x="7591076" y="44645"/>
                  <a:pt x="7847336" y="58596"/>
                </a:cubicBezTo>
                <a:cubicBezTo>
                  <a:pt x="8006894" y="66967"/>
                  <a:pt x="8164034" y="66967"/>
                  <a:pt x="8328426" y="0"/>
                </a:cubicBezTo>
                <a:close/>
              </a:path>
            </a:pathLst>
          </a:custGeom>
          <a:noFill/>
        </p:spPr>
      </p:pic>
      <p:sp>
        <p:nvSpPr>
          <p:cNvPr id="3" name="오른쪽 화살표[R] 2">
            <a:extLst>
              <a:ext uri="{FF2B5EF4-FFF2-40B4-BE49-F238E27FC236}">
                <a16:creationId xmlns:a16="http://schemas.microsoft.com/office/drawing/2014/main" id="{6697C620-3726-C325-8D6A-E9208EA7FAFC}"/>
              </a:ext>
            </a:extLst>
          </p:cNvPr>
          <p:cNvSpPr/>
          <p:nvPr/>
        </p:nvSpPr>
        <p:spPr>
          <a:xfrm>
            <a:off x="7631820" y="7676401"/>
            <a:ext cx="1209744" cy="378045"/>
          </a:xfrm>
          <a:prstGeom prst="rightArrow">
            <a:avLst>
              <a:gd name="adj1" fmla="val 50000"/>
              <a:gd name="adj2" fmla="val 90078"/>
            </a:avLst>
          </a:prstGeom>
          <a:solidFill>
            <a:srgbClr val="045B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26" name="Picture 2" descr="Rock N Roll Hand Sign transparent PNG - StickPNG">
            <a:extLst>
              <a:ext uri="{FF2B5EF4-FFF2-40B4-BE49-F238E27FC236}">
                <a16:creationId xmlns:a16="http://schemas.microsoft.com/office/drawing/2014/main" id="{DDF917A9-3F94-1E1F-56CD-D2653A6A3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810" y="61850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79629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28700" y="2362200"/>
            <a:ext cx="16306800" cy="7340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16776700" y="342900"/>
            <a:ext cx="8128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163300" y="1752600"/>
            <a:ext cx="6172200" cy="50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663700" y="2857500"/>
            <a:ext cx="15024100" cy="6426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endParaRPr lang="en-US" sz="2200" b="0" i="0" u="none" strike="noStrike" spc="-100" dirty="0">
              <a:solidFill>
                <a:srgbClr val="000000"/>
              </a:solidFill>
              <a:latin typeface="Noto Sans CJK KR Regular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439400" y="901700"/>
            <a:ext cx="6819900" cy="889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r">
              <a:lnSpc>
                <a:spcPct val="99600"/>
              </a:lnSpc>
              <a:defRPr/>
            </a:pPr>
            <a:r>
              <a:rPr lang="ko-KR" altLang="en-US" sz="5000" b="0" i="0" u="none" strike="noStrike" spc="-200" dirty="0">
                <a:solidFill>
                  <a:srgbClr val="000000"/>
                </a:solidFill>
                <a:ea typeface="S-Core Dream 8 Heavy"/>
              </a:rPr>
              <a:t>코드 설명</a:t>
            </a:r>
            <a:endParaRPr lang="ko-KR" sz="5000" b="0" i="0" u="none" strike="noStrike" spc="-200" dirty="0">
              <a:solidFill>
                <a:srgbClr val="000000"/>
              </a:solidFill>
              <a:ea typeface="S-Core Dream 8 Heavy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13600"/>
            <a:ext cx="18288000" cy="3073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2832100"/>
            <a:ext cx="7543800" cy="7861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4200" y="2832100"/>
            <a:ext cx="7518400" cy="7861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900" y="1790700"/>
            <a:ext cx="6172200" cy="50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724900" y="342900"/>
            <a:ext cx="8128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044700" y="3530600"/>
            <a:ext cx="4876800" cy="571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altLang="ko-KR" sz="3200" b="0" i="0" u="none" strike="noStrike" dirty="0">
                <a:solidFill>
                  <a:srgbClr val="045BEF"/>
                </a:solidFill>
                <a:ea typeface="S-Core Dream 8 Heavy"/>
              </a:rPr>
              <a:t>	</a:t>
            </a:r>
            <a:endParaRPr lang="ko-KR" sz="3200" b="0" i="0" u="none" strike="noStrike" dirty="0">
              <a:solidFill>
                <a:srgbClr val="045BEF"/>
              </a:solidFill>
              <a:ea typeface="S-Core Dream 8 Heav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044700" y="4419600"/>
            <a:ext cx="6057900" cy="3657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endParaRPr lang="en-US" sz="2200" b="0" i="0" u="none" strike="noStrike" spc="-100" dirty="0">
              <a:solidFill>
                <a:srgbClr val="000000"/>
              </a:solidFill>
              <a:latin typeface="Noto Sans CJK KR Regular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36200" y="3530600"/>
            <a:ext cx="5181600" cy="571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endParaRPr lang="ko-KR" sz="3200" b="0" i="0" u="none" strike="noStrike" dirty="0">
              <a:solidFill>
                <a:srgbClr val="045BEF"/>
              </a:solidFill>
              <a:ea typeface="S-Core Dream 8 Heavy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36200" y="4419600"/>
            <a:ext cx="6057900" cy="4749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endParaRPr lang="en-US" sz="2200" b="0" i="0" u="none" strike="noStrike" spc="-100" dirty="0">
              <a:solidFill>
                <a:srgbClr val="000000"/>
              </a:solidFill>
              <a:latin typeface="Noto Sans CJK KR Regular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762500" y="901700"/>
            <a:ext cx="87503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altLang="en-US" sz="5000" b="0" i="0" u="none" strike="noStrike" spc="-200" dirty="0">
                <a:solidFill>
                  <a:srgbClr val="000000"/>
                </a:solidFill>
                <a:ea typeface="S-Core Dream 8 Heavy"/>
              </a:rPr>
              <a:t>실제 사용</a:t>
            </a:r>
            <a:endParaRPr lang="ko-KR" sz="5000" b="0" i="0" u="none" strike="noStrike" spc="-200" dirty="0">
              <a:solidFill>
                <a:srgbClr val="000000"/>
              </a:solidFill>
              <a:ea typeface="S-Core Dream 8 Heav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493</Words>
  <Application>Microsoft Macintosh PowerPoint</Application>
  <PresentationFormat>사용자 지정</PresentationFormat>
  <Paragraphs>87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8" baseType="lpstr">
      <vt:lpstr>-apple-system</vt:lpstr>
      <vt:lpstr>.AppleSystemUIFont</vt:lpstr>
      <vt:lpstr>Noto Sans CJK KR Black</vt:lpstr>
      <vt:lpstr>Noto Sans CJK KR Bold</vt:lpstr>
      <vt:lpstr>Noto Sans CJK KR Regular</vt:lpstr>
      <vt:lpstr>S-Core Dream 3 Light</vt:lpstr>
      <vt:lpstr>S-Core Dream 5 Medium</vt:lpstr>
      <vt:lpstr>S-Core Dream 6 Bold</vt:lpstr>
      <vt:lpstr>S-Core Dream 8 Heavy</vt:lpstr>
      <vt:lpstr>S-Core Dream 9 Black</vt:lpstr>
      <vt:lpstr>Arial</vt:lpstr>
      <vt:lpstr>Calibri</vt:lpstr>
      <vt:lpstr>Roboto Light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강민수</cp:lastModifiedBy>
  <cp:revision>31</cp:revision>
  <dcterms:created xsi:type="dcterms:W3CDTF">2006-08-16T00:00:00Z</dcterms:created>
  <dcterms:modified xsi:type="dcterms:W3CDTF">2024-12-15T11:35:38Z</dcterms:modified>
  <cp:version/>
</cp:coreProperties>
</file>