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5627" autoAdjust="0"/>
    <p:restoredTop sz="94622" autoAdjust="0"/>
  </p:normalViewPr>
  <p:slideViewPr>
    <p:cSldViewPr>
      <p:cViewPr>
        <p:scale>
          <a:sx n="70" d="100"/>
          <a:sy n="70" d="100"/>
        </p:scale>
        <p:origin x="-1092" y="-90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5609" cy="756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29.png"  /><Relationship Id="rId6" Type="http://schemas.openxmlformats.org/officeDocument/2006/relationships/image" Target="../media/image2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Relationship Id="rId3" Type="http://schemas.openxmlformats.org/officeDocument/2006/relationships/image" Target="../media/image29.png"  /><Relationship Id="rId4" Type="http://schemas.openxmlformats.org/officeDocument/2006/relationships/image" Target="../media/image28.png"  /><Relationship Id="rId5" Type="http://schemas.openxmlformats.org/officeDocument/2006/relationships/image" Target="../media/image4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29.png"  /><Relationship Id="rId5" Type="http://schemas.openxmlformats.org/officeDocument/2006/relationships/image" Target="../media/image2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4.png"  /><Relationship Id="rId8" Type="http://schemas.openxmlformats.org/officeDocument/2006/relationships/image" Target="../media/image9.png"  /><Relationship Id="rId9" Type="http://schemas.openxmlformats.org/officeDocument/2006/relationships/image" Target="../media/image10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2.png"  /><Relationship Id="rId6" Type="http://schemas.openxmlformats.org/officeDocument/2006/relationships/image" Target="../media/image4.png"  /><Relationship Id="rId7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1.jpeg"  /><Relationship Id="rId11" Type="http://schemas.openxmlformats.org/officeDocument/2006/relationships/image" Target="../media/image15.png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17.png"  /><Relationship Id="rId5" Type="http://schemas.openxmlformats.org/officeDocument/2006/relationships/image" Target="../media/image24.jpeg"  /><Relationship Id="rId6" Type="http://schemas.openxmlformats.org/officeDocument/2006/relationships/image" Target="../media/image2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2.png"  /><Relationship Id="rId5" Type="http://schemas.openxmlformats.org/officeDocument/2006/relationships/image" Target="../media/image3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29.png"  /><Relationship Id="rId6" Type="http://schemas.openxmlformats.org/officeDocument/2006/relationships/image" Target="../media/image2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29.png"  /><Relationship Id="rId6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7645400" y="1511300"/>
            <a:ext cx="30480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8288000" cy="241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40400" y="6350000"/>
            <a:ext cx="6794500" cy="50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251200" y="3746500"/>
            <a:ext cx="11785600" cy="2540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altLang="en-US" sz="7400" b="0" i="0" u="none" strike="noStrike" spc="-300">
                <a:solidFill>
                  <a:srgbClr val="000000"/>
                </a:solidFill>
                <a:ea typeface="S-Core Dream 9 Black"/>
              </a:rPr>
              <a:t>손 제스처 슬라이드</a:t>
            </a:r>
            <a:endParaRPr lang="ko-KR" altLang="en-US" sz="7400" b="0" i="0" u="none" strike="noStrike" spc="-300">
              <a:solidFill>
                <a:srgbClr val="000000"/>
              </a:solidFill>
              <a:ea typeface="S-Core Dream 9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532100" y="368300"/>
            <a:ext cx="2120900" cy="330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100" b="0" i="0" u="none" strike="noStrike">
                <a:solidFill>
                  <a:srgbClr val="000000"/>
                </a:solidFill>
                <a:latin typeface="Roboto Light"/>
              </a:rPr>
              <a:t>2024.12.16</a:t>
            </a:r>
            <a:endParaRPr lang="en-US" altLang="ko-KR" sz="2100" b="0" i="0" u="none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16000" y="9385300"/>
            <a:ext cx="4165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>
                <a:solidFill>
                  <a:srgbClr val="000000"/>
                </a:solidFill>
                <a:ea typeface="S-Core Dream 5 Medium"/>
              </a:rPr>
              <a:t>214683</a:t>
            </a:r>
            <a:r>
              <a:rPr lang="ko-KR" altLang="en-US" sz="2100" b="0" i="0" u="none" strike="noStrike">
                <a:solidFill>
                  <a:srgbClr val="000000"/>
                </a:solidFill>
                <a:ea typeface="S-Core Dream 5 Medium"/>
              </a:rPr>
              <a:t> 장인환</a:t>
            </a:r>
            <a:endParaRPr lang="ko-KR" altLang="en-US" sz="2100" b="0" i="0" u="none" strike="noStrike">
              <a:solidFill>
                <a:srgbClr val="000000"/>
              </a:solidFill>
              <a:ea typeface="S-Core Dream 5 Medium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altLang="ko-KR" sz="2100" b="0" i="0" u="none" strike="noStrike">
                <a:solidFill>
                  <a:srgbClr val="000000"/>
                </a:solidFill>
                <a:ea typeface="S-Core Dream 5 Medium"/>
              </a:rPr>
              <a:t>214691</a:t>
            </a:r>
            <a:r>
              <a:rPr lang="ko-KR" altLang="en-US" sz="2100" b="0" i="0" u="none" strike="noStrike">
                <a:solidFill>
                  <a:srgbClr val="000000"/>
                </a:solidFill>
                <a:ea typeface="S-Core Dream 5 Medium"/>
              </a:rPr>
              <a:t> 강민수</a:t>
            </a:r>
            <a:endParaRPr lang="ko-KR" altLang="en-US" sz="2100" b="0" i="0" u="none" strike="noStrike">
              <a:solidFill>
                <a:srgbClr val="000000"/>
              </a:solidFill>
              <a:ea typeface="S-Core Dream 5 Medium"/>
            </a:endParaRPr>
          </a:p>
          <a:p>
            <a:pPr lvl="0" algn="l">
              <a:lnSpc>
                <a:spcPct val="99600"/>
              </a:lnSpc>
              <a:defRPr/>
            </a:pPr>
            <a:endParaRPr lang="ko-KR" altLang="en-US" sz="2100" b="0" i="0" u="none" strike="noStrike">
              <a:solidFill>
                <a:srgbClr val="000000"/>
              </a:solidFill>
              <a:ea typeface="S-Core Dream 5 Medium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27064" y="9258300"/>
            <a:ext cx="2603735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4483100"/>
            <a:ext cx="18288000" cy="580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2247900"/>
            <a:ext cx="9105900" cy="3721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6057900"/>
            <a:ext cx="9105900" cy="370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49300" y="2730500"/>
            <a:ext cx="4546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통일성을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유지하기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9300" y="3505200"/>
            <a:ext cx="78613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프레젠테이션의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서식을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일관되게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유지해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가독성을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높이세요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슬기로운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프레젠테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이션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생활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17100" y="2730500"/>
            <a:ext cx="4546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논리적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흐름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강조하기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17100" y="3505200"/>
            <a:ext cx="78613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프레젠테이션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내용의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논리적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흐름을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강조해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보세요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9300" y="6591300"/>
            <a:ext cx="4546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사례나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예시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활용하기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9300" y="7366000"/>
            <a:ext cx="78613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사례나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예시를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내용을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구체화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하세요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 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17100" y="6591300"/>
            <a:ext cx="4546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키워드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중심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요약하기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17100" y="7366000"/>
            <a:ext cx="78613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각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문단에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키워드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중심으로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요약한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타이틀을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적어보세요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9300" y="4000500"/>
            <a:ext cx="7861300" cy="1206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행간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통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일하면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깔끔한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느낌을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유발하지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않고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안함을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느낄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본문을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구분하기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굵은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글씨나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밑줄을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키워드나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강조할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색상이나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굵기를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17100" y="4000500"/>
            <a:ext cx="78613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강조해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합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페이지가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자연스럽게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이어지도록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구성해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전환점에서는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간단히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요약하거나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연결되는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사용합니다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강화하면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파악하는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9300" y="7861300"/>
            <a:ext cx="78613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텍스트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기반의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지루해지지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않으려면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예시를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구체화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설명하고자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상황에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적용하여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주제에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관한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사례를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제시하고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메시지의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중요성과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활용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가능성을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설명하세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예시는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관심을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끌고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기억하기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만들어줍니다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17100" y="7861300"/>
            <a:ext cx="78613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키워드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중심으로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타이틀을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적어보세요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제목만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보고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빠르게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파악할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기억할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도와야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개념과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반복해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녹여보세요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예측할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2844800"/>
            <a:ext cx="635000" cy="57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4178300"/>
            <a:ext cx="635000" cy="571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5511800"/>
            <a:ext cx="635000" cy="571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6845300"/>
            <a:ext cx="635000" cy="571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8178800"/>
            <a:ext cx="635000" cy="571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0"/>
            <a:ext cx="800100" cy="10287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425700" y="29337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마지막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부분에는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전체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요약하고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결론을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제시해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5700" y="42672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글로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정리할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때보다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단추형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번호를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달아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요약하여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하면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보는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사람이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편안할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있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어요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5700" y="5600700"/>
            <a:ext cx="15328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각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페이지의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간단히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하여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중요한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포인트를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다시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한번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확인할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 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있도록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해요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25700" y="69342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요약과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결론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전체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내용을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한눈에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파악할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있는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기회를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줍니다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25700" y="82677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중요한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개념이나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메시지는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반복해서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전달하세요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.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독자의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기억을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강화해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잊지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않도록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합니다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2527300"/>
            <a:ext cx="15862300" cy="1066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4013200"/>
            <a:ext cx="15862300" cy="1066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5499100"/>
            <a:ext cx="15862300" cy="1066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6985000"/>
            <a:ext cx="15862300" cy="1066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6500" y="8458200"/>
            <a:ext cx="15862300" cy="1066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2527300"/>
            <a:ext cx="241300" cy="1066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4013200"/>
            <a:ext cx="241300" cy="1066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5499100"/>
            <a:ext cx="241300" cy="1066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6985000"/>
            <a:ext cx="241300" cy="106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06500" y="8458200"/>
            <a:ext cx="241300" cy="1066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4749800" y="901700"/>
            <a:ext cx="88011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46300" y="28448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각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페이지의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끝부분이나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결론에서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내용과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문장을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다시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한번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보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세요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6300" y="43307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반복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읽는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사람은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핵심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메시지와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중요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정보를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기억할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있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습니다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46300" y="58166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결론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부분에서는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얻은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새로운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정보를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마무리하세요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46300" y="7302500"/>
            <a:ext cx="14693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읽은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이후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해야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구체적인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행동이나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다음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단계가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있다면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실질적으로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해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보세요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46300" y="8775700"/>
            <a:ext cx="14185900" cy="495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명확한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방향성을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제공하고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실용성을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sz="2800" b="false" i="false" u="none" strike="noStrike" spc="-200">
                <a:solidFill>
                  <a:srgbClr val="000000"/>
                </a:solidFill>
                <a:ea typeface="S-Core Dream 3 Light"/>
              </a:rPr>
              <a:t>높입니다</a:t>
            </a:r>
            <a:r>
              <a:rPr lang="en-US" sz="2800" b="false" i="false" u="none" strike="noStrike" spc="-200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5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709900" y="9423400"/>
            <a:ext cx="1943100" cy="469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58800" y="9182100"/>
            <a:ext cx="171704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057900" y="6324600"/>
            <a:ext cx="6172200" cy="50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340100" y="3746500"/>
            <a:ext cx="11620500" cy="2540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7400" b="false" i="false" u="none" strike="noStrike" spc="-300">
                <a:solidFill>
                  <a:srgbClr val="FFFFFF"/>
                </a:solidFill>
                <a:ea typeface="S-Core Dream 3 Light"/>
              </a:rPr>
              <a:t>읽느라</a:t>
            </a:r>
            <a:r>
              <a:rPr lang="en-US" sz="7400" b="false" i="false" u="none" strike="noStrike" spc="-3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sz="7400" b="false" i="false" u="none" strike="noStrike" spc="-300">
                <a:solidFill>
                  <a:srgbClr val="FFFFFF"/>
                </a:solidFill>
                <a:ea typeface="S-Core Dream 3 Light"/>
              </a:rPr>
              <a:t>수고하셨습니다</a:t>
            </a:r>
            <a:r>
              <a:rPr lang="en-US" sz="7400" b="false" i="false" u="none" strike="noStrike" spc="-300">
                <a:solidFill>
                  <a:srgbClr val="FFFFFF"/>
                </a:solidFill>
                <a:latin typeface="S-Core Dream 3 Light"/>
              </a:rPr>
              <a:t>!</a:t>
            </a:r>
          </a:p>
          <a:p>
            <a:pPr algn="ctr" lvl="0">
              <a:lnSpc>
                <a:spcPct val="107899"/>
              </a:lnSpc>
            </a:pPr>
            <a:r>
              <a:rPr lang="ko-KR" sz="7400" b="false" i="false" u="none" strike="noStrike" spc="-3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7400" b="false" i="false" u="none" strike="noStrike" spc="-3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32100" y="368300"/>
            <a:ext cx="2120900" cy="33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900" b="false" i="false" u="none" strike="noStrike">
                <a:solidFill>
                  <a:srgbClr val="FFFFFF"/>
                </a:solidFill>
                <a:latin typeface="Roboto Light"/>
              </a:rPr>
              <a:t>2099. 00. 00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300" y="9461500"/>
            <a:ext cx="4165600" cy="33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>
                <a:solidFill>
                  <a:srgbClr val="FFFFFF"/>
                </a:solidFill>
                <a:ea typeface="S-Core Dream 5 Medium"/>
              </a:rPr>
              <a:t>미리사업팀</a:t>
            </a:r>
            <a:r>
              <a:rPr lang="en-US" sz="1900" b="false" i="false" u="none" strike="noStrike">
                <a:solidFill>
                  <a:srgbClr val="FFFFFF"/>
                </a:solidFill>
                <a:latin typeface="S-Core Dream 5 Medium"/>
              </a:rPr>
              <a:t> </a:t>
            </a:r>
            <a:r>
              <a:rPr lang="ko-KR" sz="1900" b="false" i="false" u="none" strike="noStrike">
                <a:solidFill>
                  <a:srgbClr val="FFFFFF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6057900"/>
            <a:ext cx="9105900" cy="3708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82100" y="6057900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81000" y="27305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>
                <a:solidFill>
                  <a:srgbClr val="045bef"/>
                </a:solidFill>
                <a:ea typeface="S-Core Dream 8 Heavy"/>
              </a:rPr>
              <a:t>파워포인트 발표에 도움</a:t>
            </a:r>
            <a:endParaRPr lang="ko-KR" altLang="en-US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개  요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525000" y="2768600"/>
            <a:ext cx="56515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3200" b="0" i="0" u="none" strike="noStrike">
                <a:solidFill>
                  <a:srgbClr val="045bef"/>
                </a:solidFill>
                <a:ea typeface="S-Core Dream 8 Heavy"/>
              </a:rPr>
              <a:t>특수 제스처와 일반 제스처 구분</a:t>
            </a:r>
            <a:endParaRPr lang="ko-KR" altLang="en-US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25000" y="3543300"/>
            <a:ext cx="5181600" cy="1828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미리 설정된 제스처가 인식하여 파워포인트를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제어 하는 기능을 추가함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49300" y="65913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사례나</a:t>
            </a:r>
            <a:r>
              <a:rPr lang="en-US" sz="3200" b="0" i="0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예시</a:t>
            </a:r>
            <a:r>
              <a:rPr lang="en-US" sz="3200" b="0" i="0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활용하기</a:t>
            </a:r>
            <a:endParaRPr 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9300" y="73660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사례나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예시를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내용을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구체화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하세요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. </a:t>
            </a:r>
            <a:endParaRPr lang="en-US" sz="2100" b="0" i="0" u="none" strike="noStrike" spc="-10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17100" y="65913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키워드</a:t>
            </a:r>
            <a:r>
              <a:rPr lang="en-US" sz="3200" b="0" i="0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중심</a:t>
            </a:r>
            <a:r>
              <a:rPr lang="en-US" sz="3200" b="0" i="0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0" i="0" u="none" strike="noStrike">
                <a:solidFill>
                  <a:srgbClr val="045bef"/>
                </a:solidFill>
                <a:ea typeface="S-Core Dream 8 Heavy"/>
              </a:rPr>
              <a:t>요약하기</a:t>
            </a:r>
            <a:endParaRPr 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17100" y="73660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각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문단에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키워드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중심으로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요약한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타이틀을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oto Sans CJK KR Bold"/>
              </a:rPr>
              <a:t>적어보세요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  <a:endParaRPr lang="en-US" sz="2100" b="0" i="0" u="none" strike="noStrike" spc="-100">
              <a:solidFill>
                <a:srgbClr val="000000"/>
              </a:solidFill>
              <a:latin typeface="Noto Sans CJK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1000" y="3390900"/>
            <a:ext cx="45720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latin typeface="Noto Sans CJK KR Regular"/>
              </a:rPr>
              <a:t> 발표자가 원하는 타이밍에 슬라이드가</a:t>
            </a:r>
            <a:endParaRPr lang="ko-KR" altLang="en-US" sz="21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latin typeface="Noto Sans CJK KR Regular"/>
              </a:rPr>
              <a:t>넘어가는 프로그램</a:t>
            </a:r>
            <a:r>
              <a:rPr lang="en-US" altLang="ko-KR" sz="21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altLang="ko-KR" sz="21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altLang="ko-KR" sz="21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latin typeface="Noto Sans CJK KR Regular"/>
              </a:rPr>
              <a:t> 타인의 도움이나</a:t>
            </a:r>
            <a:r>
              <a:rPr lang="en-US" altLang="ko-KR" sz="2100" b="0" i="0" u="none" strike="noStrike" spc="-100">
                <a:solidFill>
                  <a:srgbClr val="000000"/>
                </a:solidFill>
                <a:latin typeface="Noto Sans CJK KR Regular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latin typeface="Noto Sans CJK KR Regular"/>
              </a:rPr>
              <a:t> 도구가 필요 없이 </a:t>
            </a:r>
            <a:endParaRPr lang="ko-KR" altLang="en-US" sz="21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latin typeface="Noto Sans CJK KR Regular"/>
              </a:rPr>
              <a:t>사용이 가능함</a:t>
            </a:r>
            <a:r>
              <a:rPr lang="en-US" altLang="ko-KR" sz="21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altLang="ko-KR" sz="2100" b="0" i="0" u="none" strike="noStrike" spc="-1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9300" y="7861300"/>
            <a:ext cx="7861300" cy="1498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텍스트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기반의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프레젠테이션이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지루해지지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않으려면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예시를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구체화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설명하고자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상황에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적용하여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19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주제에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관한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사례를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제시하고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메시지의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중요성과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활용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가능성을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설명하세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예시는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독자의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관심을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끌고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기억하기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만들어줍니다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1900" b="0" i="0" u="none" strike="noStrike" spc="-1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17100" y="7861300"/>
            <a:ext cx="7861300" cy="14986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키워드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중심으로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타이틀을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적어보세요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제목만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보고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빠르게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파악할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용을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기억할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도와야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19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개념과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반복해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녹여보세요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예측할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0" i="0" u="none" strike="noStrike" spc="-100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9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1900" b="0" i="0" u="none" strike="noStrike" spc="-100">
              <a:solidFill>
                <a:srgbClr val="000000"/>
              </a:solidFill>
              <a:latin typeface="Noto Sans CJK KR Regular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029200" y="3214092"/>
            <a:ext cx="3810000" cy="2539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1447800" y="7429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"/>
          <p:cNvSpPr/>
          <p:nvPr/>
        </p:nvSpPr>
        <p:spPr>
          <a:xfrm>
            <a:off x="1447800" y="49149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1447800" y="2476500"/>
            <a:ext cx="2667000" cy="2209800"/>
          </a:xfrm>
          <a:prstGeom prst="rect">
            <a:avLst/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59000" y="0"/>
            <a:ext cx="3429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70000" y="2730500"/>
            <a:ext cx="2819400" cy="965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endParaRPr lang="ko-KR" altLang="en-US" sz="28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95800" y="30861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발표중 사용하는 만큼 빠른 속도의 반응이 중요함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133600" y="5740400"/>
            <a:ext cx="1523999" cy="546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정 확 성</a:t>
            </a:r>
            <a:endParaRPr lang="ko-KR" altLang="en-US" sz="32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22800" y="5765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지정된 제스처만 인식하고 다른  제스처는 인식 되지 않아야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133600" y="8267700"/>
            <a:ext cx="1523999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편 의 성</a:t>
            </a:r>
            <a:endParaRPr lang="ko-KR" altLang="en-US" sz="32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72000" y="8039099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타인이나 추가적인 도구 없이 발표가 가능하도록 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851400" y="901700"/>
            <a:ext cx="85852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추 구 성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22800" y="3390900"/>
            <a:ext cx="12065000" cy="914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2133600" y="3314700"/>
            <a:ext cx="1524000" cy="584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07899"/>
              </a:lnSpc>
              <a:defRPr/>
            </a:pPr>
            <a:r>
              <a:rPr lang="ko-KR" altLang="en-US" sz="3200" b="0" i="0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신 속 성</a:t>
            </a:r>
            <a:endParaRPr lang="ko-KR" altLang="en-US" sz="3200" b="0" i="0" u="none" strike="noStrike">
              <a:solidFill>
                <a:srgbClr val="ffffff"/>
              </a:solidFill>
              <a:highlight>
                <a:srgbClr val="045bef"/>
              </a:highlight>
              <a:ea typeface="Noto Sans CJK KR Black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4495800" y="36957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인식 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-</a:t>
            </a: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슬라이드 이동 의 시간이 짧도록 만들어야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4622800" y="61468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4622800" y="6057900"/>
            <a:ext cx="10998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 </a:t>
            </a:r>
            <a:endParaRPr lang="ko-KR" altLang="en-US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4572000" y="8724900"/>
            <a:ext cx="112776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300" b="0" i="0" u="none" strike="noStrike" spc="-100">
                <a:solidFill>
                  <a:srgbClr val="000000"/>
                </a:solidFill>
                <a:ea typeface="Noto Sans CJK KR Bold"/>
              </a:rPr>
              <a:t>프로그램을 가볍게 만들어 노트북에서도 돌아 가도록 만들고자 함</a:t>
            </a:r>
            <a:r>
              <a:rPr lang="en-US" altLang="ko-KR" sz="2300" b="0" i="0" u="none" strike="noStrike" spc="-100">
                <a:solidFill>
                  <a:srgbClr val="000000"/>
                </a:solidFill>
                <a:ea typeface="Noto Sans CJK KR Bold"/>
              </a:rPr>
              <a:t>.</a:t>
            </a:r>
            <a:endParaRPr lang="en-US" altLang="ko-KR" sz="23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4483100"/>
            <a:ext cx="18288000" cy="5803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247900"/>
            <a:ext cx="9105900" cy="3721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82100" y="2247900"/>
            <a:ext cx="9105900" cy="3721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6210299"/>
            <a:ext cx="9105900" cy="3708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95646" y="2667000"/>
            <a:ext cx="45466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Open CV</a:t>
            </a:r>
            <a:endParaRPr lang="en-US" alt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5646" y="3441700"/>
            <a:ext cx="78613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실시간 이미지 처리 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빠른속도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가벼운 프로그램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사용 라이선스 = Apache License 2.0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사용 오픈 소스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798800" y="2743200"/>
            <a:ext cx="2184400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Media Pipe</a:t>
            </a:r>
            <a:endParaRPr lang="en-US" alt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160500" y="3467100"/>
            <a:ext cx="3594100" cy="342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손 인식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자세 분석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제스처 구분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사용 라이선스 = Apache License 2.0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90492" y="6580071"/>
            <a:ext cx="1470024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YOLO v8</a:t>
            </a:r>
            <a:endParaRPr lang="en-US" alt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90492" y="7333797"/>
            <a:ext cx="4997449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딥러닝 객체 인식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손 인식</a:t>
            </a: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,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 추가적 이미지 처리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>
              <a:lnSpc>
                <a:spcPct val="99600"/>
              </a:lnSpc>
              <a:defRPr/>
            </a:pP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사용 라이선스 = AGPL - 3.0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95646" y="3937000"/>
            <a:ext cx="7861300" cy="1206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endParaRPr lang="ko-KR" altLang="en-US" sz="1900" b="0" i="0" u="none" strike="noStrike" spc="-100">
              <a:solidFill>
                <a:srgbClr val="000000"/>
              </a:solidFill>
              <a:ea typeface="Noto Sans CJK KR Regular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239000" y="4000500"/>
            <a:ext cx="1447602" cy="1916824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0" y="4686300"/>
            <a:ext cx="4632158" cy="1257300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096000" y="6286500"/>
            <a:ext cx="2857500" cy="1600200"/>
          </a:xfrm>
          <a:prstGeom prst="rect">
            <a:avLst/>
          </a:prstGeom>
        </p:spPr>
      </p:pic>
      <p:pic>
        <p:nvPicPr>
          <p:cNvPr id="28" name="Picture 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144000" y="6210300"/>
            <a:ext cx="9105900" cy="3721100"/>
          </a:xfrm>
          <a:prstGeom prst="rect">
            <a:avLst/>
          </a:prstGeom>
        </p:spPr>
      </p:pic>
      <p:sp>
        <p:nvSpPr>
          <p:cNvPr id="29" name="TextBox 12"/>
          <p:cNvSpPr txBox="1"/>
          <p:nvPr/>
        </p:nvSpPr>
        <p:spPr>
          <a:xfrm>
            <a:off x="15526426" y="6537834"/>
            <a:ext cx="2463826" cy="571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045bef"/>
                </a:solidFill>
                <a:ea typeface="S-Core Dream 8 Heavy"/>
              </a:rPr>
              <a:t>License Crush</a:t>
            </a:r>
            <a:endParaRPr lang="en-US" altLang="ko-KR" sz="3200" b="0" i="0" u="none" strike="noStrike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30" name="TextBox 13"/>
          <p:cNvSpPr txBox="1"/>
          <p:nvPr/>
        </p:nvSpPr>
        <p:spPr>
          <a:xfrm>
            <a:off x="9824482" y="7260552"/>
            <a:ext cx="8014552" cy="1663398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  Y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OLO의 AGPL-3.0은 코드의 수정 및 재배포 시 AGPL-3.0을 공개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  <a:p>
            <a:pPr lvl="0" algn="r">
              <a:lnSpc>
                <a:spcPct val="99600"/>
              </a:lnSpc>
              <a:defRPr/>
            </a:pPr>
            <a:r>
              <a:rPr lang="en-US" altLang="ko-KR" sz="2100" b="0" i="0" u="none" strike="noStrike" spc="-100">
                <a:solidFill>
                  <a:srgbClr val="000000"/>
                </a:solidFill>
                <a:ea typeface="Noto Sans CJK KR Bold"/>
              </a:rPr>
              <a:t>  </a:t>
            </a:r>
            <a:r>
              <a:rPr lang="ko-KR" altLang="en-US" sz="2100" b="0" i="0" u="none" strike="noStrike" spc="-100">
                <a:solidFill>
                  <a:srgbClr val="000000"/>
                </a:solidFill>
                <a:ea typeface="Noto Sans CJK KR Bold"/>
              </a:rPr>
              <a:t> Apache 2.0은 AGPL-3.0의 강제 공개 조항과 호환 불가능</a:t>
            </a:r>
            <a:endParaRPr lang="ko-KR" altLang="en-US" sz="2100" b="0" i="0" u="none" strike="noStrike" spc="-100">
              <a:solidFill>
                <a:srgbClr val="000000"/>
              </a:solidFill>
              <a:ea typeface="Noto Sans CJK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800100" cy="10287000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57900" y="1790700"/>
            <a:ext cx="6172200" cy="50800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4749800" y="901700"/>
            <a:ext cx="88011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5000" b="0" i="0" u="none" strike="noStrike" spc="-200">
                <a:solidFill>
                  <a:srgbClr val="000000"/>
                </a:solidFill>
                <a:ea typeface="S-Core Dream 8 Heavy"/>
              </a:rPr>
              <a:t>작 동  방 식</a:t>
            </a:r>
            <a:endParaRPr lang="ko-KR" altLang="en-US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8" name="제목 1"/>
          <p:cNvSpPr>
            <a:spLocks noGrp="1"/>
          </p:cNvSpPr>
          <p:nvPr/>
        </p:nvSpPr>
        <p:spPr>
          <a:xfrm>
            <a:off x="8690346" y="4841064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특수 제스처 인식시 파워포인트 작동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2" descr="로봇신문사 모바일 모바일 사이트, 한컴MDS, 제스처 인식SW 시장 진출"/>
          <p:cNvPicPr>
            <a:picLocks noChangeAspect="1" noChangeArrowheads="1"/>
          </p:cNvPicPr>
          <p:nvPr/>
        </p:nvPicPr>
        <p:blipFill rotWithShape="1">
          <a:blip r:embed="rId5"/>
          <a:srcRect t="21530" b="9300"/>
          <a:stretch>
            <a:fillRect/>
          </a:stretch>
        </p:blipFill>
        <p:spPr>
          <a:xfrm>
            <a:off x="1583100" y="2421576"/>
            <a:ext cx="5324342" cy="2081854"/>
          </a:xfrm>
          <a:custGeom>
            <a:avLst/>
            <a:gd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</p:spPr>
      </p:pic>
      <p:sp>
        <p:nvSpPr>
          <p:cNvPr id="21" name=""/>
          <p:cNvSpPr/>
          <p:nvPr/>
        </p:nvSpPr>
        <p:spPr>
          <a:xfrm>
            <a:off x="7631820" y="3328884"/>
            <a:ext cx="1209744" cy="378045"/>
          </a:xfrm>
          <a:prstGeom prst="rightArrow">
            <a:avLst>
              <a:gd name="adj1" fmla="val 50000"/>
              <a:gd name="adj2" fmla="val 90078"/>
            </a:avLst>
          </a:prstGeom>
          <a:solidFill>
            <a:srgbClr val="045b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rcRect l="15550" t="18390" r="14980"/>
          <a:stretch>
            <a:fillRect/>
          </a:stretch>
        </p:blipFill>
        <p:spPr>
          <a:xfrm>
            <a:off x="9673262" y="2008733"/>
            <a:ext cx="3326797" cy="2605503"/>
          </a:xfrm>
          <a:prstGeom prst="rect">
            <a:avLst/>
          </a:prstGeom>
        </p:spPr>
      </p:pic>
      <p:sp>
        <p:nvSpPr>
          <p:cNvPr id="23" name="제목 1"/>
          <p:cNvSpPr>
            <a:spLocks noGrp="1"/>
          </p:cNvSpPr>
          <p:nvPr/>
        </p:nvSpPr>
        <p:spPr>
          <a:xfrm>
            <a:off x="1886718" y="4917855"/>
            <a:ext cx="5443847" cy="604872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캠을 통해 실시간으로 움직이는 제스처 인식</a:t>
            </a:r>
            <a:endParaRPr xmlns:mc="http://schemas.openxmlformats.org/markup-compatibility/2006" xmlns:hp="http://schemas.haansoft.com/office/presentation/8.0" kumimoji="1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57200" y="-711200"/>
            <a:ext cx="8407400" cy="1143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 rot="0">
            <a:off x="4724400" y="2501900"/>
            <a:ext cx="12877800" cy="6667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63300" y="17526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0" y="0"/>
            <a:ext cx="292100" cy="10287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439400" y="901700"/>
            <a:ext cx="68199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내용이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많을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땐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 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이렇게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1000" y="3136900"/>
            <a:ext cx="11569700" cy="5422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배치할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있는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레이아웃으로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구성되었습니다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팁을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참조해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레이아웃의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가이드대로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만들어보세요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가독성이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생명입니다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넣을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내용이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이렇게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다만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발표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시에는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많이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넣은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지양하는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먼저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템플릿의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색상은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2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이상으로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색을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과도해집니다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종류도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가지만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폰트에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굵기만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다르게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사이의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간격을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조절해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글자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자간보다는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행간을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넓게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만드는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가독성에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아닌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요소나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도형은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되도록이면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추가하지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않는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텍스트로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인해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많아진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시각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늘리지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않습니다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99600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내용에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차이를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두고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분리해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핵심을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정리해</a:t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적어주면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제목의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폰트는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두꺼운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고딕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폰트를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추천합니다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우리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익숙한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폰트가</a:t>
            </a:r>
          </a:p>
          <a:p>
            <a:pPr algn="l" lvl="0">
              <a:lnSpc>
                <a:spcPct val="99600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안정감을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79629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8700" y="2362200"/>
            <a:ext cx="16306800" cy="7340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16776700" y="342900"/>
            <a:ext cx="812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163300" y="1752600"/>
            <a:ext cx="6172200" cy="50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63700" y="2857500"/>
            <a:ext cx="15024100" cy="6426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해당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페이지는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1000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때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쓰기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좋은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페이지입니다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1000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정도의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보여주어야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페이지를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200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정도로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구성하였습니다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5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내외로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기입하는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적절합니다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200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자는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흔히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생각하는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원고지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장의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분량입니다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적어야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편집해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PPT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넣어보세요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200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많지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않으므로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,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문장의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단어가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중요합니다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단어는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제거하고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위주로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적어주세요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핵심이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주제나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생각을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이는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구성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초안을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후에는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자신의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읽고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부분을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수정하세요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문장이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의미를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내포하고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있다면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분리하거나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만을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선택하세요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프레젠테이션은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가독성이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생명입니다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띄는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중요해요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매너와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맞는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폰트와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볼드체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사이즈로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표현해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구체적인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예시나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활용한다면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신뢰도를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높일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때에는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관련된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중요한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내용을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먼저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표시하여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관심을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끌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있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도록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합니다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전달하기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타입과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등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통일해야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정확하고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업데이트되어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있는지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확인하는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문맥에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맞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적절하게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기술된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단어와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A4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용지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페이지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sz="2200" b="1" i="0" u="none" strike="noStrike" spc="-100">
                <a:solidFill>
                  <a:srgbClr val="000000"/>
                </a:solidFill>
                <a:ea typeface="Noto Sans CJK KR Medium"/>
              </a:rPr>
              <a:t>분량입니다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2200" b="1" i="0" u="none" strike="noStrike" spc="-100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분량의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글에는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서론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본론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결론이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구성을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구분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지어서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표현하세요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복잡하거나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흥미를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잃게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쓴다면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보는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이가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이해하기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쉬울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것입니다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뒤에는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꼭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한번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읽어보고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분은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수정하는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2200" b="0" i="0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  <a:endParaRPr lang="en-US" sz="2200" b="0" i="0" u="none" strike="noStrike" spc="-100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39400" y="901700"/>
            <a:ext cx="6819900" cy="889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r">
              <a:lnSpc>
                <a:spcPct val="99600"/>
              </a:lnSpc>
              <a:defRPr/>
            </a:pP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중심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내용을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요약한</a:t>
            </a:r>
            <a:r>
              <a:rPr lang="en-US" sz="5000" b="0" i="0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0" i="0" u="none" strike="noStrike" spc="-200">
                <a:solidFill>
                  <a:srgbClr val="000000"/>
                </a:solidFill>
                <a:ea typeface="S-Core Dream 8 Heavy"/>
              </a:rPr>
              <a:t>제목</a:t>
            </a:r>
            <a:endParaRPr lang="ko-KR" sz="5000" b="0" i="0" u="none" strike="noStrike" spc="-200">
              <a:solidFill>
                <a:srgbClr val="000000"/>
              </a:solidFill>
              <a:ea typeface="S-Core Dream 8 Heav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7213600"/>
            <a:ext cx="18288000" cy="307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00" y="2832100"/>
            <a:ext cx="7543800" cy="786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474200" y="2832100"/>
            <a:ext cx="7518400" cy="7861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044700" y="3530600"/>
            <a:ext cx="48768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편집으로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44700" y="4419600"/>
            <a:ext cx="6057900" cy="3657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넣더라도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읽기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편집을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가능합니다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예를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들어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짧은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나누고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주제를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요약해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제목으로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보여주면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10789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정보는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볼드체나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진한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색상으로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강조하며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돋보이게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목록이나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번호를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절히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중요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포인트를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나열하는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페이지의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제목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본문은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위치에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정렬하는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통일성을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36200" y="3530600"/>
            <a:ext cx="5181600" cy="571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문장으로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3200" b="false" i="false" u="none" strike="noStrike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sz="3200" b="false" i="false" u="none" strike="noStrike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36200" y="4419600"/>
            <a:ext cx="6057900" cy="4749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간결하고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명확하게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수식어를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제하고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복잡한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구조는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메시지는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직접적으로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전달하는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작성할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두괄식으로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10789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길이를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유지하는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높이는데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사람의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집중력을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떨어뜨립니다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문장에는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짧고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명료하게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algn="l" lvl="0">
              <a:lnSpc>
                <a:spcPct val="107899"/>
              </a:lnSpc>
            </a:pP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/>
            </a:r>
          </a:p>
          <a:p>
            <a:pPr algn="l" lvl="0">
              <a:lnSpc>
                <a:spcPct val="107899"/>
              </a:lnSpc>
            </a:pP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어휘와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문체를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동일한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설명할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단어를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반복적으로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혼란스럽게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하면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안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2200" b="false" i="false" u="none" strike="noStrike" spc="-100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22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2500" y="901700"/>
            <a:ext cx="8750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글이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많아도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눈에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잘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들어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오게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859000" y="0"/>
            <a:ext cx="3429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127500" y="2476500"/>
            <a:ext cx="14160500" cy="2247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127500" y="4927600"/>
            <a:ext cx="14160500" cy="2247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127500" y="7416800"/>
            <a:ext cx="14160500" cy="2247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57900" y="1790700"/>
            <a:ext cx="61722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724900" y="342900"/>
            <a:ext cx="812800" cy="254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270000" y="2730500"/>
            <a:ext cx="2819400" cy="965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명확하게</a:t>
            </a:r>
            <a:r>
              <a:rPr lang="en-US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메시지</a:t>
            </a:r>
          </a:p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전달하기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22800" y="2882900"/>
            <a:ext cx="112776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많을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때는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메시지를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강조하고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불필요한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제거하여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전달하세요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000" y="5219700"/>
            <a:ext cx="2819400" cy="965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시각적</a:t>
            </a:r>
            <a:r>
              <a:rPr lang="en-US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균형</a:t>
            </a:r>
          </a:p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유지하기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22800" y="5308600"/>
            <a:ext cx="112776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많은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프레젠테이션에서는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시각적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효과를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균형을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맞추는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0000" y="7696200"/>
            <a:ext cx="2819400" cy="965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체계적인</a:t>
            </a:r>
          </a:p>
          <a:p>
            <a:pPr algn="l" lvl="0">
              <a:lnSpc>
                <a:spcPct val="107899"/>
              </a:lnSpc>
            </a:pP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일관성</a:t>
            </a:r>
            <a:r>
              <a:rPr lang="en-US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sz="2800" b="false" i="false" u="none" strike="noStrike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주기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22800" y="7835900"/>
            <a:ext cx="11277600" cy="381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많다면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체계적으로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정리하는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sz="2100" b="false" i="false" u="none" strike="noStrike" spc="-100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2100" b="false" i="false" u="none" strike="noStrike" spc="-100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1400" y="901700"/>
            <a:ext cx="85852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프레젠테이션의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핵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심은</a:t>
            </a:r>
            <a:r>
              <a:rPr lang="en-US" sz="5000" b="false" i="false" u="none" strike="noStrike" spc="-200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sz="5000" b="false" i="false" u="none" strike="noStrike" spc="-200">
                <a:solidFill>
                  <a:srgbClr val="000000"/>
                </a:solidFill>
                <a:ea typeface="S-Core Dream 8 Heavy"/>
              </a:rPr>
              <a:t>가독성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22800" y="3390900"/>
            <a:ext cx="12065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많을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제거하여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해야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페이지에는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포함시키고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간결한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용어를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메시지적으로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최소화하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구조와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유지하면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22800" y="5816600"/>
            <a:ext cx="12065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프레젠테이션에서는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효과를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균형을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맞추는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중요합니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본문의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비율이나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여백으로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높여보세요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크기와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등은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심플하게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조절하여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피로를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줄여줍시다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효과는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텍스트의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정리하고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읽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소화할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대비를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강조해보세요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22800" y="8343900"/>
            <a:ext cx="12065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체계적으로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정리하는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섹션을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계층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적으로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배치하면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선택해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논리적인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유지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하고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부분에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도와주세요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전반에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걸쳐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스타일과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레이아웃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일관되게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사용해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통일감을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sz="1900" b="false" i="false" u="none" strike="noStrike" spc="-100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900" b="false" i="false" u="none" strike="noStrike" spc="-100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1337</ep:Words>
  <ep:PresentationFormat>On-screen Show (4:3)</ep:PresentationFormat>
  <ep:Paragraphs>119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2024-12-14T08:36:50.134</dcterms:modified>
  <cp:revision>28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