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8" r:id="rId4"/>
    <p:sldId id="258" r:id="rId5"/>
    <p:sldId id="261" r:id="rId6"/>
    <p:sldId id="263" r:id="rId7"/>
    <p:sldId id="265" r:id="rId8"/>
    <p:sldId id="266" r:id="rId9"/>
    <p:sldId id="267" r:id="rId10"/>
    <p:sldId id="259" r:id="rId11"/>
    <p:sldId id="26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266"/>
    <p:restoredTop sz="94704"/>
  </p:normalViewPr>
  <p:slideViewPr>
    <p:cSldViewPr snapToGrid="0">
      <p:cViewPr varScale="1">
        <p:scale>
          <a:sx n="100" d="100"/>
          <a:sy n="100" d="100"/>
        </p:scale>
        <p:origin x="200" y="28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C657D-ABBC-190E-0582-1E749C34F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EDFC74-B847-C31B-91B9-F98079E10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5F877-917E-1BBC-A0E0-0E90049D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F0E0B-6956-DFB9-D81C-6861A6BF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15B72-1C47-BEE0-6499-1295D8E8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6234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48A18-DF5C-84EF-B8E1-8E110A8FE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A88A22-E1D7-532E-9224-31FC34AD0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369918-B974-570C-BF42-8596F35A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EF65FE-F237-F4CC-ECEC-2FD13B4F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45412-52F8-C4E1-0CB0-4DAC809E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621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F6BAF9-3EB6-091A-FC27-DC891A7CD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A5D281-C833-760C-4BE3-FFA0D6DA2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B9E587-45F6-FD82-DD13-77A0539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DF1DA0-780D-BEF7-092E-146F3293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D5B5C-79F6-B133-D0F5-47F6D0A1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42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1F93C-CD3D-7B56-97DA-907CB834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E4018-2DF9-288F-AAD6-D04053C52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1FEF17-D145-72B4-DB6A-45FB0446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3FBCEE-8048-C424-885C-8A2E6364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99F8B-2C31-842E-BCA5-8766D018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832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FA31D-7867-8B64-819C-A45290A6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817015-6686-CD1E-D19A-54B86763C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96C41-3F48-E62A-DE18-11A956E9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4C2ABD-AB34-2CFD-7245-8D7748A2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9423A-BA9D-011A-1C2A-A75261E5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101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A4197-524F-A19A-26DA-9B3DACE82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36966C-25F1-274F-B963-33302CC0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8D815-FD4C-9B28-44EF-68709AE9A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D836D4-8B52-60B2-60CB-1CAE58A6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E6E29D-95FF-35B7-FA66-2B0A77AA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AA145C-2BA6-7708-A3C7-4DBF5D8F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56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F36E2-8EF5-8949-23CF-3DD6ADFF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73AD6-5448-A151-E124-4EC53ABB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8A87F0-0561-72AE-3AC1-6478D7303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E01DEFF-3A17-6F7F-5366-63A5F00C6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2A180-2393-5455-DA82-7A2CB1ACC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C12FD1-ED45-BF6C-F4BD-3B31F4EF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C6DA21-54D0-AAB5-C303-0FAB9DFA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F4A6EF-66AF-A882-EBAA-E5DE7DAA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775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C3680-C0F9-7B76-890D-D6234E80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22E334-1FFD-5645-B017-D48D31BD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32E977-2DF6-0134-E200-E6000E49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D75D72B-01AA-A556-7E40-D4DE0D52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489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E8CEBF-75BD-54FE-5C78-FC9DA2D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7A1B6E-8B53-05B0-B730-BB921FC61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37240-C3DD-6CB9-4B41-569992C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3646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319CF-2973-A23B-7114-E6FF6E92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44E604-5671-3166-265E-25E0C91DF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C7178F-E459-C6D5-4174-B0731B694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397886-3B24-D575-378E-8A0F3051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6F5669-E9DE-3F15-8025-2E75ECAA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C60BCE-5AC0-BCB0-502A-F100E1B2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4923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0C535-357A-F015-B0D1-854A62E3A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F68B8FE-8B81-6311-6DED-F64352992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3F84E-B56D-DD89-8C30-6FA75356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0FE5B1-759A-5DBD-9B92-4DAD4219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6DF74-7628-3CC5-E86A-7E87D4CD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41981-5F38-8573-31A7-BA6EC21AB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85447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A679D8-7B80-7405-19E3-52B35BC3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2720F7-0250-58FE-C091-2DB1D52D3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17FBE-2168-0A40-563B-C865071DA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29525-CC46-CD47-BD98-190F38276144}" type="datetimeFigureOut">
              <a:rPr kumimoji="1" lang="ko-KR" altLang="en-US" smtClean="0"/>
              <a:t>2024. 11. 13.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37A60-8780-0FFC-ECE7-1143A98A3A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7ECD8A-0BB3-A52A-CBD1-C3121AE6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42A21-4107-E540-B21D-94EAF451AB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954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147181-1223-8124-9FE4-BB043FE0E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latinLnBrk="0"/>
            <a:r>
              <a:rPr kumimoji="1" lang="ko-KR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손 제스처 슬라이드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4CAF78-5301-5D3D-B6D7-00FCB642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endParaRPr kumimoji="1"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kumimoji="1"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kumimoji="1" lang="en-US" altLang="ko-KR" sz="2000"/>
              <a:t>214683 </a:t>
            </a:r>
            <a:r>
              <a:rPr kumimoji="1" lang="ko-KR" altLang="en-US" sz="2000"/>
              <a:t>장인환</a:t>
            </a:r>
            <a:endParaRPr kumimoji="1" lang="en-US" altLang="ko-KR" sz="200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kumimoji="1" lang="en-US" altLang="ko-KR" sz="2000"/>
              <a:t>214691 </a:t>
            </a:r>
            <a:r>
              <a:rPr kumimoji="1" lang="ko-KR" altLang="en-US" sz="2000"/>
              <a:t>강민수</a:t>
            </a:r>
          </a:p>
        </p:txBody>
      </p:sp>
    </p:spTree>
    <p:extLst>
      <p:ext uri="{BB962C8B-B14F-4D97-AF65-F5344CB8AC3E}">
        <p14:creationId xmlns:p14="http://schemas.microsoft.com/office/powerpoint/2010/main" val="2882151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5BD4A6-9030-6478-039E-62FAF441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kumimoji="1" lang="ko-KR" altLang="en-US"/>
              <a:t>한계점</a:t>
            </a:r>
            <a:r>
              <a:rPr kumimoji="1" lang="en-US" altLang="ko-KR"/>
              <a:t>(</a:t>
            </a:r>
            <a:r>
              <a:rPr kumimoji="1" lang="ko-KR" altLang="en-US"/>
              <a:t>진행</a:t>
            </a:r>
            <a:r>
              <a:rPr kumimoji="1" lang="en-US" altLang="ko-KR"/>
              <a:t>)</a:t>
            </a:r>
            <a:endParaRPr kumimoji="1" lang="ko-KR" altLang="en-US"/>
          </a:p>
        </p:txBody>
      </p:sp>
      <p:pic>
        <p:nvPicPr>
          <p:cNvPr id="2050" name="Picture 2" descr="손 포즈. 여성의 손을 잡고 가리키는 제스처, 손가락, 주먹, 평화, 엄지손가락. 만화 인간의 손바닥과 손목 벡터 세트입니다. 메신저용  이모티콘으로 통신 또는 대화 | 프리미엄 벡터">
            <a:extLst>
              <a:ext uri="{FF2B5EF4-FFF2-40B4-BE49-F238E27FC236}">
                <a16:creationId xmlns:a16="http://schemas.microsoft.com/office/drawing/2014/main" id="{C0A6EC7F-24E3-5C30-8BEB-2BD102C7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r="4944" b="2"/>
          <a:stretch/>
        </p:blipFill>
        <p:spPr bwMode="auto">
          <a:xfrm>
            <a:off x="-11006" y="3105149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6182A-5A59-924F-5708-DA837F0F1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kumimoji="1" lang="ko-KR" altLang="en-US" sz="2000"/>
              <a:t>슬라이드 유형의 다양성</a:t>
            </a:r>
            <a:r>
              <a:rPr kumimoji="1" lang="en-US" altLang="ko-KR" sz="2000"/>
              <a:t>(</a:t>
            </a:r>
            <a:r>
              <a:rPr kumimoji="1" lang="ko-KR" altLang="en-US" sz="2000"/>
              <a:t>손의 제스쳐의 종류에 따라</a:t>
            </a:r>
            <a:r>
              <a:rPr kumimoji="1" lang="en-US" altLang="ko-KR" sz="2000"/>
              <a:t>)</a:t>
            </a:r>
            <a:endParaRPr kumimoji="1"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89410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D3E3A-E088-675F-1E12-12332119E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B15F4-434B-D229-C7C9-5A46B5AE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842159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ko-KR" altLang="en-US"/>
              <a:t>개요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297634" y="713313"/>
            <a:ext cx="6056165" cy="5431376"/>
          </a:xfrm>
        </p:spPr>
        <p:txBody>
          <a:bodyPr anchor="ctr">
            <a:normAutofit/>
          </a:bodyPr>
          <a:lstStyle/>
          <a:p>
            <a:pPr marL="514350" indent="-514350">
              <a:buAutoNum type="arabicPeriod"/>
              <a:defRPr/>
            </a:pPr>
            <a:r>
              <a:rPr kumimoji="1" lang="ko-KR" altLang="en-US" sz="2000"/>
              <a:t>파워포인트 발표시 도움을 위해 개발 진행</a:t>
            </a:r>
            <a:endParaRPr kumimoji="1" lang="ko-KR" altLang="en-US" sz="2000"/>
          </a:p>
          <a:p>
            <a:pPr marL="514350" indent="-514350">
              <a:buAutoNum type="arabicPeriod"/>
              <a:defRPr/>
            </a:pPr>
            <a:r>
              <a:rPr kumimoji="1" lang="ko-KR" altLang="en-US" sz="2000"/>
              <a:t>설정된 특수 제스처를 통해 파워포인트를 제어</a:t>
            </a:r>
            <a:endParaRPr kumimoji="1" lang="ko-KR" altLang="en-US" sz="2000"/>
          </a:p>
          <a:p>
            <a:pPr marL="514350" indent="-514350">
              <a:buAutoNum type="arabicPeriod"/>
              <a:defRPr/>
            </a:pPr>
            <a:r>
              <a:rPr kumimoji="1" lang="ko-KR" altLang="en-US" sz="2000"/>
              <a:t>마우스를 쓰거나</a:t>
            </a:r>
            <a:r>
              <a:rPr kumimoji="1" lang="en-US" altLang="ko-KR" sz="2000"/>
              <a:t>,</a:t>
            </a:r>
            <a:r>
              <a:rPr kumimoji="1" lang="ko-KR" altLang="en-US" sz="2000"/>
              <a:t> 타인의 도움을 필요로하는 불편함을 해소</a:t>
            </a:r>
            <a:endParaRPr kumimoji="1" lang="ko-KR" altLang="en-US" sz="2000"/>
          </a:p>
          <a:p>
            <a:pPr marL="514350" indent="-514350">
              <a:buAutoNum type="arabicPeriod"/>
              <a:defRPr/>
            </a:pPr>
            <a:endParaRPr kumimoji="1"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ko-KR" altLang="en-US"/>
              <a:t>추구성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50065" y="713313"/>
            <a:ext cx="6203735" cy="5431376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1.</a:t>
            </a:r>
            <a:r>
              <a:rPr kumimoji="1" lang="ko-KR" altLang="en-US" sz="2000"/>
              <a:t> 신속성</a:t>
            </a:r>
            <a:endParaRPr kumimoji="1" lang="ko-KR" altLang="en-US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-</a:t>
            </a:r>
            <a:r>
              <a:rPr kumimoji="1" lang="ko-KR" altLang="en-US" sz="2000"/>
              <a:t> 발표 도중 사용하는 만큼 즉각적으로 반응 할 수 있어야함</a:t>
            </a:r>
            <a:r>
              <a:rPr kumimoji="1" lang="en-US" altLang="ko-KR" sz="2000"/>
              <a:t>.</a:t>
            </a:r>
            <a:endParaRPr kumimoji="1" lang="en-US" altLang="ko-KR" sz="2000"/>
          </a:p>
          <a:p>
            <a:pPr marL="0" indent="0">
              <a:buNone/>
              <a:defRPr/>
            </a:pPr>
            <a:endParaRPr kumimoji="1" lang="en-US" altLang="ko-KR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2.</a:t>
            </a:r>
            <a:r>
              <a:rPr kumimoji="1" lang="ko-KR" altLang="en-US" sz="2000"/>
              <a:t> 정확성</a:t>
            </a:r>
            <a:endParaRPr kumimoji="1" lang="ko-KR" altLang="en-US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-</a:t>
            </a:r>
            <a:r>
              <a:rPr kumimoji="1" lang="ko-KR" altLang="en-US" sz="2000"/>
              <a:t> 다른 제스처와 특수 제스처를 정확하게 구분하여 오류를 제거 하고자 함</a:t>
            </a:r>
            <a:r>
              <a:rPr kumimoji="1" lang="en-US" altLang="ko-KR" sz="2000"/>
              <a:t>.</a:t>
            </a:r>
            <a:endParaRPr kumimoji="1" lang="en-US" altLang="ko-KR" sz="2000"/>
          </a:p>
          <a:p>
            <a:pPr marL="0" indent="0">
              <a:buNone/>
              <a:defRPr/>
            </a:pPr>
            <a:endParaRPr kumimoji="1" lang="ko-KR" altLang="en-US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3.</a:t>
            </a:r>
            <a:r>
              <a:rPr kumimoji="1" lang="ko-KR" altLang="en-US" sz="2000"/>
              <a:t> 편의성</a:t>
            </a:r>
            <a:endParaRPr kumimoji="1" lang="ko-KR" altLang="en-US" sz="2000"/>
          </a:p>
          <a:p>
            <a:pPr marL="0" indent="0">
              <a:buNone/>
              <a:defRPr/>
            </a:pPr>
            <a:r>
              <a:rPr kumimoji="1" lang="ko-KR" altLang="en-US" sz="2000"/>
              <a:t> </a:t>
            </a:r>
            <a:r>
              <a:rPr kumimoji="1" lang="en-US" altLang="ko-KR" sz="2000"/>
              <a:t>-</a:t>
            </a:r>
            <a:r>
              <a:rPr kumimoji="1" lang="ko-KR" altLang="en-US" sz="2000"/>
              <a:t> 마우스</a:t>
            </a:r>
            <a:r>
              <a:rPr kumimoji="1" lang="en-US" altLang="ko-KR" sz="2000"/>
              <a:t>,</a:t>
            </a:r>
            <a:r>
              <a:rPr kumimoji="1" lang="ko-KR" altLang="en-US" sz="2000"/>
              <a:t> 타인의 도움이 필요 없는 자립적인 발표를 위해서 만들고자 함</a:t>
            </a:r>
            <a:endParaRPr kumimoji="1"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33" name="Freeform: Shape 103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ko-KR" altLang="en-US"/>
              <a:t>사용 오픈소스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en-US" altLang="ko-KR" sz="2000"/>
              <a:t>OpenCV</a:t>
            </a:r>
            <a:endParaRPr kumimoji="1" lang="en-US" altLang="ko-KR" sz="2000"/>
          </a:p>
          <a:p>
            <a:pPr lvl="0">
              <a:defRPr/>
            </a:pPr>
            <a:r>
              <a:rPr kumimoji="1" lang="en-US" altLang="ko-KR" sz="2000"/>
              <a:t>Mediapipe</a:t>
            </a:r>
            <a:endParaRPr kumimoji="1" lang="en-US" altLang="ko-KR" sz="2000"/>
          </a:p>
          <a:p>
            <a:pPr lvl="0">
              <a:defRPr/>
            </a:pPr>
            <a:r>
              <a:rPr kumimoji="1" lang="ko-KR" altLang="en-US" sz="2000"/>
              <a:t>ㅛㅒ</a:t>
            </a:r>
            <a:endParaRPr kumimoji="1" lang="ko-KR" altLang="en-US" sz="2000"/>
          </a:p>
          <a:p>
            <a:pPr marL="0" indent="0">
              <a:buNone/>
              <a:defRPr/>
            </a:pPr>
            <a:endParaRPr kumimoji="1" lang="en-US" altLang="ko-KR" sz="2000"/>
          </a:p>
          <a:p>
            <a:pPr marL="0" indent="0">
              <a:buNone/>
              <a:defRPr/>
            </a:pPr>
            <a:endParaRPr kumimoji="1" lang="en-US" altLang="ko-KR" sz="2000"/>
          </a:p>
          <a:p>
            <a:pPr marL="0" indent="0">
              <a:buNone/>
              <a:defRPr/>
            </a:pPr>
            <a:endParaRPr kumimoji="1" lang="en-US" altLang="ko-KR" sz="2000"/>
          </a:p>
          <a:p>
            <a:pPr marL="0" indent="0">
              <a:buNone/>
              <a:defRPr/>
            </a:pPr>
            <a:r>
              <a:rPr kumimoji="1" lang="ko-KR" altLang="en-US" sz="2000"/>
              <a:t>사용 언어 </a:t>
            </a:r>
            <a:r>
              <a:rPr kumimoji="1" lang="en-US" altLang="ko-KR" sz="2000"/>
              <a:t>=</a:t>
            </a:r>
            <a:r>
              <a:rPr kumimoji="1" lang="ko-KR" altLang="en-US" sz="2000"/>
              <a:t> </a:t>
            </a:r>
            <a:r>
              <a:rPr kumimoji="1" lang="en-US" altLang="ko-KR" sz="2000"/>
              <a:t>Python</a:t>
            </a:r>
            <a:endParaRPr kumimoji="1" lang="en-US" altLang="ko-KR" sz="2000"/>
          </a:p>
          <a:p>
            <a:pPr marL="0" indent="0">
              <a:buNone/>
              <a:defRPr/>
            </a:pPr>
            <a:endParaRPr kumimoji="1" lang="ko-KR" altLang="en-US" sz="2000"/>
          </a:p>
        </p:txBody>
      </p:sp>
      <p:pic>
        <p:nvPicPr>
          <p:cNvPr id="1026" name="Picture 2" descr="OpenCV - 나무위키"/>
          <p:cNvPicPr>
            <a:picLocks noChangeAspect="1" noChangeArrowheads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9176" y="291155"/>
            <a:ext cx="2546369" cy="3369281"/>
          </a:xfrm>
          <a:prstGeom prst="rect">
            <a:avLst/>
          </a:prstGeom>
          <a:noFill/>
        </p:spPr>
      </p:pic>
      <p:pic>
        <p:nvPicPr>
          <p:cNvPr id="1028" name="Picture 4" descr="MediaPipe: Google's Open Source Framework (2024 Guide) - viso.ai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476111" y="3951590"/>
            <a:ext cx="3492500" cy="23241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anchor="ctr"/>
          <a:lstStyle/>
          <a:p>
            <a:pPr lvl="0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199" y="1065749"/>
            <a:ext cx="4953001" cy="4726502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kumimoji="1" lang="ko-KR" altLang="en-US"/>
              <a:t>고려할 점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538022" y="713313"/>
            <a:ext cx="3815778" cy="5431376"/>
          </a:xfrm>
        </p:spPr>
        <p:txBody>
          <a:bodyPr anchor="ctr">
            <a:normAutofit/>
          </a:bodyPr>
          <a:lstStyle/>
          <a:p>
            <a:pPr lvl="0">
              <a:defRPr/>
            </a:pPr>
            <a:r>
              <a:rPr kumimoji="1" lang="ko-KR" altLang="en-US" sz="2000"/>
              <a:t>제스처 인식의 정확성</a:t>
            </a:r>
            <a:endParaRPr kumimoji="1" lang="ko-KR" altLang="en-US" sz="2000"/>
          </a:p>
          <a:p>
            <a:pPr lvl="0">
              <a:defRPr/>
            </a:pPr>
            <a:r>
              <a:rPr kumimoji="1" lang="ko-KR" altLang="en-US" sz="2000"/>
              <a:t>제스처에 따른 슬라이드 실행</a:t>
            </a:r>
            <a:endParaRPr kumimoji="1" lang="ko-KR" altLang="en-US" sz="2000"/>
          </a:p>
          <a:p>
            <a:pPr lvl="0">
              <a:defRPr/>
            </a:pPr>
            <a:r>
              <a:rPr kumimoji="1" lang="ko-KR" altLang="en-US" sz="2000"/>
              <a:t>제스쳐 다양성</a:t>
            </a:r>
            <a:endParaRPr kumimoji="1"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8A3CD-C488-15A0-BE6D-3042B22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500" dirty="0"/>
              <a:t>캠을 통해 실시간으로 움직이는 제스처 인식</a:t>
            </a:r>
          </a:p>
        </p:txBody>
      </p:sp>
      <p:pic>
        <p:nvPicPr>
          <p:cNvPr id="4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8A61744E-FF0E-8B59-A064-F337D55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7" b="9295"/>
          <a:stretch/>
        </p:blipFill>
        <p:spPr bwMode="auto">
          <a:xfrm>
            <a:off x="1223616" y="403123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63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8A3CD-C488-15A0-BE6D-3042B22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3000" dirty="0"/>
              <a:t>일반적인 제스처에는 작동</a:t>
            </a:r>
            <a:r>
              <a:rPr kumimoji="1" lang="en-US" altLang="ko-KR" sz="3000" dirty="0"/>
              <a:t>X</a:t>
            </a:r>
            <a:br>
              <a:rPr kumimoji="1" lang="en-US" altLang="ko-KR" sz="3000" dirty="0"/>
            </a:br>
            <a:r>
              <a:rPr kumimoji="1" lang="ko-KR" altLang="en-US" sz="3000" dirty="0"/>
              <a:t> 특수한 제스처에 반응하도록 만들기</a:t>
            </a:r>
          </a:p>
        </p:txBody>
      </p:sp>
      <p:pic>
        <p:nvPicPr>
          <p:cNvPr id="4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8A61744E-FF0E-8B59-A064-F337D55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7" b="9295"/>
          <a:stretch/>
        </p:blipFill>
        <p:spPr bwMode="auto">
          <a:xfrm>
            <a:off x="1223616" y="403123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2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8A3CD-C488-15A0-BE6D-3042B22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2500" dirty="0"/>
              <a:t>설정된 제스처가 </a:t>
            </a:r>
            <a:r>
              <a:rPr kumimoji="1" lang="ko-KR" altLang="en-US" sz="2500" dirty="0" err="1"/>
              <a:t>인식시</a:t>
            </a:r>
            <a:r>
              <a:rPr kumimoji="1" lang="ko-KR" altLang="en-US" sz="2500" dirty="0"/>
              <a:t> 프레젠테이션 </a:t>
            </a:r>
            <a:r>
              <a:rPr kumimoji="1" lang="en" altLang="ko-KR" sz="2500" dirty="0"/>
              <a:t>ppt </a:t>
            </a:r>
            <a:r>
              <a:rPr kumimoji="1" lang="ko-KR" altLang="en-US" sz="2500" dirty="0"/>
              <a:t>슬라이드 혹은 애니메이션 작동</a:t>
            </a:r>
          </a:p>
        </p:txBody>
      </p:sp>
      <p:pic>
        <p:nvPicPr>
          <p:cNvPr id="4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8A61744E-FF0E-8B59-A064-F337D55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7" b="9295"/>
          <a:stretch/>
        </p:blipFill>
        <p:spPr bwMode="auto">
          <a:xfrm>
            <a:off x="1223616" y="403123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25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48A3CD-C488-15A0-BE6D-3042B22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3765469"/>
            <a:ext cx="11679501" cy="3166617"/>
          </a:xfrm>
        </p:spPr>
        <p:txBody>
          <a:bodyPr>
            <a:normAutofit/>
          </a:bodyPr>
          <a:lstStyle/>
          <a:p>
            <a:pPr algn="ctr"/>
            <a:r>
              <a:rPr kumimoji="1" lang="ko-KR" altLang="en-US" sz="2500" dirty="0"/>
              <a:t>애니메이션과 슬라이드를 구분하여 특수 제스처를 생성함</a:t>
            </a:r>
            <a:endParaRPr kumimoji="1" lang="en-US" altLang="ko-KR" sz="2500" dirty="0"/>
          </a:p>
        </p:txBody>
      </p:sp>
      <p:pic>
        <p:nvPicPr>
          <p:cNvPr id="4" name="Picture 2" descr="로봇신문사 모바일 모바일 사이트, 한컴MDS, 제스처 인식SW 시장 진출">
            <a:extLst>
              <a:ext uri="{FF2B5EF4-FFF2-40B4-BE49-F238E27FC236}">
                <a16:creationId xmlns:a16="http://schemas.microsoft.com/office/drawing/2014/main" id="{8A61744E-FF0E-8B59-A064-F337D55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7" b="9295"/>
          <a:stretch/>
        </p:blipFill>
        <p:spPr bwMode="auto">
          <a:xfrm>
            <a:off x="1223616" y="403123"/>
            <a:ext cx="9392179" cy="3672406"/>
          </a:xfrm>
          <a:custGeom>
            <a:avLst/>
            <a:gdLst/>
            <a:ahLst/>
            <a:cxnLst/>
            <a:rect l="l" t="t" r="r" b="b"/>
            <a:pathLst>
              <a:path w="9392179" h="3672406">
                <a:moveTo>
                  <a:pt x="8328426" y="0"/>
                </a:moveTo>
                <a:cubicBezTo>
                  <a:pt x="8306669" y="212063"/>
                  <a:pt x="8209966" y="234386"/>
                  <a:pt x="8156780" y="365530"/>
                </a:cubicBezTo>
                <a:cubicBezTo>
                  <a:pt x="8193044" y="376692"/>
                  <a:pt x="8224472" y="390643"/>
                  <a:pt x="8255900" y="396224"/>
                </a:cubicBezTo>
                <a:cubicBezTo>
                  <a:pt x="8379195" y="424127"/>
                  <a:pt x="8497654" y="496675"/>
                  <a:pt x="8608861" y="619448"/>
                </a:cubicBezTo>
                <a:cubicBezTo>
                  <a:pt x="8693475" y="711528"/>
                  <a:pt x="8785341" y="750593"/>
                  <a:pt x="8877208" y="756173"/>
                </a:cubicBezTo>
                <a:cubicBezTo>
                  <a:pt x="8923141" y="758964"/>
                  <a:pt x="8971492" y="761754"/>
                  <a:pt x="9012590" y="795238"/>
                </a:cubicBezTo>
                <a:cubicBezTo>
                  <a:pt x="9053688" y="828721"/>
                  <a:pt x="9133466" y="814770"/>
                  <a:pt x="9106875" y="996140"/>
                </a:cubicBezTo>
                <a:cubicBezTo>
                  <a:pt x="9210828" y="1068688"/>
                  <a:pt x="9167313" y="1283542"/>
                  <a:pt x="9215663" y="1417476"/>
                </a:cubicBezTo>
                <a:cubicBezTo>
                  <a:pt x="9268849" y="1565363"/>
                  <a:pt x="9300277" y="1746734"/>
                  <a:pt x="9370386" y="1872297"/>
                </a:cubicBezTo>
                <a:cubicBezTo>
                  <a:pt x="9396979" y="1916942"/>
                  <a:pt x="9396979" y="1967168"/>
                  <a:pt x="9382473" y="2014603"/>
                </a:cubicBezTo>
                <a:cubicBezTo>
                  <a:pt x="9355881" y="2115054"/>
                  <a:pt x="9322035" y="2201554"/>
                  <a:pt x="9276102" y="2268521"/>
                </a:cubicBezTo>
                <a:cubicBezTo>
                  <a:pt x="9106875" y="2514068"/>
                  <a:pt x="8932811" y="2756825"/>
                  <a:pt x="8746660" y="2949356"/>
                </a:cubicBezTo>
                <a:cubicBezTo>
                  <a:pt x="8536335" y="3169790"/>
                  <a:pt x="8304251" y="3289774"/>
                  <a:pt x="8069749" y="3384644"/>
                </a:cubicBezTo>
                <a:cubicBezTo>
                  <a:pt x="7624922" y="3566014"/>
                  <a:pt x="7172842" y="3632982"/>
                  <a:pt x="6713509" y="3649724"/>
                </a:cubicBezTo>
                <a:cubicBezTo>
                  <a:pt x="6406482" y="3660885"/>
                  <a:pt x="6101872" y="3674836"/>
                  <a:pt x="5794844" y="3672046"/>
                </a:cubicBezTo>
                <a:cubicBezTo>
                  <a:pt x="5526498" y="3669256"/>
                  <a:pt x="5258151" y="3638562"/>
                  <a:pt x="4987387" y="3599498"/>
                </a:cubicBezTo>
                <a:cubicBezTo>
                  <a:pt x="4636843" y="3546482"/>
                  <a:pt x="3362799" y="3312096"/>
                  <a:pt x="2920390" y="3220016"/>
                </a:cubicBezTo>
                <a:cubicBezTo>
                  <a:pt x="2702811" y="3175371"/>
                  <a:pt x="1498875" y="2762406"/>
                  <a:pt x="1472282" y="2695438"/>
                </a:cubicBezTo>
                <a:cubicBezTo>
                  <a:pt x="1554478" y="2650793"/>
                  <a:pt x="1634257" y="2728922"/>
                  <a:pt x="1721289" y="2681487"/>
                </a:cubicBezTo>
                <a:cubicBezTo>
                  <a:pt x="1571401" y="2578245"/>
                  <a:pt x="1399756" y="2625681"/>
                  <a:pt x="1257121" y="2555923"/>
                </a:cubicBezTo>
                <a:cubicBezTo>
                  <a:pt x="1259538" y="2488955"/>
                  <a:pt x="1322394" y="2508488"/>
                  <a:pt x="1332064" y="2463843"/>
                </a:cubicBezTo>
                <a:cubicBezTo>
                  <a:pt x="1061300" y="2335488"/>
                  <a:pt x="759108" y="2341069"/>
                  <a:pt x="483508" y="2229457"/>
                </a:cubicBezTo>
                <a:cubicBezTo>
                  <a:pt x="734932" y="2184812"/>
                  <a:pt x="981521" y="2232247"/>
                  <a:pt x="1235363" y="2240618"/>
                </a:cubicBezTo>
                <a:cubicBezTo>
                  <a:pt x="1211188" y="2182021"/>
                  <a:pt x="1167672" y="2187602"/>
                  <a:pt x="1138662" y="2168069"/>
                </a:cubicBezTo>
                <a:cubicBezTo>
                  <a:pt x="1099981" y="2142957"/>
                  <a:pt x="1068553" y="2120635"/>
                  <a:pt x="1092728" y="2056458"/>
                </a:cubicBezTo>
                <a:cubicBezTo>
                  <a:pt x="1116903" y="1995071"/>
                  <a:pt x="1085475" y="1978329"/>
                  <a:pt x="1039542" y="1956007"/>
                </a:cubicBezTo>
                <a:cubicBezTo>
                  <a:pt x="923501" y="1894620"/>
                  <a:pt x="795371" y="1914152"/>
                  <a:pt x="674494" y="1894620"/>
                </a:cubicBezTo>
                <a:cubicBezTo>
                  <a:pt x="618891" y="1886249"/>
                  <a:pt x="529441" y="1900200"/>
                  <a:pt x="514936" y="1852765"/>
                </a:cubicBezTo>
                <a:cubicBezTo>
                  <a:pt x="464168" y="1699298"/>
                  <a:pt x="362631" y="1743943"/>
                  <a:pt x="268347" y="1735572"/>
                </a:cubicBezTo>
                <a:cubicBezTo>
                  <a:pt x="171646" y="1727201"/>
                  <a:pt x="152305" y="1657444"/>
                  <a:pt x="200656" y="1529089"/>
                </a:cubicBezTo>
                <a:cubicBezTo>
                  <a:pt x="149887" y="1467702"/>
                  <a:pt x="65273" y="1537459"/>
                  <a:pt x="0" y="1453750"/>
                </a:cubicBezTo>
                <a:cubicBezTo>
                  <a:pt x="502848" y="1411896"/>
                  <a:pt x="993609" y="1450960"/>
                  <a:pt x="1479534" y="1330977"/>
                </a:cubicBezTo>
                <a:cubicBezTo>
                  <a:pt x="1324812" y="1336557"/>
                  <a:pt x="1172507" y="1286332"/>
                  <a:pt x="1017784" y="1317025"/>
                </a:cubicBezTo>
                <a:cubicBezTo>
                  <a:pt x="993609" y="1322606"/>
                  <a:pt x="964599" y="1317025"/>
                  <a:pt x="940423" y="1311445"/>
                </a:cubicBezTo>
                <a:cubicBezTo>
                  <a:pt x="913830" y="1305864"/>
                  <a:pt x="889655" y="1294703"/>
                  <a:pt x="889655" y="1255638"/>
                </a:cubicBezTo>
                <a:cubicBezTo>
                  <a:pt x="889655" y="1227735"/>
                  <a:pt x="908995" y="1213784"/>
                  <a:pt x="928335" y="1202623"/>
                </a:cubicBezTo>
                <a:cubicBezTo>
                  <a:pt x="981521" y="1171929"/>
                  <a:pt x="1039542" y="1163558"/>
                  <a:pt x="1092728" y="1194252"/>
                </a:cubicBezTo>
                <a:cubicBezTo>
                  <a:pt x="1153167" y="1227735"/>
                  <a:pt x="1201518" y="1219364"/>
                  <a:pt x="1247451" y="1160768"/>
                </a:cubicBezTo>
                <a:cubicBezTo>
                  <a:pt x="1307889" y="1085430"/>
                  <a:pt x="1394920" y="1113333"/>
                  <a:pt x="1467447" y="1088220"/>
                </a:cubicBezTo>
                <a:cubicBezTo>
                  <a:pt x="1547226" y="1063107"/>
                  <a:pt x="1631840" y="1077059"/>
                  <a:pt x="1735794" y="1032414"/>
                </a:cubicBezTo>
                <a:cubicBezTo>
                  <a:pt x="1559313" y="982188"/>
                  <a:pt x="1397338" y="1057527"/>
                  <a:pt x="1218440" y="1007301"/>
                </a:cubicBezTo>
                <a:cubicBezTo>
                  <a:pt x="1290966" y="937543"/>
                  <a:pt x="1356240" y="957076"/>
                  <a:pt x="1416678" y="945914"/>
                </a:cubicBezTo>
                <a:cubicBezTo>
                  <a:pt x="1489204" y="931963"/>
                  <a:pt x="1561731" y="929172"/>
                  <a:pt x="1634257" y="915221"/>
                </a:cubicBezTo>
                <a:cubicBezTo>
                  <a:pt x="1701949" y="904060"/>
                  <a:pt x="1767223" y="884528"/>
                  <a:pt x="1834914" y="873366"/>
                </a:cubicBezTo>
                <a:cubicBezTo>
                  <a:pt x="1900187" y="862205"/>
                  <a:pt x="1967878" y="876157"/>
                  <a:pt x="2028317" y="814770"/>
                </a:cubicBezTo>
                <a:cubicBezTo>
                  <a:pt x="1863924" y="691996"/>
                  <a:pt x="1677773" y="750593"/>
                  <a:pt x="1484370" y="719899"/>
                </a:cubicBezTo>
                <a:cubicBezTo>
                  <a:pt x="1535138" y="661303"/>
                  <a:pt x="1588324" y="672464"/>
                  <a:pt x="1631840" y="655722"/>
                </a:cubicBezTo>
                <a:cubicBezTo>
                  <a:pt x="1651180" y="650142"/>
                  <a:pt x="1675355" y="650142"/>
                  <a:pt x="1682608" y="622239"/>
                </a:cubicBezTo>
                <a:cubicBezTo>
                  <a:pt x="1692278" y="585965"/>
                  <a:pt x="1670520" y="563642"/>
                  <a:pt x="1646344" y="552481"/>
                </a:cubicBezTo>
                <a:cubicBezTo>
                  <a:pt x="1537556" y="499465"/>
                  <a:pt x="1421514" y="471562"/>
                  <a:pt x="1305472" y="443659"/>
                </a:cubicBezTo>
                <a:cubicBezTo>
                  <a:pt x="1240198" y="429707"/>
                  <a:pt x="1170090" y="438078"/>
                  <a:pt x="1112068" y="393433"/>
                </a:cubicBezTo>
                <a:cubicBezTo>
                  <a:pt x="1324812" y="200902"/>
                  <a:pt x="1561731" y="237176"/>
                  <a:pt x="1801068" y="248337"/>
                </a:cubicBezTo>
                <a:cubicBezTo>
                  <a:pt x="2190293" y="265079"/>
                  <a:pt x="2579516" y="281821"/>
                  <a:pt x="2971158" y="253918"/>
                </a:cubicBezTo>
                <a:cubicBezTo>
                  <a:pt x="3287854" y="200902"/>
                  <a:pt x="3609388" y="195322"/>
                  <a:pt x="3930923" y="175789"/>
                </a:cubicBezTo>
                <a:cubicBezTo>
                  <a:pt x="4283882" y="150677"/>
                  <a:pt x="4641678" y="170209"/>
                  <a:pt x="4997057" y="172999"/>
                </a:cubicBezTo>
                <a:cubicBezTo>
                  <a:pt x="5253316" y="175789"/>
                  <a:pt x="5511992" y="200902"/>
                  <a:pt x="5768252" y="178580"/>
                </a:cubicBezTo>
                <a:cubicBezTo>
                  <a:pt x="6068027" y="153467"/>
                  <a:pt x="6372637" y="172999"/>
                  <a:pt x="6674829" y="164628"/>
                </a:cubicBezTo>
                <a:cubicBezTo>
                  <a:pt x="6810212" y="161838"/>
                  <a:pt x="6945593" y="139515"/>
                  <a:pt x="7080976" y="122774"/>
                </a:cubicBezTo>
                <a:cubicBezTo>
                  <a:pt x="7334817" y="89290"/>
                  <a:pt x="7591076" y="44645"/>
                  <a:pt x="7847336" y="58596"/>
                </a:cubicBezTo>
                <a:cubicBezTo>
                  <a:pt x="8006894" y="66967"/>
                  <a:pt x="8164034" y="66967"/>
                  <a:pt x="832842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70199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113</ep:Words>
  <ep:PresentationFormat>와이드스크린</ep:PresentationFormat>
  <ep:Paragraphs>29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손 제스처 슬라이드</vt:lpstr>
      <vt:lpstr>개요</vt:lpstr>
      <vt:lpstr>추구성</vt:lpstr>
      <vt:lpstr>사용 오픈소스</vt:lpstr>
      <vt:lpstr>고려할 점</vt:lpstr>
      <vt:lpstr>캠을 통해 실시간으로 움직이는 제스처 인식</vt:lpstr>
      <vt:lpstr>일반적인 제스처에는 작동X  특수한 제스처에 반응하도록 만들기</vt:lpstr>
      <vt:lpstr>설정된 제스처가 인식시 프레젠테이션 ppt 슬라이드 혹은 애니메이션 작동</vt:lpstr>
      <vt:lpstr>애니메이션과 슬라이드를 구분하여 특수 제스처를 생성함</vt:lpstr>
      <vt:lpstr>한계점(진행)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2024-11-13T07:53:20.000</dcterms:created>
  <dc:creator>강민수</dc:creator>
  <cp:lastModifiedBy>user</cp:lastModifiedBy>
  <dcterms:modified xsi:type="dcterms:W3CDTF">2024-12-04T15:51:14.491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